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83" r:id="rId2"/>
    <p:sldId id="267" r:id="rId3"/>
    <p:sldId id="268" r:id="rId4"/>
    <p:sldId id="269" r:id="rId5"/>
    <p:sldId id="270" r:id="rId6"/>
    <p:sldId id="275" r:id="rId7"/>
    <p:sldId id="291" r:id="rId8"/>
    <p:sldId id="276" r:id="rId9"/>
    <p:sldId id="271" r:id="rId10"/>
    <p:sldId id="287" r:id="rId11"/>
    <p:sldId id="274" r:id="rId12"/>
    <p:sldId id="293" r:id="rId13"/>
    <p:sldId id="277" r:id="rId14"/>
    <p:sldId id="290" r:id="rId15"/>
    <p:sldId id="289" r:id="rId16"/>
    <p:sldId id="278" r:id="rId17"/>
    <p:sldId id="279" r:id="rId18"/>
    <p:sldId id="281" r:id="rId19"/>
    <p:sldId id="295" r:id="rId20"/>
    <p:sldId id="294" r:id="rId2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110" d="100"/>
          <a:sy n="110" d="100"/>
        </p:scale>
        <p:origin x="-1644" y="-90"/>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2">
        <a:schemeClr val="bg1"/>
      </p:bgRef>
    </p:bg>
    <p:spTree>
      <p:nvGrpSpPr>
        <p:cNvPr id="1" name=""/>
        <p:cNvGrpSpPr/>
        <p:nvPr/>
      </p:nvGrpSpPr>
      <p:grpSpPr>
        <a:xfrm>
          <a:off x="0" y="0"/>
          <a:ext cx="0" cy="0"/>
          <a:chOff x="0" y="0"/>
          <a:chExt cx="0" cy="0"/>
        </a:xfrm>
      </p:grpSpPr>
      <p:sp>
        <p:nvSpPr>
          <p:cNvPr id="8" name="Rectangle 7"/>
          <p:cNvSpPr/>
          <p:nvPr/>
        </p:nvSpPr>
        <p:spPr>
          <a:xfrm flipH="1">
            <a:off x="2667000" y="0"/>
            <a:ext cx="6477000" cy="6858000"/>
          </a:xfrm>
          <a:prstGeom prst="rect">
            <a:avLst/>
          </a:prstGeom>
          <a:blipFill>
            <a:blip r:embed="rId2">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00000" r="50000"/>
                </a:path>
                <a:tileRect/>
              </a:gradFill>
            </a:fillOverlay>
            <a:innerShdw blurRad="63500" dist="44450" dir="10800000">
              <a:srgbClr val="000000">
                <a:alpha val="50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Straight Connector 8"/>
          <p:cNvSpPr>
            <a:spLocks noChangeShapeType="1"/>
          </p:cNvSpPr>
          <p:nvPr/>
        </p:nvSpPr>
        <p:spPr bwMode="auto">
          <a:xfrm rot="16200000">
            <a:off x="-762000" y="3429000"/>
            <a:ext cx="6858000" cy="0"/>
          </a:xfrm>
          <a:prstGeom prst="line">
            <a:avLst/>
          </a:prstGeom>
          <a:noFill/>
          <a:ln w="11430" cap="flat" cmpd="sng" algn="ctr">
            <a:solidFill>
              <a:schemeClr val="bg1">
                <a:shade val="95000"/>
              </a:schemeClr>
            </a:solidFill>
            <a:prstDash val="solid"/>
            <a:miter lim="800000"/>
            <a:headEnd type="none" w="med" len="med"/>
            <a:tailEnd type="none" w="med" len="med"/>
          </a:ln>
          <a:effectLst/>
        </p:spPr>
        <p:txBody>
          <a:bodyPr vert="horz" wrap="square" lIns="91440" tIns="45720" rIns="91440" bIns="45720" anchor="t" compatLnSpc="1"/>
          <a:lstStyle>
            <a:extLst/>
          </a:lstStyle>
          <a:p>
            <a:endParaRPr kumimoji="0" lang="en-US"/>
          </a:p>
        </p:txBody>
      </p:sp>
      <p:sp>
        <p:nvSpPr>
          <p:cNvPr id="12" name="Title 11"/>
          <p:cNvSpPr>
            <a:spLocks noGrp="1"/>
          </p:cNvSpPr>
          <p:nvPr>
            <p:ph type="ctrTitle"/>
          </p:nvPr>
        </p:nvSpPr>
        <p:spPr>
          <a:xfrm>
            <a:off x="3366868" y="533400"/>
            <a:ext cx="5105400" cy="2868168"/>
          </a:xfrm>
        </p:spPr>
        <p:txBody>
          <a:bodyPr lIns="45720" tIns="0" rIns="45720">
            <a:noAutofit/>
          </a:bodyPr>
          <a:lstStyle>
            <a:lvl1pPr algn="r">
              <a:defRPr sz="4200" b="1"/>
            </a:lvl1pPr>
            <a:extLst/>
          </a:lstStyle>
          <a:p>
            <a:r>
              <a:rPr kumimoji="0" lang="en-US" smtClean="0"/>
              <a:t>Click to edit Master title style</a:t>
            </a:r>
            <a:endParaRPr kumimoji="0" lang="en-US"/>
          </a:p>
        </p:txBody>
      </p:sp>
      <p:sp>
        <p:nvSpPr>
          <p:cNvPr id="25" name="Subtitle 24"/>
          <p:cNvSpPr>
            <a:spLocks noGrp="1"/>
          </p:cNvSpPr>
          <p:nvPr>
            <p:ph type="subTitle" idx="1"/>
          </p:nvPr>
        </p:nvSpPr>
        <p:spPr>
          <a:xfrm>
            <a:off x="3354442" y="3539864"/>
            <a:ext cx="5114778" cy="1101248"/>
          </a:xfrm>
        </p:spPr>
        <p:txBody>
          <a:bodyPr lIns="45720" tIns="0" rIns="45720" bIns="0"/>
          <a:lstStyle>
            <a:lvl1pPr marL="0" indent="0" algn="r">
              <a:buNone/>
              <a:defRPr sz="2200">
                <a:solidFill>
                  <a:srgbClr val="FFFFFF"/>
                </a:solidFill>
                <a:effectLst/>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31" name="Date Placeholder 30"/>
          <p:cNvSpPr>
            <a:spLocks noGrp="1"/>
          </p:cNvSpPr>
          <p:nvPr>
            <p:ph type="dt" sz="half" idx="10"/>
          </p:nvPr>
        </p:nvSpPr>
        <p:spPr>
          <a:xfrm>
            <a:off x="5871224" y="6557946"/>
            <a:ext cx="2002464" cy="226902"/>
          </a:xfrm>
        </p:spPr>
        <p:txBody>
          <a:bodyPr/>
          <a:lstStyle>
            <a:lvl1pPr>
              <a:defRPr lang="en-US" smtClean="0">
                <a:solidFill>
                  <a:srgbClr val="FFFFFF"/>
                </a:solidFill>
              </a:defRPr>
            </a:lvl1pPr>
            <a:extLst/>
          </a:lstStyle>
          <a:p>
            <a:fld id="{1D8BD707-D9CF-40AE-B4C6-C98DA3205C09}" type="datetimeFigureOut">
              <a:rPr lang="en-US" smtClean="0"/>
              <a:pPr/>
              <a:t>11/4/2020</a:t>
            </a:fld>
            <a:endParaRPr lang="en-US"/>
          </a:p>
        </p:txBody>
      </p:sp>
      <p:sp>
        <p:nvSpPr>
          <p:cNvPr id="18" name="Footer Placeholder 17"/>
          <p:cNvSpPr>
            <a:spLocks noGrp="1"/>
          </p:cNvSpPr>
          <p:nvPr>
            <p:ph type="ftr" sz="quarter" idx="11"/>
          </p:nvPr>
        </p:nvSpPr>
        <p:spPr>
          <a:xfrm>
            <a:off x="2819400" y="6557946"/>
            <a:ext cx="2927722" cy="228600"/>
          </a:xfrm>
        </p:spPr>
        <p:txBody>
          <a:bodyPr/>
          <a:lstStyle>
            <a:lvl1pPr>
              <a:defRPr lang="en-US" dirty="0">
                <a:solidFill>
                  <a:srgbClr val="FFFFFF"/>
                </a:solidFill>
              </a:defRPr>
            </a:lvl1pPr>
            <a:extLst/>
          </a:lstStyle>
          <a:p>
            <a:endParaRPr lang="en-US"/>
          </a:p>
        </p:txBody>
      </p:sp>
      <p:sp>
        <p:nvSpPr>
          <p:cNvPr id="29" name="Slide Number Placeholder 28"/>
          <p:cNvSpPr>
            <a:spLocks noGrp="1"/>
          </p:cNvSpPr>
          <p:nvPr>
            <p:ph type="sldNum" sz="quarter" idx="12"/>
          </p:nvPr>
        </p:nvSpPr>
        <p:spPr>
          <a:xfrm>
            <a:off x="7880884" y="6556248"/>
            <a:ext cx="588336" cy="228600"/>
          </a:xfrm>
        </p:spPr>
        <p:txBody>
          <a:bodyPr/>
          <a:lstStyle>
            <a:lvl1pPr>
              <a:defRPr lang="en-US" smtClean="0">
                <a:solidFill>
                  <a:srgbClr val="FFFFFF"/>
                </a:solidFill>
              </a:defRPr>
            </a:lvl1pPr>
            <a:extLst/>
          </a:lstStyle>
          <a:p>
            <a:fld id="{B6F15528-21DE-4FAA-801E-634DDDAF4B2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1">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066800" y="2821837"/>
            <a:ext cx="6255488" cy="1362075"/>
          </a:xfrm>
        </p:spPr>
        <p:txBody>
          <a:bodyPr tIns="0" anchor="t"/>
          <a:lstStyle>
            <a:lvl1pPr algn="r">
              <a:buNone/>
              <a:defRPr sz="4200" b="1" cap="all"/>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1066800" y="1905000"/>
            <a:ext cx="6255488" cy="743507"/>
          </a:xfrm>
        </p:spPr>
        <p:txBody>
          <a:bodyPr anchor="b"/>
          <a:lstStyle>
            <a:lvl1pPr marL="0" indent="0" algn="r">
              <a:buNone/>
              <a:defRPr sz="2000">
                <a:solidFill>
                  <a:schemeClr val="tx1"/>
                </a:solidFill>
                <a:effectLst/>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a:xfrm>
            <a:off x="4724238" y="6556810"/>
            <a:ext cx="2002464" cy="226902"/>
          </a:xfrm>
        </p:spPr>
        <p:txBody>
          <a:bodyPr bIns="0" anchor="b"/>
          <a:lstStyle>
            <a:lvl1pPr>
              <a:defRPr>
                <a:solidFill>
                  <a:schemeClr val="tx2"/>
                </a:solidFill>
              </a:defRPr>
            </a:lvl1pPr>
            <a:extLst/>
          </a:lstStyle>
          <a:p>
            <a:fld id="{1D8BD707-D9CF-40AE-B4C6-C98DA3205C09}" type="datetimeFigureOut">
              <a:rPr lang="en-US" smtClean="0"/>
              <a:pPr/>
              <a:t>11/4/2020</a:t>
            </a:fld>
            <a:endParaRPr lang="en-US"/>
          </a:p>
        </p:txBody>
      </p:sp>
      <p:sp>
        <p:nvSpPr>
          <p:cNvPr id="5" name="Footer Placeholder 4"/>
          <p:cNvSpPr>
            <a:spLocks noGrp="1"/>
          </p:cNvSpPr>
          <p:nvPr>
            <p:ph type="ftr" sz="quarter" idx="11"/>
          </p:nvPr>
        </p:nvSpPr>
        <p:spPr>
          <a:xfrm>
            <a:off x="1735358" y="6556810"/>
            <a:ext cx="2895600" cy="228600"/>
          </a:xfrm>
        </p:spPr>
        <p:txBody>
          <a:bodyPr bIns="0" anchor="b"/>
          <a:lstStyle>
            <a:lvl1pPr>
              <a:defRPr>
                <a:solidFill>
                  <a:schemeClr val="tx2"/>
                </a:solidFill>
              </a:defRPr>
            </a:lvl1pPr>
            <a:extLst/>
          </a:lstStyle>
          <a:p>
            <a:endParaRPr lang="en-US"/>
          </a:p>
        </p:txBody>
      </p:sp>
      <p:sp>
        <p:nvSpPr>
          <p:cNvPr id="6" name="Slide Number Placeholder 5"/>
          <p:cNvSpPr>
            <a:spLocks noGrp="1"/>
          </p:cNvSpPr>
          <p:nvPr>
            <p:ph type="sldNum" sz="quarter" idx="12"/>
          </p:nvPr>
        </p:nvSpPr>
        <p:spPr>
          <a:xfrm>
            <a:off x="6733952" y="6555112"/>
            <a:ext cx="588336" cy="228600"/>
          </a:xfrm>
        </p:spPr>
        <p:txBody>
          <a:bodyPr/>
          <a:lstStyle>
            <a:extLst/>
          </a:lstStyle>
          <a:p>
            <a:fld id="{B6F15528-21DE-4FAA-801E-634DDDAF4B2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178808"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nchor="b"/>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5867400"/>
            <a:ext cx="3520440" cy="457200"/>
          </a:xfrm>
          <a:noFill/>
          <a:ln w="12700" cap="flat" cmpd="sng" algn="ctr">
            <a:solidFill>
              <a:schemeClr val="tx2"/>
            </a:solidFill>
            <a:prstDash val="solid"/>
          </a:ln>
          <a:effectLst/>
        </p:spPr>
        <p:style>
          <a:lnRef idx="1">
            <a:schemeClr val="accent1"/>
          </a:lnRef>
          <a:fillRef idx="3">
            <a:schemeClr val="accent1"/>
          </a:fillRef>
          <a:effectRef idx="2">
            <a:schemeClr val="accent1"/>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178808" y="5867400"/>
            <a:ext cx="3520440" cy="457200"/>
          </a:xfrm>
          <a:noFill/>
          <a:ln w="12700" cap="flat" cmpd="sng" algn="ctr">
            <a:solidFill>
              <a:schemeClr val="tx2"/>
            </a:solidFill>
            <a:prstDash val="solid"/>
          </a:ln>
          <a:effectLst/>
        </p:spPr>
        <p:style>
          <a:lnRef idx="1">
            <a:schemeClr val="accent2"/>
          </a:lnRef>
          <a:fillRef idx="3">
            <a:schemeClr val="accent2"/>
          </a:fillRef>
          <a:effectRef idx="2">
            <a:schemeClr val="accent2"/>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178808"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solidFill>
                  <a:schemeClr val="tx2"/>
                </a:solidFill>
              </a:defRPr>
            </a:lvl1pPr>
            <a:extLst/>
          </a:lstStyle>
          <a:p>
            <a:fld id="{1D8BD707-D9CF-40AE-B4C6-C98DA3205C09}" type="datetimeFigureOut">
              <a:rPr lang="en-US" smtClean="0"/>
              <a:pPr/>
              <a:t>11/4/2020</a:t>
            </a:fld>
            <a:endParaRPr lang="en-US"/>
          </a:p>
        </p:txBody>
      </p:sp>
      <p:sp>
        <p:nvSpPr>
          <p:cNvPr id="3" name="Footer Placeholder 2"/>
          <p:cNvSpPr>
            <a:spLocks noGrp="1"/>
          </p:cNvSpPr>
          <p:nvPr>
            <p:ph type="ftr" sz="quarter" idx="11"/>
          </p:nvPr>
        </p:nvSpPr>
        <p:spPr/>
        <p:txBody>
          <a:bodyPr/>
          <a:lstStyle>
            <a:lvl1pPr>
              <a:defRPr>
                <a:solidFill>
                  <a:schemeClr val="tx2"/>
                </a:solidFill>
              </a:defRPr>
            </a:lvl1pPr>
            <a:extLst/>
          </a:lstStyle>
          <a:p>
            <a:endParaRPr lang="en-US"/>
          </a:p>
        </p:txBody>
      </p:sp>
      <p:sp>
        <p:nvSpPr>
          <p:cNvPr id="4" name="Slide Number Placeholder 3"/>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5897880" cy="1173480"/>
          </a:xfrm>
        </p:spPr>
        <p:txBody>
          <a:bodyPr wrap="square" anchor="b"/>
          <a:lstStyle>
            <a:lvl1pPr algn="l">
              <a:buNone/>
              <a:defRPr lang="en-US" sz="2400" baseline="0" smtClean="0"/>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57200" y="1497416"/>
            <a:ext cx="5897880" cy="602512"/>
          </a:xfrm>
        </p:spPr>
        <p:txBody>
          <a:bodyPr rot="0" spcFirstLastPara="0" vertOverflow="overflow" horzOverflow="overflow" vert="horz" wrap="square" lIns="45720" tIns="0" rIns="0" bIns="0" numCol="1" spcCol="0" rtlCol="0" fromWordArt="0" anchor="t" anchorCtr="0" forceAA="0" compatLnSpc="1">
            <a:normAutofit/>
          </a:bodyPr>
          <a:lstStyle>
            <a:lvl1pPr marL="0" indent="0">
              <a:spcBef>
                <a:spcPts val="0"/>
              </a:spcBef>
              <a:spcAft>
                <a:spcPts val="0"/>
              </a:spcAft>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457200" y="2133600"/>
            <a:ext cx="7239000" cy="4371752"/>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2"/>
      </p:bgRef>
    </p:bg>
    <p:spTree>
      <p:nvGrpSpPr>
        <p:cNvPr id="1" name=""/>
        <p:cNvGrpSpPr/>
        <p:nvPr/>
      </p:nvGrpSpPr>
      <p:grpSpPr>
        <a:xfrm>
          <a:off x="0" y="0"/>
          <a:ext cx="0" cy="0"/>
          <a:chOff x="0" y="0"/>
          <a:chExt cx="0" cy="0"/>
        </a:xfrm>
      </p:grpSpPr>
      <p:sp>
        <p:nvSpPr>
          <p:cNvPr id="8" name="Rectangle 7"/>
          <p:cNvSpPr/>
          <p:nvPr/>
        </p:nvSpPr>
        <p:spPr>
          <a:xfrm rot="21240000">
            <a:off x="597968" y="1004668"/>
            <a:ext cx="4319527" cy="4312573"/>
          </a:xfrm>
          <a:prstGeom prst="rect">
            <a:avLst/>
          </a:prstGeom>
          <a:solidFill>
            <a:srgbClr val="FAFAFA"/>
          </a:solidFill>
          <a:ln w="1270" cap="rnd" cmpd="sng" algn="ctr">
            <a:solidFill>
              <a:srgbClr val="EAEAEA"/>
            </a:solidFill>
            <a:prstDash val="solid"/>
          </a:ln>
          <a:effectLst>
            <a:outerShdw blurRad="25000" dist="12700" dir="5400000" algn="t"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a:xfrm rot="21420000">
            <a:off x="596706" y="998816"/>
            <a:ext cx="4319527" cy="4312573"/>
          </a:xfrm>
          <a:prstGeom prst="rect">
            <a:avLst/>
          </a:prstGeom>
          <a:solidFill>
            <a:srgbClr val="FAFAFA"/>
          </a:solidFill>
          <a:ln w="1270" cap="rnd" cmpd="sng" algn="ctr">
            <a:solidFill>
              <a:srgbClr val="EAEAEA"/>
            </a:solidFill>
            <a:prstDash val="solid"/>
          </a:ln>
          <a:effectLst>
            <a:outerShdw blurRad="28000" dist="12700" dir="5400000" algn="tl"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title"/>
          </p:nvPr>
        </p:nvSpPr>
        <p:spPr>
          <a:xfrm>
            <a:off x="5389098" y="1143000"/>
            <a:ext cx="3429000" cy="2057400"/>
          </a:xfrm>
        </p:spPr>
        <p:txBody>
          <a:bodyPr vert="horz" anchor="b"/>
          <a:lstStyle>
            <a:lvl1pPr algn="l">
              <a:buNone/>
              <a:defRPr sz="3000" b="1" baseline="0">
                <a:ln w="500">
                  <a:solidFill>
                    <a:schemeClr val="tx2">
                      <a:shade val="10000"/>
                      <a:satMod val="135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defRPr>
            </a:lvl1pPr>
            <a:extLst/>
          </a:lstStyle>
          <a:p>
            <a:r>
              <a:rPr kumimoji="0" lang="en-US" smtClean="0"/>
              <a:t>Click to edit Master title style</a:t>
            </a:r>
            <a:endParaRPr kumimoji="0" lang="en-US" dirty="0"/>
          </a:p>
        </p:txBody>
      </p:sp>
      <p:sp>
        <p:nvSpPr>
          <p:cNvPr id="4" name="Text Placeholder 3"/>
          <p:cNvSpPr>
            <a:spLocks noGrp="1"/>
          </p:cNvSpPr>
          <p:nvPr>
            <p:ph type="body" sz="half" idx="2"/>
          </p:nvPr>
        </p:nvSpPr>
        <p:spPr>
          <a:xfrm>
            <a:off x="5389098" y="3283634"/>
            <a:ext cx="3429000" cy="1920240"/>
          </a:xfrm>
        </p:spPr>
        <p:txBody>
          <a:bodyPr rot="0" spcFirstLastPara="0" vertOverflow="overflow" horzOverflow="overflow" vert="horz" wrap="square" lIns="82296" tIns="0" rIns="0" bIns="0" numCol="1" spcCol="0" rtlCol="0" fromWordArt="0" anchor="t" anchorCtr="0" forceAA="0" compatLnSpc="1">
            <a:normAutofit/>
          </a:bodyPr>
          <a:lstStyle>
            <a:lvl1pPr marL="0" indent="0">
              <a:lnSpc>
                <a:spcPct val="100000"/>
              </a:lnSpc>
              <a:spcBef>
                <a:spcPts val="0"/>
              </a:spcBef>
              <a:buFontTx/>
              <a:buNone/>
              <a:defRPr sz="1400" baseline="0">
                <a:solidFill>
                  <a:schemeClr val="tx1"/>
                </a:solidFill>
              </a:defRPr>
            </a:lvl1pPr>
            <a:lvl2pPr>
              <a:defRPr sz="1200"/>
            </a:lvl2pPr>
            <a:lvl3pPr>
              <a:defRPr sz="1000"/>
            </a:lvl3pPr>
            <a:lvl4pPr>
              <a:defRPr sz="900"/>
            </a:lvl4pPr>
            <a:lvl5pPr>
              <a:defRPr sz="900"/>
            </a:lvl5pPr>
            <a:extLst/>
          </a:lstStyle>
          <a:p>
            <a:pPr marL="0" marR="0" lvl="0" indent="0" algn="l" defTabSz="0" rtl="0" eaLnBrk="1" fontAlgn="auto" latinLnBrk="0" hangingPunct="1">
              <a:lnSpc>
                <a:spcPct val="100000"/>
              </a:lnSpc>
              <a:spcBef>
                <a:spcPts val="0"/>
              </a:spcBef>
              <a:spcAft>
                <a:spcPts val="0"/>
              </a:spcAft>
              <a:buClr>
                <a:schemeClr val="tx2"/>
              </a:buClr>
              <a:buSzPct val="73000"/>
              <a:buFontTx/>
              <a:buNone/>
              <a:tabLst/>
              <a:defRPr/>
            </a:pPr>
            <a:r>
              <a:rPr kumimoji="0" lang="en-US" smtClean="0"/>
              <a:t>Click to edit Master text styles</a:t>
            </a:r>
          </a:p>
        </p:txBody>
      </p:sp>
      <p:sp>
        <p:nvSpPr>
          <p:cNvPr id="5" name="Date Placeholder 4"/>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B6F15528-21DE-4FAA-801E-634DDDAF4B2B}" type="slidenum">
              <a:rPr lang="en-US" smtClean="0"/>
              <a:pPr/>
              <a:t>‹#›</a:t>
            </a:fld>
            <a:endParaRPr lang="en-US"/>
          </a:p>
        </p:txBody>
      </p:sp>
      <p:sp>
        <p:nvSpPr>
          <p:cNvPr id="10" name="Picture Placeholder 9"/>
          <p:cNvSpPr>
            <a:spLocks noGrp="1"/>
          </p:cNvSpPr>
          <p:nvPr>
            <p:ph type="pic" idx="1"/>
          </p:nvPr>
        </p:nvSpPr>
        <p:spPr>
          <a:xfrm>
            <a:off x="663682" y="1041002"/>
            <a:ext cx="4206240" cy="4206240"/>
          </a:xfrm>
          <a:solidFill>
            <a:schemeClr val="bg2">
              <a:shade val="50000"/>
            </a:schemeClr>
          </a:solidFill>
          <a:ln w="107950">
            <a:solidFill>
              <a:srgbClr val="FFFFFF"/>
            </a:solidFill>
            <a:miter lim="800000"/>
          </a:ln>
          <a:effectLst>
            <a:outerShdw blurRad="44450" dist="3810" dir="5400000" algn="tl" rotWithShape="0">
              <a:srgbClr val="000000">
                <a:alpha val="60000"/>
              </a:srgbClr>
            </a:outerShdw>
          </a:effectLst>
          <a:scene3d>
            <a:camera prst="orthographicFront"/>
            <a:lightRig rig="threePt" dir="t"/>
          </a:scene3d>
          <a:sp3d contourW="3810">
            <a:contourClr>
              <a:srgbClr val="969696"/>
            </a:contourClr>
          </a:sp3d>
        </p:spPr>
        <p:txBody>
          <a:bodyPr/>
          <a:lstStyle>
            <a:lvl1pPr marL="0" indent="0">
              <a:buNone/>
              <a:defRPr sz="3200"/>
            </a:lvl1pPr>
            <a:extLst/>
          </a:lstStyle>
          <a:p>
            <a:r>
              <a:rPr kumimoji="0" lang="en-US" smtClean="0"/>
              <a:t>Click icon to add picture</a:t>
            </a:r>
            <a:endParaRPr kumimoji="0"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1D8BD707-D9CF-40AE-B4C6-C98DA3205C09}" type="datetimeFigureOut">
              <a:rPr lang="en-US" smtClean="0"/>
              <a:pPr/>
              <a:t>11/4/2020</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274955"/>
            <a:ext cx="1524000" cy="5851525"/>
          </a:xfrm>
        </p:spPr>
        <p:txBody>
          <a:bodyPr vert="eaVert" ancho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2"/>
            <a:ext cx="60198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4242816" y="6557946"/>
            <a:ext cx="2002464" cy="226902"/>
          </a:xfrm>
        </p:spPr>
        <p:txBody>
          <a:bodyPr/>
          <a:lstStyle>
            <a:extLst/>
          </a:lstStyle>
          <a:p>
            <a:fld id="{1D8BD707-D9CF-40AE-B4C6-C98DA3205C09}" type="datetimeFigureOut">
              <a:rPr lang="en-US" smtClean="0"/>
              <a:pPr/>
              <a:t>11/4/2020</a:t>
            </a:fld>
            <a:endParaRPr lang="en-US"/>
          </a:p>
        </p:txBody>
      </p:sp>
      <p:sp>
        <p:nvSpPr>
          <p:cNvPr id="5" name="Footer Placeholder 4"/>
          <p:cNvSpPr>
            <a:spLocks noGrp="1"/>
          </p:cNvSpPr>
          <p:nvPr>
            <p:ph type="ftr" sz="quarter" idx="11"/>
          </p:nvPr>
        </p:nvSpPr>
        <p:spPr>
          <a:xfrm>
            <a:off x="457200" y="6556248"/>
            <a:ext cx="3657600" cy="228600"/>
          </a:xfrm>
        </p:spPr>
        <p:txBody>
          <a:bodyPr/>
          <a:lstStyle>
            <a:extLst/>
          </a:lstStyle>
          <a:p>
            <a:endParaRPr lang="en-US"/>
          </a:p>
        </p:txBody>
      </p:sp>
      <p:sp>
        <p:nvSpPr>
          <p:cNvPr id="6" name="Slide Number Placeholder 5"/>
          <p:cNvSpPr>
            <a:spLocks noGrp="1"/>
          </p:cNvSpPr>
          <p:nvPr>
            <p:ph type="sldNum" sz="quarter" idx="12"/>
          </p:nvPr>
        </p:nvSpPr>
        <p:spPr>
          <a:xfrm>
            <a:off x="6254496" y="6553200"/>
            <a:ext cx="588336" cy="228600"/>
          </a:xfrm>
        </p:spPr>
        <p:txBody>
          <a:bodyPr/>
          <a:lstStyle>
            <a:lvl1pPr>
              <a:defRPr>
                <a:solidFill>
                  <a:schemeClr val="tx2"/>
                </a:solidFill>
              </a:defRPr>
            </a:lvl1pPr>
            <a:extLst/>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 name="Rectangle 8"/>
          <p:cNvSpPr/>
          <p:nvPr/>
        </p:nvSpPr>
        <p:spPr>
          <a:xfrm flipH="1">
            <a:off x="8153400" y="0"/>
            <a:ext cx="990600" cy="6858000"/>
          </a:xfrm>
          <a:prstGeom prst="rect">
            <a:avLst/>
          </a:prstGeom>
          <a:blipFill>
            <a:blip r:embed="rId13">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10000" r="50000" b="-10000"/>
                </a:path>
                <a:tileRect/>
              </a:gradFill>
            </a:fillOverlay>
            <a:innerShdw blurRad="63500" dist="44450" dir="10800000">
              <a:srgbClr val="000000">
                <a:alpha val="45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3" name="Title Placeholder 2"/>
          <p:cNvSpPr>
            <a:spLocks noGrp="1"/>
          </p:cNvSpPr>
          <p:nvPr>
            <p:ph type="title"/>
          </p:nvPr>
        </p:nvSpPr>
        <p:spPr>
          <a:xfrm>
            <a:off x="457200" y="320040"/>
            <a:ext cx="7239000" cy="1143000"/>
          </a:xfrm>
          <a:prstGeom prst="rect">
            <a:avLst/>
          </a:prstGeom>
        </p:spPr>
        <p:txBody>
          <a:bodyPr vert="horz" lIns="45720" tIns="0" rIns="45720" bIns="0" anchor="b" anchorCtr="0">
            <a:normAutofit/>
          </a:bodyPr>
          <a:lstStyle>
            <a:extLst/>
          </a:lstStyle>
          <a:p>
            <a:r>
              <a:rPr kumimoji="0" lang="en-US" smtClean="0"/>
              <a:t>Click to edit Master title style</a:t>
            </a:r>
            <a:endParaRPr kumimoji="0" lang="en-US"/>
          </a:p>
        </p:txBody>
      </p:sp>
      <p:sp>
        <p:nvSpPr>
          <p:cNvPr id="31" name="Text Placeholder 30"/>
          <p:cNvSpPr>
            <a:spLocks noGrp="1"/>
          </p:cNvSpPr>
          <p:nvPr>
            <p:ph type="body" idx="1"/>
          </p:nvPr>
        </p:nvSpPr>
        <p:spPr>
          <a:xfrm>
            <a:off x="457200" y="1609416"/>
            <a:ext cx="7239000" cy="4846320"/>
          </a:xfrm>
          <a:prstGeom prst="rect">
            <a:avLst/>
          </a:prstGeom>
        </p:spPr>
        <p:txBody>
          <a:bodyPr vert="horz">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7" name="Date Placeholder 26"/>
          <p:cNvSpPr>
            <a:spLocks noGrp="1"/>
          </p:cNvSpPr>
          <p:nvPr>
            <p:ph type="dt" sz="half" idx="2"/>
          </p:nvPr>
        </p:nvSpPr>
        <p:spPr>
          <a:xfrm>
            <a:off x="4245936" y="6557946"/>
            <a:ext cx="2002464" cy="226902"/>
          </a:xfrm>
          <a:prstGeom prst="rect">
            <a:avLst/>
          </a:prstGeom>
        </p:spPr>
        <p:txBody>
          <a:bodyPr vert="horz" tIns="0" bIns="0" anchor="b"/>
          <a:lstStyle>
            <a:lvl1pPr algn="l" eaLnBrk="1" latinLnBrk="0" hangingPunct="1">
              <a:defRPr kumimoji="0" sz="1000">
                <a:solidFill>
                  <a:schemeClr val="tx2"/>
                </a:solidFill>
              </a:defRPr>
            </a:lvl1pPr>
            <a:extLst/>
          </a:lstStyle>
          <a:p>
            <a:fld id="{1D8BD707-D9CF-40AE-B4C6-C98DA3205C09}" type="datetimeFigureOut">
              <a:rPr lang="en-US" smtClean="0"/>
              <a:pPr/>
              <a:t>11/4/2020</a:t>
            </a:fld>
            <a:endParaRPr lang="en-US"/>
          </a:p>
        </p:txBody>
      </p:sp>
      <p:sp>
        <p:nvSpPr>
          <p:cNvPr id="4" name="Footer Placeholder 3"/>
          <p:cNvSpPr>
            <a:spLocks noGrp="1"/>
          </p:cNvSpPr>
          <p:nvPr>
            <p:ph type="ftr" sz="quarter" idx="3"/>
          </p:nvPr>
        </p:nvSpPr>
        <p:spPr>
          <a:xfrm>
            <a:off x="457200" y="6557946"/>
            <a:ext cx="3657600" cy="228600"/>
          </a:xfrm>
          <a:prstGeom prst="rect">
            <a:avLst/>
          </a:prstGeom>
        </p:spPr>
        <p:txBody>
          <a:bodyPr vert="horz" tIns="0" bIns="0" anchor="b"/>
          <a:lstStyle>
            <a:lvl1pPr algn="r" eaLnBrk="1" latinLnBrk="0" hangingPunct="1">
              <a:defRPr kumimoji="0" sz="1000">
                <a:solidFill>
                  <a:schemeClr val="tx2"/>
                </a:solidFill>
              </a:defRPr>
            </a:lvl1pPr>
            <a:extLst/>
          </a:lstStyle>
          <a:p>
            <a:endParaRPr lang="en-US"/>
          </a:p>
        </p:txBody>
      </p:sp>
      <p:sp>
        <p:nvSpPr>
          <p:cNvPr id="16" name="Slide Number Placeholder 15"/>
          <p:cNvSpPr>
            <a:spLocks noGrp="1"/>
          </p:cNvSpPr>
          <p:nvPr>
            <p:ph type="sldNum" sz="quarter" idx="4"/>
          </p:nvPr>
        </p:nvSpPr>
        <p:spPr>
          <a:xfrm>
            <a:off x="6251448" y="6556248"/>
            <a:ext cx="588336" cy="228600"/>
          </a:xfrm>
          <a:prstGeom prst="rect">
            <a:avLst/>
          </a:prstGeom>
        </p:spPr>
        <p:txBody>
          <a:bodyPr vert="horz" lIns="0" tIns="0" rIns="0" bIns="0" anchor="b"/>
          <a:lstStyle>
            <a:lvl1pPr algn="r" eaLnBrk="1" latinLnBrk="0" hangingPunct="1">
              <a:defRPr kumimoji="0" sz="1100">
                <a:solidFill>
                  <a:schemeClr val="tx2"/>
                </a:solidFill>
              </a:defRPr>
            </a:lvl1pPr>
            <a:extLst/>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3800" b="1" kern="1200" cap="all" baseline="0">
          <a:ln w="500">
            <a:solidFill>
              <a:schemeClr val="tx2">
                <a:shade val="20000"/>
                <a:satMod val="120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latin typeface="+mj-lt"/>
          <a:ea typeface="+mj-ea"/>
          <a:cs typeface="+mj-cs"/>
        </a:defRPr>
      </a:lvl1pPr>
      <a:extLst/>
    </p:titleStyle>
    <p:bodyStyle>
      <a:lvl1pPr marL="274320" indent="-274320" algn="l" rtl="0" eaLnBrk="1" latinLnBrk="0" hangingPunct="1">
        <a:spcBef>
          <a:spcPts val="600"/>
        </a:spcBef>
        <a:buClr>
          <a:schemeClr val="tx2"/>
        </a:buClr>
        <a:buSzPct val="73000"/>
        <a:buFont typeface="Wingdings 2"/>
        <a:buChar char=""/>
        <a:defRPr kumimoji="0" sz="2600" kern="1200" baseline="0">
          <a:solidFill>
            <a:schemeClr val="tx1"/>
          </a:solidFill>
          <a:latin typeface="+mn-lt"/>
          <a:ea typeface="+mn-ea"/>
          <a:cs typeface="+mn-cs"/>
        </a:defRPr>
      </a:lvl1pPr>
      <a:lvl2pPr marL="521208" indent="-228600" algn="l" rtl="0" eaLnBrk="1" latinLnBrk="0" hangingPunct="1">
        <a:spcBef>
          <a:spcPts val="500"/>
        </a:spcBef>
        <a:buClr>
          <a:schemeClr val="accent4"/>
        </a:buClr>
        <a:buSzPct val="80000"/>
        <a:buFont typeface="Wingdings 2"/>
        <a:buChar char=""/>
        <a:defRPr kumimoji="0" sz="2300" kern="1200">
          <a:solidFill>
            <a:schemeClr val="tx1">
              <a:tint val="85000"/>
            </a:schemeClr>
          </a:solidFill>
          <a:latin typeface="+mn-lt"/>
          <a:ea typeface="+mn-ea"/>
          <a:cs typeface="+mn-cs"/>
        </a:defRPr>
      </a:lvl2pPr>
      <a:lvl3pPr marL="758952" indent="-228600" algn="l" rtl="0" eaLnBrk="1" latinLnBrk="0" hangingPunct="1">
        <a:spcBef>
          <a:spcPts val="400"/>
        </a:spcBef>
        <a:buClr>
          <a:schemeClr val="accent4"/>
        </a:buClr>
        <a:buSzPct val="60000"/>
        <a:buFont typeface="Wingdings"/>
        <a:buChar char=""/>
        <a:defRPr kumimoji="0" sz="2000" kern="1200">
          <a:solidFill>
            <a:schemeClr val="tx1"/>
          </a:solidFill>
          <a:latin typeface="+mn-lt"/>
          <a:ea typeface="+mn-ea"/>
          <a:cs typeface="+mn-cs"/>
        </a:defRPr>
      </a:lvl3pPr>
      <a:lvl4pPr marL="1005840" indent="-228600" algn="l" rtl="0" eaLnBrk="1" latinLnBrk="0" hangingPunct="1">
        <a:spcBef>
          <a:spcPct val="20000"/>
        </a:spcBef>
        <a:buClr>
          <a:schemeClr val="accent4"/>
        </a:buClr>
        <a:buSzPct val="80000"/>
        <a:buFont typeface="Wingdings 2"/>
        <a:buChar char=""/>
        <a:defRPr kumimoji="0" sz="2000" kern="1200">
          <a:solidFill>
            <a:schemeClr val="tx1">
              <a:tint val="85000"/>
            </a:schemeClr>
          </a:solidFill>
          <a:latin typeface="+mn-lt"/>
          <a:ea typeface="+mn-ea"/>
          <a:cs typeface="+mn-cs"/>
        </a:defRPr>
      </a:lvl4pPr>
      <a:lvl5pPr marL="1280160" indent="-228600" algn="l" rtl="0" eaLnBrk="1" latinLnBrk="0" hangingPunct="1">
        <a:spcBef>
          <a:spcPts val="400"/>
        </a:spcBef>
        <a:buClr>
          <a:schemeClr val="accent4"/>
        </a:buClr>
        <a:buSzPct val="70000"/>
        <a:buFont typeface="Wingdings"/>
        <a:buChar char=""/>
        <a:defRPr kumimoji="0" sz="1800" kern="1200">
          <a:solidFill>
            <a:schemeClr val="tx1"/>
          </a:solidFill>
          <a:latin typeface="+mn-lt"/>
          <a:ea typeface="+mn-ea"/>
          <a:cs typeface="+mn-cs"/>
        </a:defRPr>
      </a:lvl5pPr>
      <a:lvl6pPr marL="1472184" indent="-182880" algn="l" rtl="0" eaLnBrk="1" latinLnBrk="0" hangingPunct="1">
        <a:spcBef>
          <a:spcPts val="400"/>
        </a:spcBef>
        <a:buClr>
          <a:schemeClr val="accent4"/>
        </a:buClr>
        <a:buSzPct val="80000"/>
        <a:buFont typeface="Wingdings 2"/>
        <a:buChar char=""/>
        <a:defRPr kumimoji="0" sz="1800" kern="1200">
          <a:solidFill>
            <a:schemeClr val="tx1">
              <a:tint val="85000"/>
            </a:schemeClr>
          </a:solidFill>
          <a:latin typeface="+mn-lt"/>
          <a:ea typeface="+mn-ea"/>
          <a:cs typeface="+mn-cs"/>
        </a:defRPr>
      </a:lvl6pPr>
      <a:lvl7pPr marL="1673352" indent="-182880" algn="l" rtl="0" eaLnBrk="1" latinLnBrk="0" hangingPunct="1">
        <a:spcBef>
          <a:spcPct val="20000"/>
        </a:spcBef>
        <a:buClr>
          <a:schemeClr val="accent4"/>
        </a:buClr>
        <a:buSzPct val="80000"/>
        <a:buFont typeface="Wingdings 2"/>
        <a:buChar char=""/>
        <a:defRPr kumimoji="0" sz="1600" kern="1200" baseline="0">
          <a:solidFill>
            <a:schemeClr val="tx1"/>
          </a:solidFill>
          <a:latin typeface="+mn-lt"/>
          <a:ea typeface="+mn-ea"/>
          <a:cs typeface="+mn-cs"/>
        </a:defRPr>
      </a:lvl7pPr>
      <a:lvl8pPr marL="1847088" indent="-182880" algn="l" rtl="0" eaLnBrk="1" latinLnBrk="0" hangingPunct="1">
        <a:spcBef>
          <a:spcPts val="300"/>
        </a:spcBef>
        <a:buClr>
          <a:schemeClr val="accent4"/>
        </a:buClr>
        <a:buSzPct val="100000"/>
        <a:buChar char="•"/>
        <a:defRPr kumimoji="0" sz="1600" kern="1200" baseline="0">
          <a:solidFill>
            <a:schemeClr val="tx1">
              <a:tint val="85000"/>
            </a:schemeClr>
          </a:solidFill>
          <a:latin typeface="+mn-lt"/>
          <a:ea typeface="+mn-ea"/>
          <a:cs typeface="+mn-cs"/>
        </a:defRPr>
      </a:lvl8pPr>
      <a:lvl9pPr marL="2057400" indent="-182880" algn="l" rtl="0" eaLnBrk="1" latinLnBrk="0" hangingPunct="1">
        <a:spcBef>
          <a:spcPct val="20000"/>
        </a:spcBef>
        <a:buClr>
          <a:schemeClr val="accent4"/>
        </a:buClr>
        <a:buSzPct val="100000"/>
        <a:buFont typeface="Wingdings"/>
        <a:buChar char="§"/>
        <a:defRPr kumimoji="0" sz="14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838200"/>
            <a:ext cx="7239000" cy="1143000"/>
          </a:xfrm>
        </p:spPr>
        <p:txBody>
          <a:bodyPr>
            <a:normAutofit fontScale="90000"/>
          </a:bodyPr>
          <a:lstStyle/>
          <a:p>
            <a:r>
              <a:rPr lang="en-US" dirty="0" smtClean="0">
                <a:solidFill>
                  <a:srgbClr val="FF0000"/>
                </a:solidFill>
                <a:latin typeface="Times New Roman" pitchFamily="18" charset="0"/>
                <a:cs typeface="Times New Roman" pitchFamily="18" charset="0"/>
              </a:rPr>
              <a:t>nitrate and nitrite </a:t>
            </a:r>
            <a:r>
              <a:rPr lang="en-US" dirty="0" smtClean="0">
                <a:latin typeface="Times New Roman" pitchFamily="18" charset="0"/>
                <a:cs typeface="Times New Roman" pitchFamily="18" charset="0"/>
              </a:rPr>
              <a:t>poisoning in Cattles</a:t>
            </a:r>
            <a:br>
              <a:rPr lang="en-US" dirty="0" smtClean="0">
                <a:latin typeface="Times New Roman" pitchFamily="18" charset="0"/>
                <a:cs typeface="Times New Roman" pitchFamily="18" charset="0"/>
              </a:rPr>
            </a:br>
            <a:endParaRPr lang="en-US" dirty="0"/>
          </a:p>
        </p:txBody>
      </p:sp>
      <p:sp>
        <p:nvSpPr>
          <p:cNvPr id="3" name="Content Placeholder 2"/>
          <p:cNvSpPr>
            <a:spLocks noGrp="1"/>
          </p:cNvSpPr>
          <p:nvPr>
            <p:ph idx="1"/>
          </p:nvPr>
        </p:nvSpPr>
        <p:spPr>
          <a:xfrm>
            <a:off x="381000" y="4572000"/>
            <a:ext cx="7239000" cy="1828800"/>
          </a:xfrm>
          <a:solidFill>
            <a:schemeClr val="accent4">
              <a:lumMod val="20000"/>
              <a:lumOff val="80000"/>
            </a:schemeClr>
          </a:solidFill>
        </p:spPr>
        <p:txBody>
          <a:bodyPr/>
          <a:lstStyle/>
          <a:p>
            <a:pPr marL="0" algn="ctr">
              <a:spcBef>
                <a:spcPts val="0"/>
              </a:spcBef>
              <a:buNone/>
            </a:pPr>
            <a:r>
              <a:rPr lang="en-US" sz="2400" b="1" dirty="0" smtClean="0">
                <a:solidFill>
                  <a:srgbClr val="002060"/>
                </a:solidFill>
                <a:latin typeface="Times New Roman" pitchFamily="18" charset="0"/>
                <a:cs typeface="Times New Roman" pitchFamily="18" charset="0"/>
              </a:rPr>
              <a:t>Dr. </a:t>
            </a:r>
            <a:r>
              <a:rPr lang="en-US" sz="2400" b="1" dirty="0" err="1" smtClean="0">
                <a:solidFill>
                  <a:srgbClr val="002060"/>
                </a:solidFill>
                <a:latin typeface="Times New Roman" pitchFamily="18" charset="0"/>
                <a:cs typeface="Times New Roman" pitchFamily="18" charset="0"/>
              </a:rPr>
              <a:t>Sanjiv</a:t>
            </a:r>
            <a:r>
              <a:rPr lang="en-US" sz="2400" b="1" dirty="0" smtClean="0">
                <a:solidFill>
                  <a:srgbClr val="002060"/>
                </a:solidFill>
                <a:latin typeface="Times New Roman" pitchFamily="18" charset="0"/>
                <a:cs typeface="Times New Roman" pitchFamily="18" charset="0"/>
              </a:rPr>
              <a:t> Kumar,</a:t>
            </a:r>
          </a:p>
          <a:p>
            <a:pPr marL="0" algn="ctr">
              <a:spcBef>
                <a:spcPts val="0"/>
              </a:spcBef>
              <a:buNone/>
            </a:pPr>
            <a:r>
              <a:rPr lang="en-US" sz="2400" b="1" dirty="0" smtClean="0">
                <a:solidFill>
                  <a:srgbClr val="002060"/>
                </a:solidFill>
                <a:latin typeface="Times New Roman" pitchFamily="18" charset="0"/>
                <a:cs typeface="Times New Roman" pitchFamily="18" charset="0"/>
              </a:rPr>
              <a:t>Assistant Professor,</a:t>
            </a:r>
          </a:p>
          <a:p>
            <a:pPr marL="0" algn="ctr">
              <a:spcBef>
                <a:spcPts val="0"/>
              </a:spcBef>
              <a:buNone/>
            </a:pPr>
            <a:r>
              <a:rPr lang="en-US" sz="2400" b="1" dirty="0" smtClean="0">
                <a:solidFill>
                  <a:srgbClr val="002060"/>
                </a:solidFill>
                <a:latin typeface="Times New Roman" pitchFamily="18" charset="0"/>
                <a:cs typeface="Times New Roman" pitchFamily="18" charset="0"/>
              </a:rPr>
              <a:t>Department of Veterinary Pathology,</a:t>
            </a:r>
          </a:p>
          <a:p>
            <a:pPr marL="0" algn="ctr">
              <a:spcBef>
                <a:spcPts val="0"/>
              </a:spcBef>
              <a:buNone/>
            </a:pPr>
            <a:r>
              <a:rPr lang="en-US" sz="2400" b="1" dirty="0" smtClean="0">
                <a:solidFill>
                  <a:srgbClr val="002060"/>
                </a:solidFill>
                <a:latin typeface="Times New Roman" pitchFamily="18" charset="0"/>
                <a:cs typeface="Times New Roman" pitchFamily="18" charset="0"/>
              </a:rPr>
              <a:t>BVC, Patna</a:t>
            </a:r>
          </a:p>
          <a:p>
            <a:endParaRPr lang="en-US" dirty="0"/>
          </a:p>
        </p:txBody>
      </p:sp>
      <p:sp>
        <p:nvSpPr>
          <p:cNvPr id="4" name="TextBox 3"/>
          <p:cNvSpPr txBox="1"/>
          <p:nvPr/>
        </p:nvSpPr>
        <p:spPr>
          <a:xfrm>
            <a:off x="4495800" y="1828800"/>
            <a:ext cx="2819400" cy="923330"/>
          </a:xfrm>
          <a:prstGeom prst="rect">
            <a:avLst/>
          </a:prstGeom>
          <a:noFill/>
        </p:spPr>
        <p:txBody>
          <a:bodyPr wrap="square" rtlCol="0">
            <a:spAutoFit/>
          </a:bodyPr>
          <a:lstStyle/>
          <a:p>
            <a:pPr algn="ctr"/>
            <a:r>
              <a:rPr lang="en-US" dirty="0" smtClean="0">
                <a:solidFill>
                  <a:schemeClr val="accent1">
                    <a:lumMod val="75000"/>
                  </a:schemeClr>
                </a:solidFill>
              </a:rPr>
              <a:t>VPP 609 </a:t>
            </a:r>
          </a:p>
          <a:p>
            <a:pPr algn="ctr"/>
            <a:r>
              <a:rPr lang="en-US" dirty="0" err="1" smtClean="0">
                <a:solidFill>
                  <a:schemeClr val="accent1">
                    <a:lumMod val="75000"/>
                  </a:schemeClr>
                </a:solidFill>
              </a:rPr>
              <a:t>Toxicopathology</a:t>
            </a:r>
            <a:endParaRPr lang="en-US" dirty="0" smtClean="0">
              <a:solidFill>
                <a:schemeClr val="accent1">
                  <a:lumMod val="75000"/>
                </a:schemeClr>
              </a:solidFill>
            </a:endParaRPr>
          </a:p>
          <a:p>
            <a:pPr algn="ctr"/>
            <a:r>
              <a:rPr lang="en-US" dirty="0" smtClean="0">
                <a:solidFill>
                  <a:schemeClr val="accent1">
                    <a:lumMod val="75000"/>
                  </a:schemeClr>
                </a:solidFill>
              </a:rPr>
              <a:t>Unit  II</a:t>
            </a:r>
            <a:endParaRPr lang="en-US" dirty="0">
              <a:solidFill>
                <a:schemeClr val="accent1">
                  <a:lumMod val="75000"/>
                </a:schemeClr>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7239000" cy="1143000"/>
          </a:xfrm>
        </p:spPr>
        <p:txBody>
          <a:bodyPr/>
          <a:lstStyle/>
          <a:p>
            <a:r>
              <a:rPr lang="en-US" dirty="0" smtClean="0"/>
              <a:t>introduction</a:t>
            </a:r>
            <a:endParaRPr lang="en-US" dirty="0"/>
          </a:p>
        </p:txBody>
      </p:sp>
      <p:sp>
        <p:nvSpPr>
          <p:cNvPr id="3" name="Content Placeholder 2"/>
          <p:cNvSpPr>
            <a:spLocks noGrp="1"/>
          </p:cNvSpPr>
          <p:nvPr>
            <p:ph idx="1"/>
          </p:nvPr>
        </p:nvSpPr>
        <p:spPr>
          <a:xfrm>
            <a:off x="457200" y="1295400"/>
            <a:ext cx="7239000" cy="4846320"/>
          </a:xfrm>
        </p:spPr>
        <p:txBody>
          <a:bodyPr>
            <a:normAutofit fontScale="92500" lnSpcReduction="10000"/>
          </a:bodyPr>
          <a:lstStyle/>
          <a:p>
            <a:pPr algn="just">
              <a:buNone/>
            </a:pPr>
            <a:r>
              <a:rPr lang="en-US" dirty="0" smtClean="0"/>
              <a:t> </a:t>
            </a:r>
            <a:r>
              <a:rPr lang="en-US" dirty="0" smtClean="0">
                <a:latin typeface="Times New Roman" pitchFamily="18" charset="0"/>
                <a:cs typeface="Times New Roman" pitchFamily="18" charset="0"/>
              </a:rPr>
              <a:t>Nitrate </a:t>
            </a:r>
            <a:r>
              <a:rPr lang="en-US" dirty="0" smtClean="0">
                <a:latin typeface="Times New Roman" pitchFamily="18" charset="0"/>
                <a:cs typeface="Times New Roman" pitchFamily="18" charset="0"/>
              </a:rPr>
              <a:t>itself is not toxic to animals, but at elevated levels, it can cause a noninfectious disease called nitrite poisoning. </a:t>
            </a:r>
          </a:p>
          <a:p>
            <a:pPr algn="just">
              <a:buNone/>
            </a:pPr>
            <a:endParaRPr lang="en-US" dirty="0" smtClean="0">
              <a:latin typeface="Times New Roman" pitchFamily="18" charset="0"/>
              <a:cs typeface="Times New Roman" pitchFamily="18" charset="0"/>
            </a:endParaRPr>
          </a:p>
          <a:p>
            <a:pPr algn="just">
              <a:buNone/>
            </a:pPr>
            <a:r>
              <a:rPr lang="en-US" dirty="0" smtClean="0">
                <a:latin typeface="Times New Roman" pitchFamily="18" charset="0"/>
                <a:cs typeface="Times New Roman" pitchFamily="18" charset="0"/>
              </a:rPr>
              <a:t> Nitrate poisoning is generally caused when animals eat too much forage that is high in nitrates not changed to protein in the plant. </a:t>
            </a:r>
          </a:p>
          <a:p>
            <a:pPr algn="just">
              <a:buNone/>
            </a:pPr>
            <a:endParaRPr lang="en-US" dirty="0" smtClean="0">
              <a:latin typeface="Times New Roman" pitchFamily="18" charset="0"/>
              <a:cs typeface="Times New Roman" pitchFamily="18" charset="0"/>
            </a:endParaRPr>
          </a:p>
          <a:p>
            <a:pPr algn="just">
              <a:buNone/>
            </a:pPr>
            <a:r>
              <a:rPr lang="en-US" dirty="0" smtClean="0">
                <a:latin typeface="Times New Roman" pitchFamily="18" charset="0"/>
                <a:cs typeface="Times New Roman" pitchFamily="18" charset="0"/>
              </a:rPr>
              <a:t> Poisoning can also happen when animals eat too much urea or nitrogen fertilizer spilled in the field or left where the animal scan find it.</a:t>
            </a:r>
          </a:p>
          <a:p>
            <a:pPr>
              <a:buNone/>
            </a:pPr>
            <a:r>
              <a:rPr lang="en-US" dirty="0" smtClean="0"/>
              <a:t> </a:t>
            </a:r>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152400"/>
            <a:ext cx="7239000" cy="533400"/>
          </a:xfrm>
        </p:spPr>
        <p:txBody>
          <a:bodyPr>
            <a:normAutofit/>
          </a:bodyPr>
          <a:lstStyle/>
          <a:p>
            <a:r>
              <a:rPr lang="en-US" sz="1800" dirty="0" err="1" smtClean="0"/>
              <a:t>Contd</a:t>
            </a:r>
            <a:r>
              <a:rPr lang="en-US" sz="1800" dirty="0" smtClean="0"/>
              <a:t>….</a:t>
            </a:r>
            <a:endParaRPr lang="en-US" sz="1800" dirty="0"/>
          </a:p>
        </p:txBody>
      </p:sp>
      <p:sp>
        <p:nvSpPr>
          <p:cNvPr id="3" name="Content Placeholder 2"/>
          <p:cNvSpPr>
            <a:spLocks noGrp="1"/>
          </p:cNvSpPr>
          <p:nvPr>
            <p:ph idx="1"/>
          </p:nvPr>
        </p:nvSpPr>
        <p:spPr>
          <a:xfrm>
            <a:off x="457200" y="1295400"/>
            <a:ext cx="7239000" cy="5160336"/>
          </a:xfrm>
        </p:spPr>
        <p:txBody>
          <a:bodyPr/>
          <a:lstStyle/>
          <a:p>
            <a:pPr algn="just">
              <a:buNone/>
            </a:pPr>
            <a:r>
              <a:rPr lang="en-US" dirty="0" smtClean="0"/>
              <a:t>   </a:t>
            </a:r>
            <a:r>
              <a:rPr lang="en-US" dirty="0" smtClean="0">
                <a:latin typeface="Times New Roman" pitchFamily="18" charset="0"/>
                <a:cs typeface="Times New Roman" pitchFamily="18" charset="0"/>
              </a:rPr>
              <a:t>Normally Nitrate is broken down to nitrite (NO2) and then to ammonia (NH3), Ammonia is then converted to protein by microbes in the rumen (which is the compartment of the ruminant stomach). </a:t>
            </a:r>
          </a:p>
          <a:p>
            <a:pPr algn="just">
              <a:buNone/>
            </a:pPr>
            <a:endParaRPr lang="en-US" dirty="0" smtClean="0">
              <a:latin typeface="Times New Roman" pitchFamily="18" charset="0"/>
              <a:cs typeface="Times New Roman" pitchFamily="18" charset="0"/>
            </a:endParaRPr>
          </a:p>
          <a:p>
            <a:pPr algn="just">
              <a:buNone/>
            </a:pPr>
            <a:r>
              <a:rPr lang="en-US" dirty="0" smtClean="0">
                <a:latin typeface="Times New Roman" pitchFamily="18" charset="0"/>
                <a:cs typeface="Times New Roman" pitchFamily="18" charset="0"/>
              </a:rPr>
              <a:t>  If Nitrite is absorbed into the blood and combines with hemoglobin to form met-hemoglobin, which causes a reduction in the ability of the blood to carry oxygen from the lungs to body tissues.</a:t>
            </a:r>
            <a:endParaRPr lang="en-US" dirty="0">
              <a:latin typeface="Times New Roman" pitchFamily="18" charset="0"/>
              <a:cs typeface="Times New Roman" pitchFamily="18"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152400"/>
            <a:ext cx="7239000" cy="899160"/>
          </a:xfrm>
        </p:spPr>
        <p:txBody>
          <a:bodyPr/>
          <a:lstStyle/>
          <a:p>
            <a:r>
              <a:rPr lang="en-US" dirty="0" smtClean="0"/>
              <a:t>Causes</a:t>
            </a:r>
            <a:endParaRPr lang="en-US" dirty="0"/>
          </a:p>
        </p:txBody>
      </p:sp>
      <p:sp>
        <p:nvSpPr>
          <p:cNvPr id="3" name="Content Placeholder 2"/>
          <p:cNvSpPr>
            <a:spLocks noGrp="1"/>
          </p:cNvSpPr>
          <p:nvPr>
            <p:ph idx="1"/>
          </p:nvPr>
        </p:nvSpPr>
        <p:spPr>
          <a:xfrm>
            <a:off x="457200" y="1143000"/>
            <a:ext cx="7239000" cy="4846320"/>
          </a:xfrm>
        </p:spPr>
        <p:txBody>
          <a:bodyPr>
            <a:normAutofit fontScale="70000" lnSpcReduction="20000"/>
          </a:bodyPr>
          <a:lstStyle/>
          <a:p>
            <a:pPr algn="just"/>
            <a:r>
              <a:rPr lang="en-US" dirty="0" smtClean="0">
                <a:latin typeface="Times New Roman" pitchFamily="18" charset="0"/>
                <a:cs typeface="Times New Roman" pitchFamily="18" charset="0"/>
              </a:rPr>
              <a:t>All </a:t>
            </a:r>
            <a:r>
              <a:rPr lang="en-US" dirty="0" smtClean="0">
                <a:latin typeface="Times New Roman" pitchFamily="18" charset="0"/>
                <a:cs typeface="Times New Roman" pitchFamily="18" charset="0"/>
              </a:rPr>
              <a:t>plants contain some nitrate, but excessively high levels are likely to occur in forages grown under stress conditions. </a:t>
            </a:r>
          </a:p>
          <a:p>
            <a:pPr algn="just"/>
            <a:r>
              <a:rPr lang="en-US" dirty="0" smtClean="0">
                <a:latin typeface="Times New Roman" pitchFamily="18" charset="0"/>
                <a:cs typeface="Times New Roman" pitchFamily="18" charset="0"/>
              </a:rPr>
              <a:t>Nitrates accumulate in plants only when:</a:t>
            </a:r>
          </a:p>
          <a:p>
            <a:pPr algn="just">
              <a:buNone/>
            </a:pP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i</a:t>
            </a:r>
            <a:r>
              <a:rPr lang="en-US" dirty="0" smtClean="0">
                <a:latin typeface="Times New Roman" pitchFamily="18" charset="0"/>
                <a:cs typeface="Times New Roman" pitchFamily="18" charset="0"/>
              </a:rPr>
              <a:t>. A large amount of nitrate in the soil. </a:t>
            </a:r>
          </a:p>
          <a:p>
            <a:pPr algn="just">
              <a:buNone/>
            </a:pPr>
            <a:r>
              <a:rPr lang="en-US" dirty="0" smtClean="0">
                <a:latin typeface="Times New Roman" pitchFamily="18" charset="0"/>
                <a:cs typeface="Times New Roman" pitchFamily="18" charset="0"/>
              </a:rPr>
              <a:t>  ii. Some factor interferes with normal plant growth.</a:t>
            </a:r>
          </a:p>
          <a:p>
            <a:pPr algn="just">
              <a:buNone/>
            </a:pPr>
            <a:endParaRPr lang="en-US" dirty="0" smtClean="0">
              <a:latin typeface="Times New Roman" pitchFamily="18" charset="0"/>
              <a:cs typeface="Times New Roman" pitchFamily="18" charset="0"/>
            </a:endParaRPr>
          </a:p>
          <a:p>
            <a:pPr algn="just">
              <a:buNone/>
            </a:pPr>
            <a:r>
              <a:rPr lang="en-US" sz="2800" dirty="0" smtClean="0">
                <a:latin typeface="Times New Roman" pitchFamily="18" charset="0"/>
                <a:cs typeface="Times New Roman" pitchFamily="18" charset="0"/>
              </a:rPr>
              <a:t>Used in pickling and curing brines for preserving meats, certain machine oils and antirust tablets, gunpowder and explosives, and fertilizers.</a:t>
            </a:r>
          </a:p>
          <a:p>
            <a:pPr algn="just">
              <a:buNone/>
            </a:pPr>
            <a:endParaRPr lang="en-US" sz="2800" dirty="0" smtClean="0">
              <a:latin typeface="Times New Roman" pitchFamily="18" charset="0"/>
              <a:cs typeface="Times New Roman" pitchFamily="18" charset="0"/>
            </a:endParaRPr>
          </a:p>
          <a:p>
            <a:pPr algn="just">
              <a:buNone/>
            </a:pPr>
            <a:r>
              <a:rPr lang="en-US" sz="2800" dirty="0" smtClean="0">
                <a:latin typeface="Times New Roman" pitchFamily="18" charset="0"/>
                <a:cs typeface="Times New Roman" pitchFamily="18" charset="0"/>
              </a:rPr>
              <a:t>Nitrate </a:t>
            </a:r>
            <a:r>
              <a:rPr lang="en-US" sz="2800" dirty="0" err="1" smtClean="0">
                <a:latin typeface="Times New Roman" pitchFamily="18" charset="0"/>
                <a:cs typeface="Times New Roman" pitchFamily="18" charset="0"/>
              </a:rPr>
              <a:t>toxicosis</a:t>
            </a:r>
            <a:r>
              <a:rPr lang="en-US" sz="2800" dirty="0" smtClean="0">
                <a:latin typeface="Times New Roman" pitchFamily="18" charset="0"/>
                <a:cs typeface="Times New Roman" pitchFamily="18" charset="0"/>
              </a:rPr>
              <a:t> can also result from accidental ingestion of fertilizer or other chemicals. </a:t>
            </a:r>
          </a:p>
          <a:p>
            <a:pPr algn="just">
              <a:buNone/>
            </a:pPr>
            <a:endParaRPr lang="en-US" sz="2800" dirty="0" smtClean="0">
              <a:latin typeface="Times New Roman" pitchFamily="18" charset="0"/>
              <a:cs typeface="Times New Roman" pitchFamily="18" charset="0"/>
            </a:endParaRPr>
          </a:p>
          <a:p>
            <a:pPr algn="just">
              <a:buNone/>
            </a:pPr>
            <a:r>
              <a:rPr lang="en-US" sz="2800" dirty="0" smtClean="0">
                <a:latin typeface="Times New Roman" pitchFamily="18" charset="0"/>
                <a:cs typeface="Times New Roman" pitchFamily="18" charset="0"/>
              </a:rPr>
              <a:t>Nitrate concentrations may be hazardous in ponds that receive extensive feedlot or fertilizer runoff; these types of nitrate sources may also contaminate shallow, poorly cased wells. </a:t>
            </a:r>
          </a:p>
          <a:p>
            <a:pPr algn="just">
              <a:buNone/>
            </a:pPr>
            <a:endParaRPr lang="en-US" dirty="0">
              <a:latin typeface="Times New Roman" pitchFamily="18" charset="0"/>
              <a:cs typeface="Times New Roman"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594360"/>
          </a:xfrm>
        </p:spPr>
        <p:txBody>
          <a:bodyPr/>
          <a:lstStyle/>
          <a:p>
            <a:r>
              <a:rPr lang="en-US" dirty="0" smtClean="0"/>
              <a:t>Levels in Plants</a:t>
            </a:r>
            <a:endParaRPr lang="en-US" dirty="0"/>
          </a:p>
        </p:txBody>
      </p:sp>
      <p:sp>
        <p:nvSpPr>
          <p:cNvPr id="3" name="Content Placeholder 2"/>
          <p:cNvSpPr>
            <a:spLocks noGrp="1"/>
          </p:cNvSpPr>
          <p:nvPr>
            <p:ph idx="1"/>
          </p:nvPr>
        </p:nvSpPr>
        <p:spPr>
          <a:xfrm>
            <a:off x="381000" y="1447800"/>
            <a:ext cx="7239000" cy="4465320"/>
          </a:xfrm>
        </p:spPr>
        <p:txBody>
          <a:bodyPr>
            <a:normAutofit/>
          </a:bodyPr>
          <a:lstStyle/>
          <a:p>
            <a:pPr algn="just"/>
            <a:r>
              <a:rPr lang="en-US" sz="2400" dirty="0" smtClean="0">
                <a:latin typeface="Times New Roman" pitchFamily="18" charset="0"/>
                <a:cs typeface="Times New Roman" pitchFamily="18" charset="0"/>
              </a:rPr>
              <a:t>Plants convert nitrate (NO3) to nitrite (NO2) which in turn is converted to ammonia and then to amino acids, the building blocks of protein. </a:t>
            </a:r>
          </a:p>
          <a:p>
            <a:pPr algn="just"/>
            <a:r>
              <a:rPr lang="en-US" sz="2400" dirty="0" smtClean="0">
                <a:latin typeface="Times New Roman" pitchFamily="18" charset="0"/>
                <a:cs typeface="Times New Roman" pitchFamily="18" charset="0"/>
              </a:rPr>
              <a:t>During the night, nitrate accumulates when photosynthesis is inactive, then during the day, nitrate is quickly converted to protein. </a:t>
            </a:r>
          </a:p>
          <a:p>
            <a:pPr algn="just"/>
            <a:r>
              <a:rPr lang="en-US" sz="2400" dirty="0" smtClean="0">
                <a:latin typeface="Times New Roman" pitchFamily="18" charset="0"/>
                <a:cs typeface="Times New Roman" pitchFamily="18" charset="0"/>
              </a:rPr>
              <a:t>The </a:t>
            </a:r>
            <a:r>
              <a:rPr lang="en-US" sz="2400" dirty="0" smtClean="0">
                <a:latin typeface="Times New Roman" pitchFamily="18" charset="0"/>
                <a:cs typeface="Times New Roman" pitchFamily="18" charset="0"/>
              </a:rPr>
              <a:t>highest levels of nitrate accumulate when drought occurs during heavy nitrate uptake by the plant.</a:t>
            </a:r>
            <a:endParaRPr lang="en-US" sz="2400" dirty="0">
              <a:latin typeface="Times New Roman" pitchFamily="18" charset="0"/>
              <a:cs typeface="Times New Roman" pitchFamily="18" charset="0"/>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99160"/>
          </a:xfrm>
        </p:spPr>
        <p:txBody>
          <a:bodyPr/>
          <a:lstStyle/>
          <a:p>
            <a:r>
              <a:rPr lang="en-US" dirty="0" smtClean="0"/>
              <a:t>Level in different parts</a:t>
            </a:r>
            <a:endParaRPr lang="en-US" dirty="0"/>
          </a:p>
        </p:txBody>
      </p:sp>
      <p:pic>
        <p:nvPicPr>
          <p:cNvPr id="1026" name="Picture 2"/>
          <p:cNvPicPr>
            <a:picLocks noGrp="1" noChangeAspect="1" noChangeArrowheads="1"/>
          </p:cNvPicPr>
          <p:nvPr>
            <p:ph idx="1"/>
          </p:nvPr>
        </p:nvPicPr>
        <p:blipFill>
          <a:blip r:embed="rId2"/>
          <a:srcRect t="18389" b="19816"/>
          <a:stretch>
            <a:fillRect/>
          </a:stretch>
        </p:blipFill>
        <p:spPr bwMode="auto">
          <a:xfrm>
            <a:off x="1038225" y="1752600"/>
            <a:ext cx="6076950" cy="4191000"/>
          </a:xfrm>
          <a:prstGeom prst="rect">
            <a:avLst/>
          </a:prstGeom>
          <a:noFill/>
          <a:ln w="9525">
            <a:noFill/>
            <a:miter lim="800000"/>
            <a:headEnd/>
            <a:tailEnd/>
          </a:ln>
          <a:effec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746760"/>
          </a:xfrm>
        </p:spPr>
        <p:txBody>
          <a:bodyPr/>
          <a:lstStyle/>
          <a:p>
            <a:r>
              <a:rPr lang="en-US" dirty="0" smtClean="0"/>
              <a:t>Nitrate accumulation</a:t>
            </a:r>
            <a:endParaRPr lang="en-US" dirty="0"/>
          </a:p>
        </p:txBody>
      </p:sp>
      <p:sp>
        <p:nvSpPr>
          <p:cNvPr id="3" name="Content Placeholder 2"/>
          <p:cNvSpPr>
            <a:spLocks noGrp="1"/>
          </p:cNvSpPr>
          <p:nvPr>
            <p:ph idx="1"/>
          </p:nvPr>
        </p:nvSpPr>
        <p:spPr>
          <a:xfrm>
            <a:off x="457200" y="1219200"/>
            <a:ext cx="7239000" cy="5236536"/>
          </a:xfrm>
        </p:spPr>
        <p:txBody>
          <a:bodyPr>
            <a:normAutofit fontScale="85000" lnSpcReduction="20000"/>
          </a:bodyPr>
          <a:lstStyle/>
          <a:p>
            <a:pPr algn="just"/>
            <a:r>
              <a:rPr lang="en-US" dirty="0" smtClean="0">
                <a:latin typeface="Times New Roman" pitchFamily="18" charset="0"/>
                <a:cs typeface="Times New Roman" pitchFamily="18" charset="0"/>
              </a:rPr>
              <a:t>Normally nitrate is assimilated so rapidly following absorption from soil that its concentration in plant tissues is low. </a:t>
            </a:r>
          </a:p>
          <a:p>
            <a:pPr algn="just"/>
            <a:r>
              <a:rPr lang="en-US" dirty="0" smtClean="0">
                <a:latin typeface="Times New Roman" pitchFamily="18" charset="0"/>
                <a:cs typeface="Times New Roman" pitchFamily="18" charset="0"/>
              </a:rPr>
              <a:t>The most notorious accumulators of nitrate are the sorghums. Other annuals that less frequently accumulate nitrate are small grains. </a:t>
            </a:r>
          </a:p>
          <a:p>
            <a:pPr algn="just"/>
            <a:r>
              <a:rPr lang="en-US" dirty="0" smtClean="0">
                <a:latin typeface="Times New Roman" pitchFamily="18" charset="0"/>
                <a:cs typeface="Times New Roman" pitchFamily="18" charset="0"/>
              </a:rPr>
              <a:t>Some perennial grasses and weeds ( mustard, nightshade and lamb’s quarters) also can contain dangerous levels. The corn may be safe but weeds harvested with it may be poisonous. </a:t>
            </a:r>
          </a:p>
          <a:p>
            <a:pPr algn="just"/>
            <a:r>
              <a:rPr lang="en-US" dirty="0" smtClean="0">
                <a:latin typeface="Times New Roman" pitchFamily="18" charset="0"/>
                <a:cs typeface="Times New Roman" pitchFamily="18" charset="0"/>
              </a:rPr>
              <a:t>Accumulation usually is triggered by some environmental stress where plant growth is restricted but absorption of nitrate from soil continues. </a:t>
            </a:r>
          </a:p>
          <a:p>
            <a:pPr algn="just"/>
            <a:r>
              <a:rPr lang="en-US" dirty="0" smtClean="0">
                <a:latin typeface="Times New Roman" pitchFamily="18" charset="0"/>
                <a:cs typeface="Times New Roman" pitchFamily="18" charset="0"/>
              </a:rPr>
              <a:t>Environment factors includes reduce sunlight, frost, certain herbicides, acid soils, low growing temperatures, and deficiencies of essential nutrients like phosphorus, sulfur and molybdenum.</a:t>
            </a:r>
            <a:endParaRPr lang="en-US" dirty="0">
              <a:latin typeface="Times New Roman" pitchFamily="18" charset="0"/>
              <a:cs typeface="Times New Roman" pitchFamily="18" charset="0"/>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Grp="1" noChangeAspect="1" noChangeArrowheads="1"/>
          </p:cNvPicPr>
          <p:nvPr>
            <p:ph idx="1"/>
          </p:nvPr>
        </p:nvPicPr>
        <p:blipFill>
          <a:blip r:embed="rId2"/>
          <a:stretch>
            <a:fillRect/>
          </a:stretch>
        </p:blipFill>
        <p:spPr bwMode="auto">
          <a:xfrm>
            <a:off x="609600" y="609600"/>
            <a:ext cx="6705600" cy="5704681"/>
          </a:xfrm>
          <a:prstGeom prst="rect">
            <a:avLst/>
          </a:prstGeom>
          <a:noFill/>
          <a:ln w="9525">
            <a:noFill/>
            <a:miter lim="800000"/>
            <a:headEnd/>
            <a:tailEnd/>
          </a:ln>
          <a:effec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594360"/>
          </a:xfrm>
        </p:spPr>
        <p:txBody>
          <a:bodyPr/>
          <a:lstStyle/>
          <a:p>
            <a:r>
              <a:rPr lang="en-US" dirty="0" smtClean="0"/>
              <a:t>SIGNs &amp; symptoms</a:t>
            </a:r>
            <a:endParaRPr lang="en-US" dirty="0"/>
          </a:p>
        </p:txBody>
      </p:sp>
      <p:sp>
        <p:nvSpPr>
          <p:cNvPr id="3" name="Content Placeholder 2"/>
          <p:cNvSpPr>
            <a:spLocks noGrp="1"/>
          </p:cNvSpPr>
          <p:nvPr>
            <p:ph idx="1"/>
          </p:nvPr>
        </p:nvSpPr>
        <p:spPr>
          <a:xfrm>
            <a:off x="533400" y="990600"/>
            <a:ext cx="7239000" cy="5715000"/>
          </a:xfrm>
        </p:spPr>
        <p:txBody>
          <a:bodyPr>
            <a:noAutofit/>
          </a:bodyPr>
          <a:lstStyle/>
          <a:p>
            <a:pPr algn="just"/>
            <a:r>
              <a:rPr lang="en-US" sz="2000" dirty="0" smtClean="0">
                <a:latin typeface="Times New Roman" pitchFamily="18" charset="0"/>
                <a:cs typeface="Times New Roman" pitchFamily="18" charset="0"/>
              </a:rPr>
              <a:t>Signs of nitrite poisoning usually appear suddenly due to tissue hypoxia and low blood pressure as a consequence of </a:t>
            </a:r>
            <a:r>
              <a:rPr lang="en-US" sz="2000" dirty="0" err="1" smtClean="0">
                <a:latin typeface="Times New Roman" pitchFamily="18" charset="0"/>
                <a:cs typeface="Times New Roman" pitchFamily="18" charset="0"/>
              </a:rPr>
              <a:t>vasodilation</a:t>
            </a:r>
            <a:r>
              <a:rPr lang="en-US" sz="2000" dirty="0" smtClean="0">
                <a:latin typeface="Times New Roman" pitchFamily="18" charset="0"/>
                <a:cs typeface="Times New Roman" pitchFamily="18" charset="0"/>
              </a:rPr>
              <a:t>. </a:t>
            </a:r>
          </a:p>
          <a:p>
            <a:pPr algn="just"/>
            <a:r>
              <a:rPr lang="en-US" sz="2000" dirty="0" smtClean="0">
                <a:latin typeface="Times New Roman" pitchFamily="18" charset="0"/>
                <a:cs typeface="Times New Roman" pitchFamily="18" charset="0"/>
              </a:rPr>
              <a:t>The nitrite ion may also alter metabolic protein enzymes. Ingested nitrates may directly irritate the GI mucosa and produce abdominal pain and diarrhea.</a:t>
            </a:r>
          </a:p>
          <a:p>
            <a:pPr algn="just"/>
            <a:r>
              <a:rPr lang="en-US" sz="2000" dirty="0" smtClean="0">
                <a:latin typeface="Times New Roman" pitchFamily="18" charset="0"/>
                <a:cs typeface="Times New Roman" pitchFamily="18" charset="0"/>
              </a:rPr>
              <a:t>The first symptom to appear is a grayish to brownish discoloration of non pigmented skin and mucous membranes of the mouth, nose, eyes and vulva. </a:t>
            </a:r>
          </a:p>
          <a:p>
            <a:pPr algn="just"/>
            <a:r>
              <a:rPr lang="en-US" sz="2000" dirty="0" smtClean="0">
                <a:latin typeface="Times New Roman" pitchFamily="18" charset="0"/>
                <a:cs typeface="Times New Roman" pitchFamily="18" charset="0"/>
              </a:rPr>
              <a:t>This discoloration results from the chocolate-brown color of the blood, a distinct characteristic of nitrate toxicity that persists several hours after death.</a:t>
            </a:r>
          </a:p>
          <a:p>
            <a:pPr algn="just"/>
            <a:r>
              <a:rPr lang="en-US" sz="2000" dirty="0" smtClean="0">
                <a:latin typeface="Times New Roman" pitchFamily="18" charset="0"/>
                <a:cs typeface="Times New Roman" pitchFamily="18" charset="0"/>
              </a:rPr>
              <a:t>As the syndrome progresses, a staggering gait, rapid pulse, labored breathing and frequent urination develop, followed by collapse, coma and death. </a:t>
            </a:r>
          </a:p>
          <a:p>
            <a:pPr algn="just"/>
            <a:r>
              <a:rPr lang="en-US" sz="2000" dirty="0" smtClean="0">
                <a:latin typeface="Times New Roman" pitchFamily="18" charset="0"/>
                <a:cs typeface="Times New Roman" pitchFamily="18" charset="0"/>
              </a:rPr>
              <a:t>Symptoms often occur rapidly, within one-half to four hours after ingestion of a toxic dose. Some animals exhibit symptoms but recover spontaneously and completely.</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441960"/>
          </a:xfrm>
        </p:spPr>
        <p:txBody>
          <a:bodyPr>
            <a:normAutofit/>
          </a:bodyPr>
          <a:lstStyle/>
          <a:p>
            <a:r>
              <a:rPr lang="en-US" sz="2400" dirty="0" err="1" smtClean="0"/>
              <a:t>Contd</a:t>
            </a:r>
            <a:r>
              <a:rPr lang="en-US" sz="2400" dirty="0" smtClean="0"/>
              <a:t>…</a:t>
            </a:r>
            <a:endParaRPr lang="en-US" sz="2400" dirty="0"/>
          </a:p>
        </p:txBody>
      </p:sp>
      <p:pic>
        <p:nvPicPr>
          <p:cNvPr id="7170" name="Picture 2"/>
          <p:cNvPicPr>
            <a:picLocks noGrp="1" noChangeAspect="1" noChangeArrowheads="1"/>
          </p:cNvPicPr>
          <p:nvPr>
            <p:ph idx="1"/>
          </p:nvPr>
        </p:nvPicPr>
        <p:blipFill>
          <a:blip r:embed="rId2"/>
          <a:srcRect l="8889" t="21701" r="8889" b="8550"/>
          <a:stretch>
            <a:fillRect/>
          </a:stretch>
        </p:blipFill>
        <p:spPr bwMode="auto">
          <a:xfrm>
            <a:off x="762000" y="1066800"/>
            <a:ext cx="6781800" cy="4724400"/>
          </a:xfrm>
          <a:prstGeom prst="rect">
            <a:avLst/>
          </a:prstGeom>
          <a:noFill/>
          <a:ln w="9525">
            <a:noFill/>
            <a:miter lim="800000"/>
            <a:headEnd/>
            <a:tailEnd/>
          </a:ln>
          <a:effec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22960"/>
          </a:xfrm>
        </p:spPr>
        <p:txBody>
          <a:bodyPr>
            <a:normAutofit/>
          </a:bodyPr>
          <a:lstStyle/>
          <a:p>
            <a:r>
              <a:rPr lang="en-US" sz="2400" dirty="0" smtClean="0"/>
              <a:t>Summary of symptoms</a:t>
            </a:r>
            <a:endParaRPr lang="en-US" sz="2400" dirty="0"/>
          </a:p>
        </p:txBody>
      </p:sp>
      <p:pic>
        <p:nvPicPr>
          <p:cNvPr id="3074" name="Picture 2"/>
          <p:cNvPicPr>
            <a:picLocks noChangeAspect="1" noChangeArrowheads="1"/>
          </p:cNvPicPr>
          <p:nvPr/>
        </p:nvPicPr>
        <p:blipFill>
          <a:blip r:embed="rId2"/>
          <a:srcRect t="13361" b="26514"/>
          <a:stretch>
            <a:fillRect/>
          </a:stretch>
        </p:blipFill>
        <p:spPr bwMode="auto">
          <a:xfrm>
            <a:off x="990600" y="1676400"/>
            <a:ext cx="6686550" cy="4114800"/>
          </a:xfrm>
          <a:prstGeom prst="rect">
            <a:avLst/>
          </a:prstGeom>
          <a:noFill/>
          <a:ln w="9525">
            <a:noFill/>
            <a:miter lim="800000"/>
            <a:headEnd/>
            <a:tailEnd/>
          </a:ln>
          <a:effec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670560"/>
          </a:xfrm>
        </p:spPr>
        <p:txBody>
          <a:bodyPr>
            <a:normAutofit/>
          </a:bodyPr>
          <a:lstStyle/>
          <a:p>
            <a:r>
              <a:rPr lang="en-US" sz="2800" dirty="0" smtClean="0">
                <a:latin typeface="Times New Roman" pitchFamily="18" charset="0"/>
                <a:cs typeface="Times New Roman" pitchFamily="18" charset="0"/>
              </a:rPr>
              <a:t>Lesions</a:t>
            </a:r>
            <a:endParaRPr lang="en-US" sz="28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lgn="just"/>
            <a:r>
              <a:rPr lang="en-US" sz="2400" dirty="0" smtClean="0">
                <a:latin typeface="Times New Roman" pitchFamily="18" charset="0"/>
                <a:cs typeface="Times New Roman" pitchFamily="18" charset="0"/>
              </a:rPr>
              <a:t>Blood that contains </a:t>
            </a:r>
            <a:r>
              <a:rPr lang="en-US" sz="2400" dirty="0" err="1" smtClean="0">
                <a:latin typeface="Times New Roman" pitchFamily="18" charset="0"/>
                <a:cs typeface="Times New Roman" pitchFamily="18" charset="0"/>
              </a:rPr>
              <a:t>methemoglobin</a:t>
            </a:r>
            <a:r>
              <a:rPr lang="en-US" sz="2400" dirty="0" smtClean="0">
                <a:latin typeface="Times New Roman" pitchFamily="18" charset="0"/>
                <a:cs typeface="Times New Roman" pitchFamily="18" charset="0"/>
              </a:rPr>
              <a:t> usually has a chocolate-brown color, although dark red hues may also be seen. </a:t>
            </a:r>
          </a:p>
          <a:p>
            <a:pPr algn="just"/>
            <a:r>
              <a:rPr lang="en-US" sz="2400" dirty="0" smtClean="0">
                <a:latin typeface="Times New Roman" pitchFamily="18" charset="0"/>
                <a:cs typeface="Times New Roman" pitchFamily="18" charset="0"/>
              </a:rPr>
              <a:t>There may be pinpoint or larger hemorrhages on </a:t>
            </a:r>
            <a:r>
              <a:rPr lang="en-US" sz="2400" dirty="0" err="1" smtClean="0">
                <a:latin typeface="Times New Roman" pitchFamily="18" charset="0"/>
                <a:cs typeface="Times New Roman" pitchFamily="18" charset="0"/>
              </a:rPr>
              <a:t>serosal</a:t>
            </a:r>
            <a:r>
              <a:rPr lang="en-US" sz="2400" dirty="0" smtClean="0">
                <a:latin typeface="Times New Roman" pitchFamily="18" charset="0"/>
                <a:cs typeface="Times New Roman" pitchFamily="18" charset="0"/>
              </a:rPr>
              <a:t> surfaces. </a:t>
            </a:r>
          </a:p>
          <a:p>
            <a:pPr algn="just"/>
            <a:r>
              <a:rPr lang="en-US" sz="2400" dirty="0" smtClean="0">
                <a:latin typeface="Times New Roman" pitchFamily="18" charset="0"/>
                <a:cs typeface="Times New Roman" pitchFamily="18" charset="0"/>
              </a:rPr>
              <a:t>Dark brown discoloration evident in moribund or recently dead animals is not </a:t>
            </a:r>
            <a:r>
              <a:rPr lang="en-US" sz="2400" dirty="0" err="1" smtClean="0">
                <a:latin typeface="Times New Roman" pitchFamily="18" charset="0"/>
                <a:cs typeface="Times New Roman" pitchFamily="18" charset="0"/>
              </a:rPr>
              <a:t>pathognomonic</a:t>
            </a:r>
            <a:r>
              <a:rPr lang="en-US" sz="2400" dirty="0" smtClean="0">
                <a:latin typeface="Times New Roman" pitchFamily="18" charset="0"/>
                <a:cs typeface="Times New Roman" pitchFamily="18" charset="0"/>
              </a:rPr>
              <a:t>, however, and other </a:t>
            </a:r>
            <a:r>
              <a:rPr lang="en-US" sz="2400" dirty="0" err="1" smtClean="0">
                <a:latin typeface="Times New Roman" pitchFamily="18" charset="0"/>
                <a:cs typeface="Times New Roman" pitchFamily="18" charset="0"/>
              </a:rPr>
              <a:t>methemoglobin</a:t>
            </a:r>
            <a:r>
              <a:rPr lang="en-US" sz="2400" dirty="0" smtClean="0">
                <a:latin typeface="Times New Roman" pitchFamily="18" charset="0"/>
                <a:cs typeface="Times New Roman" pitchFamily="18" charset="0"/>
              </a:rPr>
              <a:t> inducers must be considered. </a:t>
            </a:r>
          </a:p>
          <a:p>
            <a:pPr algn="just"/>
            <a:r>
              <a:rPr lang="en-US" sz="2400" dirty="0" smtClean="0">
                <a:latin typeface="Times New Roman" pitchFamily="18" charset="0"/>
                <a:cs typeface="Times New Roman" pitchFamily="18" charset="0"/>
              </a:rPr>
              <a:t>If necropsy is postponed too long, the brown discoloration may disappear with conversion of </a:t>
            </a:r>
            <a:r>
              <a:rPr lang="en-US" sz="2400" dirty="0" err="1" smtClean="0">
                <a:latin typeface="Times New Roman" pitchFamily="18" charset="0"/>
                <a:cs typeface="Times New Roman" pitchFamily="18" charset="0"/>
              </a:rPr>
              <a:t>methemoglobin</a:t>
            </a:r>
            <a:r>
              <a:rPr lang="en-US" sz="2400" dirty="0" smtClean="0">
                <a:latin typeface="Times New Roman" pitchFamily="18" charset="0"/>
                <a:cs typeface="Times New Roman" pitchFamily="18" charset="0"/>
              </a:rPr>
              <a:t> back to Hgb. </a:t>
            </a:r>
            <a:endParaRPr lang="en-US" sz="2400" dirty="0">
              <a:latin typeface="Times New Roman" pitchFamily="18" charset="0"/>
              <a:cs typeface="Times New Roman" pitchFamily="18"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518160"/>
          </a:xfrm>
        </p:spPr>
        <p:txBody>
          <a:bodyPr>
            <a:normAutofit fontScale="90000"/>
          </a:bodyPr>
          <a:lstStyle/>
          <a:p>
            <a:r>
              <a:rPr lang="en-US" dirty="0" smtClean="0"/>
              <a:t>testing</a:t>
            </a:r>
            <a:endParaRPr lang="en-US" dirty="0"/>
          </a:p>
        </p:txBody>
      </p:sp>
      <p:pic>
        <p:nvPicPr>
          <p:cNvPr id="4098" name="Picture 2"/>
          <p:cNvPicPr>
            <a:picLocks noGrp="1" noChangeAspect="1" noChangeArrowheads="1"/>
          </p:cNvPicPr>
          <p:nvPr>
            <p:ph idx="1"/>
          </p:nvPr>
        </p:nvPicPr>
        <p:blipFill>
          <a:blip r:embed="rId2"/>
          <a:srcRect t="15044" b="33175"/>
          <a:stretch>
            <a:fillRect/>
          </a:stretch>
        </p:blipFill>
        <p:spPr bwMode="auto">
          <a:xfrm>
            <a:off x="990600" y="1219200"/>
            <a:ext cx="6076191" cy="4419600"/>
          </a:xfrm>
          <a:prstGeom prst="rect">
            <a:avLst/>
          </a:prstGeom>
          <a:noFill/>
          <a:ln w="9525">
            <a:noFill/>
            <a:miter lim="800000"/>
            <a:headEnd/>
            <a:tailEnd/>
          </a:ln>
          <a:effec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Grp="1" noChangeAspect="1" noChangeArrowheads="1"/>
          </p:cNvPicPr>
          <p:nvPr>
            <p:ph idx="1"/>
          </p:nvPr>
        </p:nvPicPr>
        <p:blipFill>
          <a:blip r:embed="rId2"/>
          <a:stretch>
            <a:fillRect/>
          </a:stretch>
        </p:blipFill>
        <p:spPr bwMode="auto">
          <a:xfrm>
            <a:off x="1038225" y="914400"/>
            <a:ext cx="6076950" cy="5399881"/>
          </a:xfrm>
          <a:prstGeom prst="rect">
            <a:avLst/>
          </a:prstGeom>
          <a:noFill/>
          <a:ln w="9525">
            <a:noFill/>
            <a:miter lim="800000"/>
            <a:headEnd/>
            <a:tailEnd/>
          </a:ln>
          <a:effec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p:cNvPicPr>
            <a:picLocks noGrp="1" noChangeAspect="1" noChangeArrowheads="1"/>
          </p:cNvPicPr>
          <p:nvPr>
            <p:ph idx="1"/>
          </p:nvPr>
        </p:nvPicPr>
        <p:blipFill>
          <a:blip r:embed="rId2"/>
          <a:srcRect t="16719"/>
          <a:stretch>
            <a:fillRect/>
          </a:stretch>
        </p:blipFill>
        <p:spPr bwMode="auto">
          <a:xfrm>
            <a:off x="304800" y="1219200"/>
            <a:ext cx="7391400" cy="5095081"/>
          </a:xfrm>
          <a:prstGeom prst="rect">
            <a:avLst/>
          </a:prstGeom>
          <a:noFill/>
          <a:ln w="9525">
            <a:noFill/>
            <a:miter lim="800000"/>
            <a:headEnd/>
            <a:tailEnd/>
          </a:ln>
          <a:effec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975360"/>
          </a:xfrm>
        </p:spPr>
        <p:txBody>
          <a:bodyPr/>
          <a:lstStyle/>
          <a:p>
            <a:r>
              <a:rPr lang="en-US" dirty="0" smtClean="0"/>
              <a:t>diagnosis</a:t>
            </a:r>
            <a:endParaRPr lang="en-US" dirty="0"/>
          </a:p>
        </p:txBody>
      </p:sp>
      <p:sp>
        <p:nvSpPr>
          <p:cNvPr id="3" name="Content Placeholder 2"/>
          <p:cNvSpPr>
            <a:spLocks noGrp="1"/>
          </p:cNvSpPr>
          <p:nvPr>
            <p:ph idx="1"/>
          </p:nvPr>
        </p:nvSpPr>
        <p:spPr/>
        <p:txBody>
          <a:bodyPr/>
          <a:lstStyle/>
          <a:p>
            <a:r>
              <a:rPr lang="en-US" dirty="0" smtClean="0"/>
              <a:t>Observed clinical signs.</a:t>
            </a:r>
          </a:p>
          <a:p>
            <a:r>
              <a:rPr lang="en-US" dirty="0" smtClean="0"/>
              <a:t>Possible exposure to toxic plants, feeds or water. </a:t>
            </a:r>
          </a:p>
          <a:p>
            <a:r>
              <a:rPr lang="en-US" dirty="0" smtClean="0"/>
              <a:t>Post-mortem findings. </a:t>
            </a:r>
          </a:p>
          <a:p>
            <a:r>
              <a:rPr lang="en-US" dirty="0" smtClean="0"/>
              <a:t>Laboratory tests.</a:t>
            </a:r>
            <a:endParaRPr lang="en-US"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7239000" cy="822960"/>
          </a:xfrm>
        </p:spPr>
        <p:txBody>
          <a:bodyPr/>
          <a:lstStyle/>
          <a:p>
            <a:r>
              <a:rPr lang="en-US" dirty="0" smtClean="0"/>
              <a:t>treatment</a:t>
            </a:r>
            <a:endParaRPr lang="en-US" dirty="0"/>
          </a:p>
        </p:txBody>
      </p:sp>
      <p:pic>
        <p:nvPicPr>
          <p:cNvPr id="5122" name="Picture 2"/>
          <p:cNvPicPr>
            <a:picLocks noGrp="1" noChangeAspect="1" noChangeArrowheads="1"/>
          </p:cNvPicPr>
          <p:nvPr>
            <p:ph idx="1"/>
          </p:nvPr>
        </p:nvPicPr>
        <p:blipFill>
          <a:blip r:embed="rId2"/>
          <a:srcRect t="15049"/>
          <a:stretch>
            <a:fillRect/>
          </a:stretch>
        </p:blipFill>
        <p:spPr bwMode="auto">
          <a:xfrm>
            <a:off x="762000" y="1447800"/>
            <a:ext cx="6858000" cy="4866481"/>
          </a:xfrm>
          <a:prstGeom prst="rect">
            <a:avLst/>
          </a:prstGeom>
          <a:noFill/>
          <a:ln w="9525">
            <a:noFill/>
            <a:miter lim="800000"/>
            <a:headEnd/>
            <a:tailEnd/>
          </a:ln>
          <a:effec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838200"/>
            <a:ext cx="7239000" cy="5617536"/>
          </a:xfrm>
        </p:spPr>
        <p:txBody>
          <a:bodyPr>
            <a:normAutofit lnSpcReduction="10000"/>
          </a:bodyPr>
          <a:lstStyle/>
          <a:p>
            <a:pPr algn="just"/>
            <a:r>
              <a:rPr lang="en-US" dirty="0" smtClean="0">
                <a:latin typeface="Times New Roman" pitchFamily="18" charset="0"/>
                <a:cs typeface="Times New Roman" pitchFamily="18" charset="0"/>
              </a:rPr>
              <a:t>Urgent veterinary attention is required to confirm the tentative diagnosis and to treat affected animals. </a:t>
            </a:r>
          </a:p>
          <a:p>
            <a:pPr algn="just"/>
            <a:r>
              <a:rPr lang="en-US" dirty="0" smtClean="0">
                <a:latin typeface="Times New Roman" pitchFamily="18" charset="0"/>
                <a:cs typeface="Times New Roman" pitchFamily="18" charset="0"/>
              </a:rPr>
              <a:t>Stock should immediately be removed from suspect material, and be handled as little and as quietly as possible. </a:t>
            </a:r>
          </a:p>
          <a:p>
            <a:pPr algn="just"/>
            <a:r>
              <a:rPr lang="en-US" dirty="0" smtClean="0">
                <a:latin typeface="Times New Roman" pitchFamily="18" charset="0"/>
                <a:cs typeface="Times New Roman" pitchFamily="18" charset="0"/>
              </a:rPr>
              <a:t>Hay or some other low-nitrate herbage should be fed to dilute the nitrate and/or nitrite in the stomach. </a:t>
            </a:r>
          </a:p>
          <a:p>
            <a:pPr algn="just"/>
            <a:r>
              <a:rPr lang="en-US" dirty="0" smtClean="0">
                <a:latin typeface="Times New Roman" pitchFamily="18" charset="0"/>
                <a:cs typeface="Times New Roman" pitchFamily="18" charset="0"/>
              </a:rPr>
              <a:t>Affected animals can be treated by intravenous injections of </a:t>
            </a:r>
            <a:r>
              <a:rPr lang="en-US" dirty="0" err="1" smtClean="0">
                <a:latin typeface="Times New Roman" pitchFamily="18" charset="0"/>
                <a:cs typeface="Times New Roman" pitchFamily="18" charset="0"/>
              </a:rPr>
              <a:t>methylene</a:t>
            </a:r>
            <a:r>
              <a:rPr lang="en-US" dirty="0" smtClean="0">
                <a:latin typeface="Times New Roman" pitchFamily="18" charset="0"/>
                <a:cs typeface="Times New Roman" pitchFamily="18" charset="0"/>
              </a:rPr>
              <a:t> blue, a powdered dye material. </a:t>
            </a:r>
            <a:r>
              <a:rPr lang="en-US" dirty="0" err="1" smtClean="0">
                <a:latin typeface="Times New Roman" pitchFamily="18" charset="0"/>
                <a:cs typeface="Times New Roman" pitchFamily="18" charset="0"/>
              </a:rPr>
              <a:t>Methylene</a:t>
            </a:r>
            <a:r>
              <a:rPr lang="en-US" dirty="0" smtClean="0">
                <a:latin typeface="Times New Roman" pitchFamily="18" charset="0"/>
                <a:cs typeface="Times New Roman" pitchFamily="18" charset="0"/>
              </a:rPr>
              <a:t> blue converts the </a:t>
            </a:r>
            <a:r>
              <a:rPr lang="en-US" dirty="0" err="1" smtClean="0">
                <a:latin typeface="Times New Roman" pitchFamily="18" charset="0"/>
                <a:cs typeface="Times New Roman" pitchFamily="18" charset="0"/>
              </a:rPr>
              <a:t>methaemoglobin</a:t>
            </a:r>
            <a:r>
              <a:rPr lang="en-US" dirty="0" smtClean="0">
                <a:latin typeface="Times New Roman" pitchFamily="18" charset="0"/>
                <a:cs typeface="Times New Roman" pitchFamily="18" charset="0"/>
              </a:rPr>
              <a:t> back to oxygen- carrying hemoglobin.</a:t>
            </a:r>
            <a:endParaRPr lang="en-US" dirty="0">
              <a:latin typeface="Times New Roman" pitchFamily="18" charset="0"/>
              <a:cs typeface="Times New Roman" pitchFamily="18" charset="0"/>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670560"/>
          </a:xfrm>
        </p:spPr>
        <p:txBody>
          <a:bodyPr/>
          <a:lstStyle/>
          <a:p>
            <a:r>
              <a:rPr lang="en-US" dirty="0" smtClean="0"/>
              <a:t>Quick facts</a:t>
            </a:r>
            <a:endParaRPr lang="en-US" dirty="0"/>
          </a:p>
        </p:txBody>
      </p:sp>
      <p:sp>
        <p:nvSpPr>
          <p:cNvPr id="3" name="Content Placeholder 2"/>
          <p:cNvSpPr>
            <a:spLocks noGrp="1"/>
          </p:cNvSpPr>
          <p:nvPr>
            <p:ph idx="1"/>
          </p:nvPr>
        </p:nvSpPr>
        <p:spPr>
          <a:xfrm>
            <a:off x="457200" y="1295400"/>
            <a:ext cx="7239000" cy="4343400"/>
          </a:xfrm>
        </p:spPr>
        <p:txBody>
          <a:bodyPr>
            <a:normAutofit/>
          </a:bodyPr>
          <a:lstStyle/>
          <a:p>
            <a:pPr algn="just"/>
            <a:r>
              <a:rPr lang="en-US" sz="2400" dirty="0" smtClean="0">
                <a:latin typeface="Times New Roman" pitchFamily="18" charset="0"/>
                <a:cs typeface="Times New Roman" pitchFamily="18" charset="0"/>
              </a:rPr>
              <a:t>Death loss from nitrate is an occasional problem in cattle consuming certain annual forages, particularly sorghum hybrids. </a:t>
            </a:r>
          </a:p>
          <a:p>
            <a:pPr algn="just"/>
            <a:r>
              <a:rPr lang="en-US" sz="2400" dirty="0" smtClean="0">
                <a:latin typeface="Times New Roman" pitchFamily="18" charset="0"/>
                <a:cs typeface="Times New Roman" pitchFamily="18" charset="0"/>
              </a:rPr>
              <a:t>High nitrate forages can be used if diluted with other feedstuffs and supplemented with energy. </a:t>
            </a:r>
          </a:p>
          <a:p>
            <a:pPr algn="just"/>
            <a:r>
              <a:rPr lang="en-US" sz="2400" dirty="0" smtClean="0">
                <a:latin typeface="Times New Roman" pitchFamily="18" charset="0"/>
                <a:cs typeface="Times New Roman" pitchFamily="18" charset="0"/>
              </a:rPr>
              <a:t>Nitrate toxicity is sometimes a lethal problem for livestock especially during the fall. </a:t>
            </a:r>
          </a:p>
          <a:p>
            <a:pPr algn="just"/>
            <a:r>
              <a:rPr lang="en-US" sz="2400" dirty="0" smtClean="0">
                <a:latin typeface="Times New Roman" pitchFamily="18" charset="0"/>
                <a:cs typeface="Times New Roman" pitchFamily="18" charset="0"/>
              </a:rPr>
              <a:t>Avoid poisoning with good management practices.</a:t>
            </a:r>
          </a:p>
          <a:p>
            <a:pPr algn="just"/>
            <a:r>
              <a:rPr lang="en-US" sz="2400" dirty="0" smtClean="0">
                <a:latin typeface="Times New Roman" pitchFamily="18" charset="0"/>
                <a:cs typeface="Times New Roman" pitchFamily="18" charset="0"/>
              </a:rPr>
              <a:t>A qualitative check called the diphenylamine test can be used to screen forages for potential harm.</a:t>
            </a:r>
            <a:endParaRPr lang="en-US" sz="2400" dirty="0">
              <a:latin typeface="Times New Roman" pitchFamily="18" charset="0"/>
              <a:cs typeface="Times New Roman" pitchFamily="18" charset="0"/>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0" y="2362200"/>
            <a:ext cx="4343400" cy="990600"/>
          </a:xfrm>
          <a:solidFill>
            <a:schemeClr val="accent4">
              <a:lumMod val="60000"/>
              <a:lumOff val="40000"/>
            </a:schemeClr>
          </a:solidFill>
        </p:spPr>
        <p:txBody>
          <a:bodyPr>
            <a:noAutofit/>
          </a:bodyPr>
          <a:lstStyle/>
          <a:p>
            <a:pPr algn="ctr">
              <a:buNone/>
            </a:pPr>
            <a:r>
              <a:rPr lang="en-US" sz="4400" dirty="0" smtClean="0">
                <a:solidFill>
                  <a:schemeClr val="accent1">
                    <a:lumMod val="75000"/>
                  </a:schemeClr>
                </a:solidFill>
              </a:rPr>
              <a:t>THANK YOU</a:t>
            </a:r>
            <a:endParaRPr lang="en-US" sz="4400" dirty="0">
              <a:solidFill>
                <a:schemeClr val="accent1">
                  <a:lumMod val="75000"/>
                </a:schemeClr>
              </a:solidFill>
            </a:endParaRPr>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pulent">
  <a:themeElements>
    <a:clrScheme name="Opulent">
      <a:dk1>
        <a:sysClr val="windowText" lastClr="000000"/>
      </a:dk1>
      <a:lt1>
        <a:sysClr val="window" lastClr="FFFFFF"/>
      </a:lt1>
      <a:dk2>
        <a:srgbClr val="B13F9A"/>
      </a:dk2>
      <a:lt2>
        <a:srgbClr val="F4E7ED"/>
      </a:lt2>
      <a:accent1>
        <a:srgbClr val="B83D68"/>
      </a:accent1>
      <a:accent2>
        <a:srgbClr val="AC66BB"/>
      </a:accent2>
      <a:accent3>
        <a:srgbClr val="DE6C36"/>
      </a:accent3>
      <a:accent4>
        <a:srgbClr val="F9B639"/>
      </a:accent4>
      <a:accent5>
        <a:srgbClr val="CF6DA4"/>
      </a:accent5>
      <a:accent6>
        <a:srgbClr val="FA8D3D"/>
      </a:accent6>
      <a:hlink>
        <a:srgbClr val="FFDE66"/>
      </a:hlink>
      <a:folHlink>
        <a:srgbClr val="D490C5"/>
      </a:folHlink>
    </a:clrScheme>
    <a:fontScheme name="Opulent">
      <a:majorFont>
        <a:latin typeface="Trebuchet MS"/>
        <a:ea typeface=""/>
        <a:cs typeface=""/>
        <a:font script="Jpan" typeface="HG丸ｺﾞｼｯｸM-PRO"/>
        <a:font script="Hang" typeface="HY그래픽M"/>
        <a:font script="Hans" typeface="黑体"/>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rebuchet MS"/>
        <a:ea typeface=""/>
        <a:cs typeface=""/>
        <a:font script="Jpan" typeface="HG丸ｺﾞｼｯｸM-PRO"/>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pulent">
      <a:fillStyleLst>
        <a:solidFill>
          <a:schemeClr val="phClr"/>
        </a:solidFill>
        <a:gradFill rotWithShape="1">
          <a:gsLst>
            <a:gs pos="0">
              <a:schemeClr val="phClr">
                <a:tint val="15000"/>
                <a:satMod val="250000"/>
              </a:schemeClr>
            </a:gs>
            <a:gs pos="49000">
              <a:schemeClr val="phClr">
                <a:tint val="50000"/>
                <a:satMod val="200000"/>
              </a:schemeClr>
            </a:gs>
            <a:gs pos="49100">
              <a:schemeClr val="phClr">
                <a:tint val="64000"/>
                <a:satMod val="160000"/>
              </a:schemeClr>
            </a:gs>
            <a:gs pos="92000">
              <a:schemeClr val="phClr">
                <a:tint val="50000"/>
                <a:satMod val="200000"/>
              </a:schemeClr>
            </a:gs>
            <a:gs pos="100000">
              <a:schemeClr val="phClr">
                <a:tint val="43000"/>
                <a:satMod val="190000"/>
              </a:schemeClr>
            </a:gs>
          </a:gsLst>
          <a:lin ang="5400000" scaled="1"/>
        </a:gradFill>
        <a:gradFill rotWithShape="1">
          <a:gsLst>
            <a:gs pos="0">
              <a:schemeClr val="phClr">
                <a:tint val="74000"/>
              </a:schemeClr>
            </a:gs>
            <a:gs pos="49000">
              <a:schemeClr val="phClr">
                <a:tint val="96000"/>
                <a:shade val="84000"/>
                <a:satMod val="110000"/>
              </a:schemeClr>
            </a:gs>
            <a:gs pos="49100">
              <a:schemeClr val="phClr">
                <a:shade val="55000"/>
                <a:satMod val="150000"/>
              </a:schemeClr>
            </a:gs>
            <a:gs pos="92000">
              <a:schemeClr val="phClr">
                <a:tint val="98000"/>
                <a:shade val="90000"/>
                <a:satMod val="128000"/>
              </a:schemeClr>
            </a:gs>
            <a:gs pos="100000">
              <a:schemeClr val="phClr">
                <a:tint val="90000"/>
                <a:shade val="97000"/>
                <a:satMod val="128000"/>
              </a:schemeClr>
            </a:gs>
          </a:gsLst>
          <a:lin ang="5400000" scaled="1"/>
        </a:gradFill>
      </a:fillStyleLst>
      <a:lnStyleLst>
        <a:ln w="11430" cap="flat" cmpd="sng" algn="ctr">
          <a:solidFill>
            <a:schemeClr val="phClr"/>
          </a:solidFill>
          <a:prstDash val="solid"/>
        </a:ln>
        <a:ln w="40000" cap="flat" cmpd="sng" algn="ctr">
          <a:solidFill>
            <a:schemeClr val="phClr"/>
          </a:solidFill>
          <a:prstDash val="solid"/>
        </a:ln>
        <a:ln w="31800" cap="flat" cmpd="sng" algn="ctr">
          <a:solidFill>
            <a:schemeClr val="phClr"/>
          </a:solidFill>
          <a:prstDash val="solid"/>
        </a:ln>
      </a:lnStyleLst>
      <a:effectStyleLst>
        <a:effectStyle>
          <a:effectLst>
            <a:outerShdw blurRad="50800" dist="25000" dir="5400000" rotWithShape="0">
              <a:schemeClr val="phClr">
                <a:shade val="30000"/>
                <a:satMod val="150000"/>
                <a:alpha val="38000"/>
              </a:schemeClr>
            </a:outerShdw>
          </a:effectLst>
        </a:effectStyle>
        <a:effectStyle>
          <a:effectLst>
            <a:outerShdw blurRad="39000" dist="25400" dir="5400000" rotWithShape="0">
              <a:schemeClr val="phClr">
                <a:shade val="33000"/>
                <a:alpha val="83000"/>
              </a:schemeClr>
            </a:outerShdw>
          </a:effectLst>
        </a:effectStyle>
        <a:effectStyle>
          <a:effectLst>
            <a:outerShdw blurRad="39000" dist="25400" dir="5400000" rotWithShape="0">
              <a:schemeClr val="phClr">
                <a:shade val="33000"/>
                <a:alpha val="83000"/>
              </a:schemeClr>
            </a:outerShdw>
          </a:effectLst>
          <a:scene3d>
            <a:camera prst="orthographicFront" fov="0">
              <a:rot lat="0" lon="0" rev="0"/>
            </a:camera>
            <a:lightRig rig="contrasting" dir="t">
              <a:rot lat="0" lon="0" rev="1500000"/>
            </a:lightRig>
          </a:scene3d>
          <a:sp3d extrusionH="127000" prstMaterial="powder">
            <a:bevelT w="50800" h="63500"/>
          </a:sp3d>
        </a:effectStyle>
      </a:effectStyleLst>
      <a:bgFillStyleLst>
        <a:solidFill>
          <a:schemeClr val="phClr"/>
        </a:solidFill>
        <a:gradFill rotWithShape="1">
          <a:gsLst>
            <a:gs pos="0">
              <a:schemeClr val="phClr">
                <a:tint val="78000"/>
                <a:satMod val="220000"/>
              </a:schemeClr>
            </a:gs>
            <a:gs pos="100000">
              <a:schemeClr val="phClr">
                <a:shade val="35000"/>
                <a:satMod val="155000"/>
              </a:schemeClr>
            </a:gs>
          </a:gsLst>
          <a:path path="circle">
            <a:fillToRect l="50000" t="50000" r="50000" b="50000"/>
          </a:path>
        </a:gradFill>
        <a:blipFill>
          <a:blip xmlns:r="http://schemas.openxmlformats.org/officeDocument/2006/relationships" r:embed="rId1">
            <a:duotone>
              <a:schemeClr val="phClr">
                <a:shade val="60000"/>
                <a:satMod val="180000"/>
              </a:schemeClr>
              <a:schemeClr val="phClr">
                <a:tint val="500"/>
                <a:satMod val="150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Opulent</Template>
  <TotalTime>70</TotalTime>
  <Words>922</Words>
  <Application>Microsoft Office PowerPoint</Application>
  <PresentationFormat>On-screen Show (4:3)</PresentationFormat>
  <Paragraphs>73</Paragraphs>
  <Slides>20</Slides>
  <Notes>0</Notes>
  <HiddenSlides>0</HiddenSlides>
  <MMClips>0</MMClips>
  <ScaleCrop>false</ScaleCrop>
  <HeadingPairs>
    <vt:vector size="4" baseType="variant">
      <vt:variant>
        <vt:lpstr>Theme</vt:lpstr>
      </vt:variant>
      <vt:variant>
        <vt:i4>1</vt:i4>
      </vt:variant>
      <vt:variant>
        <vt:lpstr>Slide Titles</vt:lpstr>
      </vt:variant>
      <vt:variant>
        <vt:i4>20</vt:i4>
      </vt:variant>
    </vt:vector>
  </HeadingPairs>
  <TitlesOfParts>
    <vt:vector size="21" baseType="lpstr">
      <vt:lpstr>Opulent</vt:lpstr>
      <vt:lpstr>nitrate and nitrite poisoning in Cattles </vt:lpstr>
      <vt:lpstr>introduction</vt:lpstr>
      <vt:lpstr>Contd….</vt:lpstr>
      <vt:lpstr>Causes</vt:lpstr>
      <vt:lpstr>Levels in Plants</vt:lpstr>
      <vt:lpstr>Level in different parts</vt:lpstr>
      <vt:lpstr>Nitrate accumulation</vt:lpstr>
      <vt:lpstr>Slide 8</vt:lpstr>
      <vt:lpstr>SIGNs &amp; symptoms</vt:lpstr>
      <vt:lpstr>Contd…</vt:lpstr>
      <vt:lpstr>Summary of symptoms</vt:lpstr>
      <vt:lpstr>Lesions</vt:lpstr>
      <vt:lpstr>testing</vt:lpstr>
      <vt:lpstr>Slide 14</vt:lpstr>
      <vt:lpstr>Slide 15</vt:lpstr>
      <vt:lpstr>diagnosis</vt:lpstr>
      <vt:lpstr>treatment</vt:lpstr>
      <vt:lpstr>Slide 18</vt:lpstr>
      <vt:lpstr>Quick facts</vt:lpstr>
      <vt:lpstr>Slide 20</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hp</dc:creator>
  <cp:lastModifiedBy>HP</cp:lastModifiedBy>
  <cp:revision>22</cp:revision>
  <dcterms:created xsi:type="dcterms:W3CDTF">2006-08-16T00:00:00Z</dcterms:created>
  <dcterms:modified xsi:type="dcterms:W3CDTF">2020-11-04T09:39:32Z</dcterms:modified>
</cp:coreProperties>
</file>