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307" r:id="rId2"/>
    <p:sldId id="308" r:id="rId3"/>
    <p:sldId id="309" r:id="rId4"/>
    <p:sldId id="321" r:id="rId5"/>
    <p:sldId id="323" r:id="rId6"/>
    <p:sldId id="322" r:id="rId7"/>
    <p:sldId id="326" r:id="rId8"/>
    <p:sldId id="327" r:id="rId9"/>
    <p:sldId id="328" r:id="rId10"/>
    <p:sldId id="329" r:id="rId11"/>
    <p:sldId id="330"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99"/>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30" d="100"/>
          <a:sy n="30" d="100"/>
        </p:scale>
        <p:origin x="-1843" y="-509"/>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EA8574D-52D8-4609-BAC6-9DDC9D02FFD7}" type="datetimeFigureOut">
              <a:rPr lang="en-IN" smtClean="0"/>
              <a:t>19-11-2020</a:t>
            </a:fld>
            <a:endParaRPr lang="en-IN"/>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78F278A-C0D0-42DE-B328-A27CDF71FD35}" type="slidenum">
              <a:rPr lang="en-IN" smtClean="0"/>
              <a:t>‹#›</a:t>
            </a:fld>
            <a:endParaRPr lang="en-IN"/>
          </a:p>
        </p:txBody>
      </p:sp>
    </p:spTree>
    <p:extLst>
      <p:ext uri="{BB962C8B-B14F-4D97-AF65-F5344CB8AC3E}">
        <p14:creationId xmlns:p14="http://schemas.microsoft.com/office/powerpoint/2010/main" val="11042651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7D44641-F14D-497F-9CCC-8B19FE0F35AC}" type="datetimeFigureOut">
              <a:rPr lang="en-US" smtClean="0"/>
              <a:pPr/>
              <a:t>11/19/2020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5AF45D-A853-4B56-A0C3-C6619946A495}"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7D44641-F14D-497F-9CCC-8B19FE0F35AC}" type="datetimeFigureOut">
              <a:rPr lang="en-US" smtClean="0"/>
              <a:pPr/>
              <a:t>11/19/2020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5AF45D-A853-4B56-A0C3-C6619946A49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7D44641-F14D-497F-9CCC-8B19FE0F35AC}" type="datetimeFigureOut">
              <a:rPr lang="en-US" smtClean="0"/>
              <a:pPr/>
              <a:t>11/19/2020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5AF45D-A853-4B56-A0C3-C6619946A49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7D44641-F14D-497F-9CCC-8B19FE0F35AC}" type="datetimeFigureOut">
              <a:rPr lang="en-US" smtClean="0"/>
              <a:pPr/>
              <a:t>11/19/2020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5AF45D-A853-4B56-A0C3-C6619946A49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7D44641-F14D-497F-9CCC-8B19FE0F35AC}" type="datetimeFigureOut">
              <a:rPr lang="en-US" smtClean="0"/>
              <a:pPr/>
              <a:t>11/19/2020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5AF45D-A853-4B56-A0C3-C6619946A495}"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7D44641-F14D-497F-9CCC-8B19FE0F35AC}" type="datetimeFigureOut">
              <a:rPr lang="en-US" smtClean="0"/>
              <a:pPr/>
              <a:t>11/19/2020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D5AF45D-A853-4B56-A0C3-C6619946A49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7D44641-F14D-497F-9CCC-8B19FE0F35AC}" type="datetimeFigureOut">
              <a:rPr lang="en-US" smtClean="0"/>
              <a:pPr/>
              <a:t>11/19/2020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D5AF45D-A853-4B56-A0C3-C6619946A495}"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7D44641-F14D-497F-9CCC-8B19FE0F35AC}" type="datetimeFigureOut">
              <a:rPr lang="en-US" smtClean="0"/>
              <a:pPr/>
              <a:t>11/19/2020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D5AF45D-A853-4B56-A0C3-C6619946A49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7D44641-F14D-497F-9CCC-8B19FE0F35AC}" type="datetimeFigureOut">
              <a:rPr lang="en-US" smtClean="0"/>
              <a:pPr/>
              <a:t>11/19/2020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D5AF45D-A853-4B56-A0C3-C6619946A49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7D44641-F14D-497F-9CCC-8B19FE0F35AC}" type="datetimeFigureOut">
              <a:rPr lang="en-US" smtClean="0"/>
              <a:pPr/>
              <a:t>11/19/2020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D5AF45D-A853-4B56-A0C3-C6619946A495}"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7D44641-F14D-497F-9CCC-8B19FE0F35AC}" type="datetimeFigureOut">
              <a:rPr lang="en-US" smtClean="0"/>
              <a:pPr/>
              <a:t>11/19/2020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D5AF45D-A853-4B56-A0C3-C6619946A495}"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00">
            <a:alpha val="33000"/>
          </a:srgb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7D44641-F14D-497F-9CCC-8B19FE0F35AC}" type="datetimeFigureOut">
              <a:rPr lang="en-US" smtClean="0"/>
              <a:pPr/>
              <a:t>11/19/2020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D5AF45D-A853-4B56-A0C3-C6619946A49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xml"/><Relationship Id="rId5" Type="http://schemas.openxmlformats.org/officeDocument/2006/relationships/image" Target="../media/image4.jpg"/><Relationship Id="rId4" Type="http://schemas.openxmlformats.org/officeDocument/2006/relationships/image" Target="../media/image3.jpg"/></Relationships>
</file>

<file path=ppt/slides/_rels/slide10.xml.rels><?xml version="1.0" encoding="UTF-8" standalone="yes"?>
<Relationships xmlns="http://schemas.openxmlformats.org/package/2006/relationships"><Relationship Id="rId3" Type="http://schemas.openxmlformats.org/officeDocument/2006/relationships/hyperlink" Target="https://www.britannica.com/place/United-States" TargetMode="External"/><Relationship Id="rId7" Type="http://schemas.openxmlformats.org/officeDocument/2006/relationships/hyperlink" Target="https://www.britannica.com/topic/US-Department-of-Agriculture" TargetMode="External"/><Relationship Id="rId2" Type="http://schemas.openxmlformats.org/officeDocument/2006/relationships/hyperlink" Target="https://www.britannica.com/topic/European-Union" TargetMode="External"/><Relationship Id="rId1" Type="http://schemas.openxmlformats.org/officeDocument/2006/relationships/slideLayout" Target="../slideLayouts/slideLayout3.xml"/><Relationship Id="rId6" Type="http://schemas.openxmlformats.org/officeDocument/2006/relationships/hyperlink" Target="https://www.britannica.com/science/genetic-engineering" TargetMode="External"/><Relationship Id="rId5" Type="http://schemas.openxmlformats.org/officeDocument/2006/relationships/hyperlink" Target="https://www.britannica.com/topic/sludge" TargetMode="External"/><Relationship Id="rId4" Type="http://schemas.openxmlformats.org/officeDocument/2006/relationships/hyperlink" Target="https://www.britannica.com/science/ionizing-radiation" TargetMode="Externa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hyperlink" Target="https://www.britannica.com/biography/Rudolf-Steiner" TargetMode="External"/><Relationship Id="rId2" Type="http://schemas.openxmlformats.org/officeDocument/2006/relationships/hyperlink" Target="https://www.britannica.com/biography/Franklin-Hiram-King" TargetMode="External"/><Relationship Id="rId1" Type="http://schemas.openxmlformats.org/officeDocument/2006/relationships/slideLayout" Target="../slideLayouts/slideLayout3.xml"/><Relationship Id="rId5" Type="http://schemas.openxmlformats.org/officeDocument/2006/relationships/hyperlink" Target="https://www.britannica.com/topic/compost" TargetMode="External"/><Relationship Id="rId4" Type="http://schemas.openxmlformats.org/officeDocument/2006/relationships/hyperlink" Target="https://www.britannica.com/topic/manure"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04800" y="228600"/>
            <a:ext cx="8382000" cy="6400800"/>
          </a:xfrm>
        </p:spPr>
        <p:txBody>
          <a:bodyPr>
            <a:normAutofit lnSpcReduction="10000"/>
          </a:bodyPr>
          <a:lstStyle/>
          <a:p>
            <a:r>
              <a:rPr lang="en-IN" sz="2200" b="1" dirty="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UNIT-01 (LIVESTOCK BASED LIVELIHOODS AND THEIR EVOLUTION</a:t>
            </a:r>
            <a:r>
              <a:rPr lang="en-IN" sz="2400" b="1" dirty="0" smtClean="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a:t>
            </a:r>
            <a:endParaRPr lang="en-IN" sz="2400" b="1" dirty="0">
              <a:solidFill>
                <a:srgbClr val="C00000"/>
              </a:solidFill>
              <a:effectLst>
                <a:outerShdw blurRad="38100" dist="38100" dir="2700000" algn="tl">
                  <a:srgbClr val="000000">
                    <a:alpha val="43137"/>
                  </a:srgbClr>
                </a:outerShdw>
              </a:effectLst>
              <a:latin typeface="Times New Roman" pitchFamily="18" charset="0"/>
              <a:cs typeface="Times New Roman" pitchFamily="18" charset="0"/>
            </a:endParaRPr>
          </a:p>
          <a:p>
            <a:endParaRPr lang="en-IN" sz="2400" b="1" dirty="0" smtClean="0">
              <a:solidFill>
                <a:srgbClr val="C00000"/>
              </a:solidFill>
              <a:effectLst>
                <a:outerShdw blurRad="38100" dist="38100" dir="2700000" algn="tl">
                  <a:srgbClr val="000000">
                    <a:alpha val="43137"/>
                  </a:srgbClr>
                </a:outerShdw>
              </a:effectLst>
              <a:latin typeface="Times New Roman" pitchFamily="18" charset="0"/>
              <a:cs typeface="Times New Roman" pitchFamily="18" charset="0"/>
            </a:endParaRPr>
          </a:p>
          <a:p>
            <a:endParaRPr lang="en-IN" b="1" dirty="0" smtClean="0">
              <a:solidFill>
                <a:srgbClr val="002060"/>
              </a:solidFill>
              <a:effectLst>
                <a:outerShdw blurRad="38100" dist="38100" dir="2700000" algn="tl">
                  <a:srgbClr val="000000">
                    <a:alpha val="43137"/>
                  </a:srgbClr>
                </a:outerShdw>
              </a:effectLst>
              <a:latin typeface="Times New Roman" pitchFamily="18" charset="0"/>
              <a:cs typeface="Times New Roman" pitchFamily="18" charset="0"/>
            </a:endParaRPr>
          </a:p>
          <a:p>
            <a:endParaRPr lang="en-IN"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endParaRPr>
          </a:p>
          <a:p>
            <a:endParaRPr lang="en-IN" sz="2400" b="1" dirty="0" smtClean="0">
              <a:solidFill>
                <a:srgbClr val="002060"/>
              </a:solidFill>
              <a:effectLst>
                <a:outerShdw blurRad="38100" dist="38100" dir="2700000" algn="tl">
                  <a:srgbClr val="000000">
                    <a:alpha val="43137"/>
                  </a:srgbClr>
                </a:outerShdw>
              </a:effectLst>
              <a:latin typeface="Times New Roman" pitchFamily="18" charset="0"/>
              <a:cs typeface="Times New Roman" pitchFamily="18" charset="0"/>
            </a:endParaRPr>
          </a:p>
          <a:p>
            <a:endParaRPr lang="en-IN"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endParaRPr>
          </a:p>
          <a:p>
            <a:endParaRPr lang="en-IN" b="1" dirty="0" smtClean="0">
              <a:solidFill>
                <a:srgbClr val="002060"/>
              </a:solidFill>
              <a:effectLst>
                <a:outerShdw blurRad="38100" dist="38100" dir="2700000" algn="tl">
                  <a:srgbClr val="000000">
                    <a:alpha val="43137"/>
                  </a:srgbClr>
                </a:outerShdw>
              </a:effectLst>
              <a:latin typeface="Times New Roman" pitchFamily="18" charset="0"/>
              <a:cs typeface="Times New Roman" pitchFamily="18" charset="0"/>
            </a:endParaRPr>
          </a:p>
          <a:p>
            <a:endParaRPr lang="en-IN"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endParaRPr>
          </a:p>
          <a:p>
            <a:endParaRPr lang="en-IN" sz="24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endParaRPr>
          </a:p>
          <a:p>
            <a:r>
              <a:rPr lang="en-US" sz="2400" b="1" dirty="0" smtClean="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Dr. </a:t>
            </a:r>
            <a:r>
              <a:rPr lang="en-US" sz="2400" b="1" dirty="0" err="1" smtClean="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Puspendra</a:t>
            </a:r>
            <a:r>
              <a:rPr lang="en-US" sz="2400" b="1" dirty="0" smtClean="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Kumar Singh</a:t>
            </a:r>
            <a:endParaRPr lang="en-IN" sz="2400" b="1" dirty="0" smtClean="0">
              <a:solidFill>
                <a:srgbClr val="002060"/>
              </a:solidFill>
              <a:effectLst>
                <a:outerShdw blurRad="38100" dist="38100" dir="2700000" algn="tl">
                  <a:srgbClr val="000000">
                    <a:alpha val="43137"/>
                  </a:srgbClr>
                </a:outerShdw>
              </a:effectLst>
              <a:latin typeface="Times New Roman" pitchFamily="18" charset="0"/>
              <a:cs typeface="Times New Roman" pitchFamily="18" charset="0"/>
            </a:endParaRPr>
          </a:p>
          <a:p>
            <a:r>
              <a:rPr lang="en-IN" sz="2800" b="1" dirty="0" smtClean="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Department of Veterinary &amp; Animal Husbandry Extension Education, BVC</a:t>
            </a:r>
            <a:endParaRPr lang="en-IN" sz="2800" dirty="0">
              <a:solidFill>
                <a:srgbClr val="C00000"/>
              </a:solidFill>
              <a:effectLst>
                <a:outerShdw blurRad="38100" dist="38100" dir="2700000" algn="tl">
                  <a:srgbClr val="000000">
                    <a:alpha val="43137"/>
                  </a:srgbClr>
                </a:outerShdw>
              </a:effectLst>
              <a:latin typeface="Times New Roman" pitchFamily="18" charset="0"/>
              <a:cs typeface="Times New Roman" pitchFamily="18" charset="0"/>
            </a:endParaRPr>
          </a:p>
        </p:txBody>
      </p:sp>
      <p:pic>
        <p:nvPicPr>
          <p:cNvPr id="5" name="Picture 2"/>
          <p:cNvPicPr>
            <a:picLocks noChangeAspect="1" noChangeArrowheads="1"/>
          </p:cNvPicPr>
          <p:nvPr/>
        </p:nvPicPr>
        <p:blipFill>
          <a:blip r:embed="rId2" cstate="print">
            <a:extLst>
              <a:ext uri="{28A0092B-C50C-407E-A947-70E740481C1C}">
                <a14:useLocalDpi xmlns:a14="http://schemas.microsoft.com/office/drawing/2010/main" val="0"/>
              </a:ext>
            </a:extLst>
          </a:blip>
          <a:stretch>
            <a:fillRect/>
          </a:stretch>
        </p:blipFill>
        <p:spPr bwMode="auto">
          <a:xfrm>
            <a:off x="1295400" y="1143000"/>
            <a:ext cx="3200400" cy="1752600"/>
          </a:xfrm>
          <a:prstGeom prst="rect">
            <a:avLst/>
          </a:prstGeom>
          <a:ln>
            <a:noFill/>
          </a:ln>
          <a:effectLst>
            <a:softEdge rad="11250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 name="Picture 4"/>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1295400" y="3048000"/>
            <a:ext cx="3200400" cy="1802892"/>
          </a:xfrm>
          <a:prstGeom prst="rect">
            <a:avLst/>
          </a:prstGeom>
          <a:ln>
            <a:noFill/>
          </a:ln>
          <a:effectLst>
            <a:softEdge rad="11250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7" name="Picture 3"/>
          <p:cNvPicPr>
            <a:picLocks noChangeAspect="1" noChangeArrowheads="1"/>
          </p:cNvPicPr>
          <p:nvPr/>
        </p:nvPicPr>
        <p:blipFill>
          <a:blip r:embed="rId4">
            <a:extLst>
              <a:ext uri="{28A0092B-C50C-407E-A947-70E740481C1C}">
                <a14:useLocalDpi xmlns:a14="http://schemas.microsoft.com/office/drawing/2010/main" val="0"/>
              </a:ext>
            </a:extLst>
          </a:blip>
          <a:stretch>
            <a:fillRect/>
          </a:stretch>
        </p:blipFill>
        <p:spPr bwMode="auto">
          <a:xfrm>
            <a:off x="4495800" y="3048000"/>
            <a:ext cx="3175000" cy="1802892"/>
          </a:xfrm>
          <a:prstGeom prst="rect">
            <a:avLst/>
          </a:prstGeom>
          <a:ln>
            <a:noFill/>
          </a:ln>
          <a:effectLst>
            <a:softEdge rad="11250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8" name="Picture 3"/>
          <p:cNvPicPr>
            <a:picLocks noChangeAspect="1" noChangeArrowheads="1"/>
          </p:cNvPicPr>
          <p:nvPr/>
        </p:nvPicPr>
        <p:blipFill>
          <a:blip r:embed="rId5">
            <a:extLst>
              <a:ext uri="{28A0092B-C50C-407E-A947-70E740481C1C}">
                <a14:useLocalDpi xmlns:a14="http://schemas.microsoft.com/office/drawing/2010/main" val="0"/>
              </a:ext>
            </a:extLst>
          </a:blip>
          <a:stretch>
            <a:fillRect/>
          </a:stretch>
        </p:blipFill>
        <p:spPr bwMode="auto">
          <a:xfrm>
            <a:off x="4622354" y="1143000"/>
            <a:ext cx="3023491" cy="1752600"/>
          </a:xfrm>
          <a:prstGeom prst="rect">
            <a:avLst/>
          </a:prstGeom>
          <a:ln>
            <a:noFill/>
          </a:ln>
          <a:effectLst>
            <a:softEdge rad="11250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16965183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81000" y="612845"/>
            <a:ext cx="7924800" cy="4662815"/>
          </a:xfrm>
          <a:prstGeom prst="rect">
            <a:avLst/>
          </a:prstGeom>
        </p:spPr>
        <p:txBody>
          <a:bodyPr wrap="square">
            <a:spAutoFit/>
          </a:bodyPr>
          <a:lstStyle/>
          <a:p>
            <a:pPr algn="ctr">
              <a:lnSpc>
                <a:spcPct val="150000"/>
              </a:lnSpc>
            </a:pPr>
            <a:r>
              <a:rPr lang="en-IN" b="1" dirty="0">
                <a:latin typeface="Times New Roman" pitchFamily="18" charset="0"/>
                <a:cs typeface="Times New Roman" pitchFamily="18" charset="0"/>
              </a:rPr>
              <a:t>Regulation</a:t>
            </a:r>
          </a:p>
          <a:p>
            <a:pPr marL="285750" indent="-285750" algn="just">
              <a:lnSpc>
                <a:spcPct val="150000"/>
              </a:lnSpc>
              <a:buFont typeface="Arial" pitchFamily="34" charset="0"/>
              <a:buChar char="•"/>
            </a:pPr>
            <a:r>
              <a:rPr lang="en-IN" dirty="0">
                <a:latin typeface="Times New Roman" pitchFamily="18" charset="0"/>
                <a:cs typeface="Times New Roman" pitchFamily="18" charset="0"/>
              </a:rPr>
              <a:t>Organic agriculture is defined formally by governments. Farmers must be certified for their produce and products to be </a:t>
            </a:r>
            <a:r>
              <a:rPr lang="en-IN" dirty="0" err="1">
                <a:latin typeface="Times New Roman" pitchFamily="18" charset="0"/>
                <a:cs typeface="Times New Roman" pitchFamily="18" charset="0"/>
              </a:rPr>
              <a:t>labeled</a:t>
            </a:r>
            <a:r>
              <a:rPr lang="en-IN" dirty="0">
                <a:latin typeface="Times New Roman" pitchFamily="18" charset="0"/>
                <a:cs typeface="Times New Roman" pitchFamily="18" charset="0"/>
              </a:rPr>
              <a:t> “organic,” and there are specific organic standards for crops, animals, and wild-crafted products and for the processing of agricultural products. </a:t>
            </a:r>
            <a:endParaRPr lang="en-IN" dirty="0" smtClean="0">
              <a:latin typeface="Times New Roman" pitchFamily="18" charset="0"/>
              <a:cs typeface="Times New Roman" pitchFamily="18" charset="0"/>
            </a:endParaRPr>
          </a:p>
          <a:p>
            <a:pPr marL="285750" indent="-285750" algn="just">
              <a:lnSpc>
                <a:spcPct val="150000"/>
              </a:lnSpc>
              <a:buFont typeface="Arial" pitchFamily="34" charset="0"/>
              <a:buChar char="•"/>
            </a:pPr>
            <a:r>
              <a:rPr lang="en-IN" dirty="0" smtClean="0">
                <a:latin typeface="Times New Roman" pitchFamily="18" charset="0"/>
                <a:cs typeface="Times New Roman" pitchFamily="18" charset="0"/>
              </a:rPr>
              <a:t>Organic </a:t>
            </a:r>
            <a:r>
              <a:rPr lang="en-IN" dirty="0">
                <a:latin typeface="Times New Roman" pitchFamily="18" charset="0"/>
                <a:cs typeface="Times New Roman" pitchFamily="18" charset="0"/>
              </a:rPr>
              <a:t>standards in the </a:t>
            </a:r>
            <a:r>
              <a:rPr lang="en-IN" dirty="0">
                <a:latin typeface="Times New Roman" pitchFamily="18" charset="0"/>
                <a:cs typeface="Times New Roman" pitchFamily="18" charset="0"/>
                <a:hlinkClick r:id="rId2"/>
              </a:rPr>
              <a:t>European Union</a:t>
            </a:r>
            <a:r>
              <a:rPr lang="en-IN" dirty="0">
                <a:latin typeface="Times New Roman" pitchFamily="18" charset="0"/>
                <a:cs typeface="Times New Roman" pitchFamily="18" charset="0"/>
              </a:rPr>
              <a:t> (EU) and the </a:t>
            </a:r>
            <a:r>
              <a:rPr lang="en-IN" dirty="0">
                <a:latin typeface="Times New Roman" pitchFamily="18" charset="0"/>
                <a:cs typeface="Times New Roman" pitchFamily="18" charset="0"/>
                <a:hlinkClick r:id="rId3"/>
              </a:rPr>
              <a:t>United States</a:t>
            </a:r>
            <a:r>
              <a:rPr lang="en-IN" dirty="0">
                <a:latin typeface="Times New Roman" pitchFamily="18" charset="0"/>
                <a:cs typeface="Times New Roman" pitchFamily="18" charset="0"/>
              </a:rPr>
              <a:t>, for example, prohibit the use of synthetic pesticides, fertilizers, </a:t>
            </a:r>
            <a:r>
              <a:rPr lang="en-IN" dirty="0">
                <a:latin typeface="Times New Roman" pitchFamily="18" charset="0"/>
                <a:cs typeface="Times New Roman" pitchFamily="18" charset="0"/>
                <a:hlinkClick r:id="rId4"/>
              </a:rPr>
              <a:t>ionizing radiation</a:t>
            </a:r>
            <a:r>
              <a:rPr lang="en-IN" dirty="0">
                <a:latin typeface="Times New Roman" pitchFamily="18" charset="0"/>
                <a:cs typeface="Times New Roman" pitchFamily="18" charset="0"/>
              </a:rPr>
              <a:t>, sewage </a:t>
            </a:r>
            <a:r>
              <a:rPr lang="en-IN" dirty="0">
                <a:latin typeface="Times New Roman" pitchFamily="18" charset="0"/>
                <a:cs typeface="Times New Roman" pitchFamily="18" charset="0"/>
                <a:hlinkClick r:id="rId5"/>
              </a:rPr>
              <a:t>sludge</a:t>
            </a:r>
            <a:r>
              <a:rPr lang="en-IN" dirty="0">
                <a:latin typeface="Times New Roman" pitchFamily="18" charset="0"/>
                <a:cs typeface="Times New Roman" pitchFamily="18" charset="0"/>
              </a:rPr>
              <a:t>, and </a:t>
            </a:r>
            <a:r>
              <a:rPr lang="en-IN" dirty="0">
                <a:latin typeface="Times New Roman" pitchFamily="18" charset="0"/>
                <a:cs typeface="Times New Roman" pitchFamily="18" charset="0"/>
                <a:hlinkClick r:id="rId6"/>
              </a:rPr>
              <a:t>genetically engineered</a:t>
            </a:r>
            <a:r>
              <a:rPr lang="en-IN" dirty="0">
                <a:latin typeface="Times New Roman" pitchFamily="18" charset="0"/>
                <a:cs typeface="Times New Roman" pitchFamily="18" charset="0"/>
              </a:rPr>
              <a:t> plants or products. </a:t>
            </a:r>
            <a:endParaRPr lang="en-IN" dirty="0" smtClean="0">
              <a:latin typeface="Times New Roman" pitchFamily="18" charset="0"/>
              <a:cs typeface="Times New Roman" pitchFamily="18" charset="0"/>
            </a:endParaRPr>
          </a:p>
          <a:p>
            <a:pPr marL="285750" indent="-285750" algn="just">
              <a:lnSpc>
                <a:spcPct val="150000"/>
              </a:lnSpc>
              <a:buFont typeface="Arial" pitchFamily="34" charset="0"/>
              <a:buChar char="•"/>
            </a:pPr>
            <a:r>
              <a:rPr lang="en-IN" dirty="0" smtClean="0">
                <a:latin typeface="Times New Roman" pitchFamily="18" charset="0"/>
                <a:cs typeface="Times New Roman" pitchFamily="18" charset="0"/>
              </a:rPr>
              <a:t>Organic </a:t>
            </a:r>
            <a:r>
              <a:rPr lang="en-IN" dirty="0">
                <a:latin typeface="Times New Roman" pitchFamily="18" charset="0"/>
                <a:cs typeface="Times New Roman" pitchFamily="18" charset="0"/>
              </a:rPr>
              <a:t>farming has been defined by the National Organic Standards of the U.S. </a:t>
            </a:r>
            <a:r>
              <a:rPr lang="en-IN" dirty="0">
                <a:latin typeface="Times New Roman" pitchFamily="18" charset="0"/>
                <a:cs typeface="Times New Roman" pitchFamily="18" charset="0"/>
                <a:hlinkClick r:id="rId7"/>
              </a:rPr>
              <a:t>Department of Agriculture</a:t>
            </a:r>
            <a:r>
              <a:rPr lang="en-IN" dirty="0">
                <a:latin typeface="Times New Roman" pitchFamily="18" charset="0"/>
                <a:cs typeface="Times New Roman" pitchFamily="18" charset="0"/>
              </a:rPr>
              <a:t> (USDA) since 2000, and there are many accredited organic certifiers across the country.</a:t>
            </a:r>
          </a:p>
        </p:txBody>
      </p:sp>
    </p:spTree>
    <p:extLst>
      <p:ext uri="{BB962C8B-B14F-4D97-AF65-F5344CB8AC3E}">
        <p14:creationId xmlns:p14="http://schemas.microsoft.com/office/powerpoint/2010/main" val="30983585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utoShape 2" descr="Inacres | A go-to-guide to start organic farming in India"/>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N"/>
          </a:p>
        </p:txBody>
      </p:sp>
      <p:sp>
        <p:nvSpPr>
          <p:cNvPr id="5" name="AutoShape 4" descr="Inacres | A go-to-guide to start organic farming in India"/>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N"/>
          </a:p>
        </p:txBody>
      </p:sp>
      <p:sp>
        <p:nvSpPr>
          <p:cNvPr id="6" name="AutoShape 6" descr="Inacres | A go-to-guide to start organic farming in India"/>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N"/>
          </a:p>
        </p:txBody>
      </p:sp>
      <p:sp>
        <p:nvSpPr>
          <p:cNvPr id="7" name="AutoShape 8" descr="Inacres | A go-to-guide to start organic farming in India"/>
          <p:cNvSpPr>
            <a:spLocks noChangeAspect="1" noChangeArrowheads="1"/>
          </p:cNvSpPr>
          <p:nvPr/>
        </p:nvSpPr>
        <p:spPr bwMode="auto">
          <a:xfrm>
            <a:off x="612775" y="3127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N"/>
          </a:p>
        </p:txBody>
      </p:sp>
      <p:pic>
        <p:nvPicPr>
          <p:cNvPr id="1033" name="Picture 9"/>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335462" y="3723482"/>
            <a:ext cx="4645025" cy="2462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AutoShape 11" descr="Inacres | A go-to-guide to start organic farming in India"/>
          <p:cNvSpPr>
            <a:spLocks noChangeAspect="1" noChangeArrowheads="1"/>
          </p:cNvSpPr>
          <p:nvPr/>
        </p:nvSpPr>
        <p:spPr bwMode="auto">
          <a:xfrm>
            <a:off x="765175" y="4651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N"/>
          </a:p>
        </p:txBody>
      </p:sp>
      <p:sp>
        <p:nvSpPr>
          <p:cNvPr id="9" name="AutoShape 14" descr="Inacres | A go-to-guide to start organic farming in India"/>
          <p:cNvSpPr>
            <a:spLocks noChangeAspect="1" noChangeArrowheads="1"/>
          </p:cNvSpPr>
          <p:nvPr/>
        </p:nvSpPr>
        <p:spPr bwMode="auto">
          <a:xfrm>
            <a:off x="917575" y="6175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N"/>
          </a:p>
        </p:txBody>
      </p:sp>
      <p:pic>
        <p:nvPicPr>
          <p:cNvPr id="1039" name="Picture 1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2575" y="871538"/>
            <a:ext cx="4052887" cy="24812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TextBox 9"/>
          <p:cNvSpPr txBox="1"/>
          <p:nvPr/>
        </p:nvSpPr>
        <p:spPr>
          <a:xfrm>
            <a:off x="1524000" y="4572000"/>
            <a:ext cx="1845377" cy="369332"/>
          </a:xfrm>
          <a:prstGeom prst="rect">
            <a:avLst/>
          </a:prstGeom>
          <a:noFill/>
        </p:spPr>
        <p:txBody>
          <a:bodyPr wrap="none" rtlCol="0">
            <a:spAutoFit/>
          </a:bodyPr>
          <a:lstStyle/>
          <a:p>
            <a:r>
              <a:rPr lang="en-US" b="1" dirty="0" smtClean="0">
                <a:latin typeface="Times New Roman" pitchFamily="18" charset="0"/>
                <a:cs typeface="Times New Roman" pitchFamily="18" charset="0"/>
              </a:rPr>
              <a:t>Organic farming</a:t>
            </a:r>
            <a:endParaRPr lang="en-IN" b="1" dirty="0">
              <a:latin typeface="Times New Roman" pitchFamily="18" charset="0"/>
              <a:cs typeface="Times New Roman" pitchFamily="18" charset="0"/>
            </a:endParaRPr>
          </a:p>
        </p:txBody>
      </p:sp>
    </p:spTree>
    <p:extLst>
      <p:ext uri="{BB962C8B-B14F-4D97-AF65-F5344CB8AC3E}">
        <p14:creationId xmlns:p14="http://schemas.microsoft.com/office/powerpoint/2010/main" val="20925530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idx="1"/>
          </p:nvPr>
        </p:nvSpPr>
        <p:spPr>
          <a:xfrm>
            <a:off x="762000" y="2286000"/>
            <a:ext cx="7543800" cy="1143000"/>
          </a:xfrm>
        </p:spPr>
        <p:txBody>
          <a:bodyPr/>
          <a:lstStyle/>
          <a:p>
            <a:pPr algn="ctr">
              <a:defRPr/>
            </a:pPr>
            <a:r>
              <a:rPr lang="en-US" sz="4800" dirty="0" smtClean="0">
                <a:solidFill>
                  <a:srgbClr val="C00000"/>
                </a:solidFill>
                <a:latin typeface="Times New Roman" pitchFamily="18" charset="0"/>
                <a:cs typeface="Times New Roman" pitchFamily="18" charset="0"/>
              </a:rPr>
              <a:t>Organic </a:t>
            </a:r>
            <a:r>
              <a:rPr lang="en-US" sz="4800" dirty="0" smtClean="0">
                <a:solidFill>
                  <a:srgbClr val="C00000"/>
                </a:solidFill>
                <a:latin typeface="Times New Roman" pitchFamily="18" charset="0"/>
                <a:cs typeface="Times New Roman" pitchFamily="18" charset="0"/>
              </a:rPr>
              <a:t>Farming</a:t>
            </a:r>
            <a:endParaRPr lang="en-US" sz="4800" dirty="0">
              <a:solidFill>
                <a:srgbClr val="C00000"/>
              </a:solidFill>
              <a:latin typeface="Times New Roman" pitchFamily="18" charset="0"/>
              <a:cs typeface="Times New Roman" pitchFamily="18" charset="0"/>
            </a:endParaRPr>
          </a:p>
        </p:txBody>
      </p:sp>
    </p:spTree>
    <p:extLst>
      <p:ext uri="{BB962C8B-B14F-4D97-AF65-F5344CB8AC3E}">
        <p14:creationId xmlns:p14="http://schemas.microsoft.com/office/powerpoint/2010/main" val="14949013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6494085"/>
          </a:xfrm>
          <a:prstGeom prst="rect">
            <a:avLst/>
          </a:prstGeom>
        </p:spPr>
        <p:txBody>
          <a:bodyPr wrap="square">
            <a:spAutoFit/>
          </a:bodyPr>
          <a:lstStyle/>
          <a:p>
            <a:pPr algn="ctr">
              <a:lnSpc>
                <a:spcPct val="200000"/>
              </a:lnSpc>
            </a:pPr>
            <a:r>
              <a:rPr lang="en-IN" sz="3200" b="1" dirty="0">
                <a:solidFill>
                  <a:srgbClr val="FF0000"/>
                </a:solidFill>
                <a:latin typeface="Times New Roman" pitchFamily="18" charset="0"/>
                <a:cs typeface="Times New Roman" pitchFamily="18" charset="0"/>
              </a:rPr>
              <a:t>Organic Farming</a:t>
            </a:r>
          </a:p>
          <a:p>
            <a:pPr marL="457200" indent="-457200" algn="just">
              <a:lnSpc>
                <a:spcPct val="200000"/>
              </a:lnSpc>
              <a:buFont typeface="Arial" pitchFamily="34" charset="0"/>
              <a:buChar char="•"/>
            </a:pPr>
            <a:r>
              <a:rPr lang="en-IN" sz="2200" dirty="0">
                <a:latin typeface="Times New Roman" pitchFamily="18" charset="0"/>
                <a:cs typeface="Times New Roman" pitchFamily="18" charset="0"/>
              </a:rPr>
              <a:t>Organic farming is a method of crop and livestock production that involves much more than choosing not to use </a:t>
            </a:r>
            <a:r>
              <a:rPr lang="en-IN" sz="2200" dirty="0">
                <a:solidFill>
                  <a:srgbClr val="FF0000"/>
                </a:solidFill>
                <a:latin typeface="Times New Roman" pitchFamily="18" charset="0"/>
                <a:cs typeface="Times New Roman" pitchFamily="18" charset="0"/>
              </a:rPr>
              <a:t>pesticides</a:t>
            </a:r>
            <a:r>
              <a:rPr lang="en-IN" sz="2200" dirty="0">
                <a:latin typeface="Times New Roman" pitchFamily="18" charset="0"/>
                <a:cs typeface="Times New Roman" pitchFamily="18" charset="0"/>
              </a:rPr>
              <a:t>, </a:t>
            </a:r>
            <a:r>
              <a:rPr lang="en-IN" sz="2200" dirty="0">
                <a:solidFill>
                  <a:srgbClr val="C00000"/>
                </a:solidFill>
                <a:latin typeface="Times New Roman" pitchFamily="18" charset="0"/>
                <a:cs typeface="Times New Roman" pitchFamily="18" charset="0"/>
              </a:rPr>
              <a:t>fertilizers</a:t>
            </a:r>
            <a:r>
              <a:rPr lang="en-IN" sz="2200" dirty="0">
                <a:latin typeface="Times New Roman" pitchFamily="18" charset="0"/>
                <a:cs typeface="Times New Roman" pitchFamily="18" charset="0"/>
              </a:rPr>
              <a:t>, </a:t>
            </a:r>
            <a:r>
              <a:rPr lang="en-IN" sz="2200" dirty="0">
                <a:solidFill>
                  <a:srgbClr val="0070C0"/>
                </a:solidFill>
                <a:latin typeface="Times New Roman" pitchFamily="18" charset="0"/>
                <a:cs typeface="Times New Roman" pitchFamily="18" charset="0"/>
              </a:rPr>
              <a:t>genetically modified organisms</a:t>
            </a:r>
            <a:r>
              <a:rPr lang="en-IN" sz="2200" dirty="0">
                <a:latin typeface="Times New Roman" pitchFamily="18" charset="0"/>
                <a:cs typeface="Times New Roman" pitchFamily="18" charset="0"/>
              </a:rPr>
              <a:t>, </a:t>
            </a:r>
            <a:r>
              <a:rPr lang="en-IN" sz="2200" dirty="0">
                <a:solidFill>
                  <a:srgbClr val="002060"/>
                </a:solidFill>
                <a:latin typeface="Times New Roman" pitchFamily="18" charset="0"/>
                <a:cs typeface="Times New Roman" pitchFamily="18" charset="0"/>
              </a:rPr>
              <a:t>antibiotics</a:t>
            </a:r>
            <a:r>
              <a:rPr lang="en-IN" sz="2200" dirty="0">
                <a:latin typeface="Times New Roman" pitchFamily="18" charset="0"/>
                <a:cs typeface="Times New Roman" pitchFamily="18" charset="0"/>
              </a:rPr>
              <a:t> and </a:t>
            </a:r>
            <a:r>
              <a:rPr lang="en-IN" sz="2200" dirty="0">
                <a:solidFill>
                  <a:schemeClr val="accent3">
                    <a:lumMod val="75000"/>
                  </a:schemeClr>
                </a:solidFill>
                <a:latin typeface="Times New Roman" pitchFamily="18" charset="0"/>
                <a:cs typeface="Times New Roman" pitchFamily="18" charset="0"/>
              </a:rPr>
              <a:t>growth hormones</a:t>
            </a:r>
            <a:r>
              <a:rPr lang="en-IN" sz="2200" dirty="0" smtClean="0">
                <a:latin typeface="Times New Roman" pitchFamily="18" charset="0"/>
                <a:cs typeface="Times New Roman" pitchFamily="18" charset="0"/>
              </a:rPr>
              <a:t>.</a:t>
            </a:r>
            <a:endParaRPr lang="en-US" sz="2200" dirty="0" smtClean="0">
              <a:latin typeface="Times New Roman" pitchFamily="18" charset="0"/>
              <a:cs typeface="Times New Roman" pitchFamily="18" charset="0"/>
            </a:endParaRPr>
          </a:p>
          <a:p>
            <a:pPr marL="457200" indent="-457200" algn="just">
              <a:lnSpc>
                <a:spcPct val="200000"/>
              </a:lnSpc>
              <a:buFont typeface="Arial" pitchFamily="34" charset="0"/>
              <a:buChar char="•"/>
            </a:pPr>
            <a:r>
              <a:rPr lang="en-IN" sz="2200" dirty="0" smtClean="0">
                <a:latin typeface="Times New Roman" pitchFamily="18" charset="0"/>
                <a:cs typeface="Times New Roman" pitchFamily="18" charset="0"/>
              </a:rPr>
              <a:t>A holistic </a:t>
            </a:r>
            <a:r>
              <a:rPr lang="en-IN" sz="2200" dirty="0">
                <a:latin typeface="Times New Roman" pitchFamily="18" charset="0"/>
                <a:cs typeface="Times New Roman" pitchFamily="18" charset="0"/>
              </a:rPr>
              <a:t>system designed to </a:t>
            </a:r>
            <a:r>
              <a:rPr lang="en-IN" sz="2200" dirty="0">
                <a:solidFill>
                  <a:srgbClr val="C00000"/>
                </a:solidFill>
                <a:latin typeface="Times New Roman" pitchFamily="18" charset="0"/>
                <a:cs typeface="Times New Roman" pitchFamily="18" charset="0"/>
              </a:rPr>
              <a:t>optimize the productivity</a:t>
            </a:r>
            <a:r>
              <a:rPr lang="en-IN" sz="2200" dirty="0">
                <a:latin typeface="Times New Roman" pitchFamily="18" charset="0"/>
                <a:cs typeface="Times New Roman" pitchFamily="18" charset="0"/>
              </a:rPr>
              <a:t> </a:t>
            </a:r>
            <a:r>
              <a:rPr lang="en-IN" sz="2200" dirty="0" smtClean="0">
                <a:latin typeface="Times New Roman" pitchFamily="18" charset="0"/>
                <a:cs typeface="Times New Roman" pitchFamily="18" charset="0"/>
              </a:rPr>
              <a:t>and </a:t>
            </a:r>
            <a:r>
              <a:rPr lang="en-IN" sz="2200" dirty="0" smtClean="0">
                <a:solidFill>
                  <a:srgbClr val="FF0000"/>
                </a:solidFill>
                <a:latin typeface="Times New Roman" pitchFamily="18" charset="0"/>
                <a:cs typeface="Times New Roman" pitchFamily="18" charset="0"/>
              </a:rPr>
              <a:t>fitness of diverse communities </a:t>
            </a:r>
            <a:r>
              <a:rPr lang="en-IN" sz="2200" dirty="0" smtClean="0">
                <a:latin typeface="Times New Roman" pitchFamily="18" charset="0"/>
                <a:cs typeface="Times New Roman" pitchFamily="18" charset="0"/>
              </a:rPr>
              <a:t>within </a:t>
            </a:r>
            <a:r>
              <a:rPr lang="en-IN" sz="2200" dirty="0">
                <a:latin typeface="Times New Roman" pitchFamily="18" charset="0"/>
                <a:cs typeface="Times New Roman" pitchFamily="18" charset="0"/>
              </a:rPr>
              <a:t>the agro-ecosystem, including soil organisms, plants, livestock and people. </a:t>
            </a:r>
            <a:endParaRPr lang="en-IN" sz="2200" dirty="0" smtClean="0">
              <a:latin typeface="Times New Roman" pitchFamily="18" charset="0"/>
              <a:cs typeface="Times New Roman" pitchFamily="18" charset="0"/>
            </a:endParaRPr>
          </a:p>
          <a:p>
            <a:pPr marL="457200" indent="-457200" algn="just">
              <a:lnSpc>
                <a:spcPct val="200000"/>
              </a:lnSpc>
              <a:buFont typeface="Arial" pitchFamily="34" charset="0"/>
              <a:buChar char="•"/>
            </a:pPr>
            <a:r>
              <a:rPr lang="en-IN" sz="2200" dirty="0" smtClean="0">
                <a:latin typeface="Times New Roman" pitchFamily="18" charset="0"/>
                <a:cs typeface="Times New Roman" pitchFamily="18" charset="0"/>
              </a:rPr>
              <a:t>The </a:t>
            </a:r>
            <a:r>
              <a:rPr lang="en-IN" sz="2200" dirty="0">
                <a:latin typeface="Times New Roman" pitchFamily="18" charset="0"/>
                <a:cs typeface="Times New Roman" pitchFamily="18" charset="0"/>
              </a:rPr>
              <a:t>principal goal of organic production is to develop enterprises that are sustainable and harmonious with the environment. </a:t>
            </a:r>
            <a:endParaRPr lang="en-IN" sz="2200" dirty="0" smtClean="0">
              <a:latin typeface="Times New Roman" pitchFamily="18" charset="0"/>
              <a:cs typeface="Times New Roman" pitchFamily="18" charset="0"/>
            </a:endParaRPr>
          </a:p>
        </p:txBody>
      </p:sp>
    </p:spTree>
    <p:extLst>
      <p:ext uri="{BB962C8B-B14F-4D97-AF65-F5344CB8AC3E}">
        <p14:creationId xmlns:p14="http://schemas.microsoft.com/office/powerpoint/2010/main" val="20604265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2400" y="0"/>
            <a:ext cx="8839200" cy="838200"/>
          </a:xfrm>
        </p:spPr>
        <p:txBody>
          <a:bodyPr>
            <a:normAutofit fontScale="85000" lnSpcReduction="10000"/>
          </a:bodyPr>
          <a:lstStyle/>
          <a:p>
            <a:pPr lvl="0" algn="ctr">
              <a:lnSpc>
                <a:spcPct val="220000"/>
              </a:lnSpc>
              <a:spcBef>
                <a:spcPts val="0"/>
              </a:spcBef>
            </a:pPr>
            <a:r>
              <a:rPr lang="en-IN" sz="2600" b="1" dirty="0">
                <a:solidFill>
                  <a:prstClr val="black"/>
                </a:solidFill>
                <a:latin typeface="Times New Roman" pitchFamily="18" charset="0"/>
                <a:cs typeface="Times New Roman" pitchFamily="18" charset="0"/>
              </a:rPr>
              <a:t>The general principles of organic </a:t>
            </a:r>
            <a:r>
              <a:rPr lang="en-IN" sz="2600" b="1" dirty="0" smtClean="0">
                <a:solidFill>
                  <a:prstClr val="black"/>
                </a:solidFill>
                <a:latin typeface="Times New Roman" pitchFamily="18" charset="0"/>
                <a:cs typeface="Times New Roman" pitchFamily="18" charset="0"/>
              </a:rPr>
              <a:t>production include </a:t>
            </a:r>
            <a:r>
              <a:rPr lang="en-IN" sz="2600" b="1" dirty="0">
                <a:solidFill>
                  <a:prstClr val="black"/>
                </a:solidFill>
                <a:latin typeface="Times New Roman" pitchFamily="18" charset="0"/>
                <a:cs typeface="Times New Roman" pitchFamily="18" charset="0"/>
              </a:rPr>
              <a:t>the following:</a:t>
            </a:r>
            <a:endParaRPr lang="en-IN" sz="2600" b="1" dirty="0" smtClean="0">
              <a:solidFill>
                <a:prstClr val="black"/>
              </a:solidFill>
              <a:latin typeface="Times New Roman" pitchFamily="18" charset="0"/>
              <a:cs typeface="Times New Roman" pitchFamily="18" charset="0"/>
            </a:endParaRPr>
          </a:p>
        </p:txBody>
      </p:sp>
      <p:sp>
        <p:nvSpPr>
          <p:cNvPr id="2" name="Rectangle 1"/>
          <p:cNvSpPr/>
          <p:nvPr/>
        </p:nvSpPr>
        <p:spPr>
          <a:xfrm>
            <a:off x="76200" y="1407616"/>
            <a:ext cx="8763000" cy="4154984"/>
          </a:xfrm>
          <a:prstGeom prst="rect">
            <a:avLst/>
          </a:prstGeom>
        </p:spPr>
        <p:txBody>
          <a:bodyPr wrap="square">
            <a:spAutoFit/>
          </a:bodyPr>
          <a:lstStyle/>
          <a:p>
            <a:pPr marL="342900" indent="-342900" fontAlgn="base">
              <a:lnSpc>
                <a:spcPct val="150000"/>
              </a:lnSpc>
              <a:buFont typeface="Arial" pitchFamily="34" charset="0"/>
              <a:buChar char="•"/>
            </a:pPr>
            <a:r>
              <a:rPr lang="en-IN" sz="2200" dirty="0" smtClean="0">
                <a:latin typeface="Times New Roman" pitchFamily="18" charset="0"/>
                <a:cs typeface="Times New Roman" pitchFamily="18" charset="0"/>
              </a:rPr>
              <a:t>Protect the </a:t>
            </a:r>
            <a:r>
              <a:rPr lang="en-IN" sz="2200" dirty="0">
                <a:latin typeface="Times New Roman" pitchFamily="18" charset="0"/>
                <a:cs typeface="Times New Roman" pitchFamily="18" charset="0"/>
              </a:rPr>
              <a:t>environment, minimize soil degradation and erosion, decrease pollution, optimize biological productivity and promote a sound state of </a:t>
            </a:r>
            <a:r>
              <a:rPr lang="en-IN" sz="2200" dirty="0" smtClean="0">
                <a:latin typeface="Times New Roman" pitchFamily="18" charset="0"/>
                <a:cs typeface="Times New Roman" pitchFamily="18" charset="0"/>
              </a:rPr>
              <a:t>health.</a:t>
            </a:r>
            <a:endParaRPr lang="en-IN" sz="2200" dirty="0">
              <a:latin typeface="Times New Roman" pitchFamily="18" charset="0"/>
              <a:cs typeface="Times New Roman" pitchFamily="18" charset="0"/>
            </a:endParaRPr>
          </a:p>
          <a:p>
            <a:pPr marL="342900" indent="-342900" fontAlgn="base">
              <a:lnSpc>
                <a:spcPct val="150000"/>
              </a:lnSpc>
              <a:buFont typeface="Arial" pitchFamily="34" charset="0"/>
              <a:buChar char="•"/>
            </a:pPr>
            <a:r>
              <a:rPr lang="en-IN" sz="2200" dirty="0" smtClean="0">
                <a:latin typeface="Times New Roman" pitchFamily="18" charset="0"/>
                <a:cs typeface="Times New Roman" pitchFamily="18" charset="0"/>
              </a:rPr>
              <a:t>Maintain long-term </a:t>
            </a:r>
            <a:r>
              <a:rPr lang="en-IN" sz="2200" dirty="0">
                <a:latin typeface="Times New Roman" pitchFamily="18" charset="0"/>
                <a:cs typeface="Times New Roman" pitchFamily="18" charset="0"/>
              </a:rPr>
              <a:t>soil fertility by optimizing conditions for biological activity within the </a:t>
            </a:r>
            <a:r>
              <a:rPr lang="en-IN" sz="2200" dirty="0" smtClean="0">
                <a:latin typeface="Times New Roman" pitchFamily="18" charset="0"/>
                <a:cs typeface="Times New Roman" pitchFamily="18" charset="0"/>
              </a:rPr>
              <a:t>soil.</a:t>
            </a:r>
            <a:endParaRPr lang="en-IN" sz="2200" dirty="0">
              <a:latin typeface="Times New Roman" pitchFamily="18" charset="0"/>
              <a:cs typeface="Times New Roman" pitchFamily="18" charset="0"/>
            </a:endParaRPr>
          </a:p>
          <a:p>
            <a:pPr marL="342900" indent="-342900" fontAlgn="base">
              <a:lnSpc>
                <a:spcPct val="150000"/>
              </a:lnSpc>
              <a:buFont typeface="Arial" pitchFamily="34" charset="0"/>
              <a:buChar char="•"/>
            </a:pPr>
            <a:r>
              <a:rPr lang="en-IN" sz="2200" dirty="0" smtClean="0">
                <a:latin typeface="Times New Roman" pitchFamily="18" charset="0"/>
                <a:cs typeface="Times New Roman" pitchFamily="18" charset="0"/>
              </a:rPr>
              <a:t>Maintain biological </a:t>
            </a:r>
            <a:r>
              <a:rPr lang="en-IN" sz="2200" dirty="0">
                <a:latin typeface="Times New Roman" pitchFamily="18" charset="0"/>
                <a:cs typeface="Times New Roman" pitchFamily="18" charset="0"/>
              </a:rPr>
              <a:t>diversity within the system</a:t>
            </a:r>
          </a:p>
          <a:p>
            <a:pPr marL="342900" indent="-342900" fontAlgn="base">
              <a:lnSpc>
                <a:spcPct val="150000"/>
              </a:lnSpc>
              <a:buFont typeface="Arial" pitchFamily="34" charset="0"/>
              <a:buChar char="•"/>
            </a:pPr>
            <a:r>
              <a:rPr lang="en-IN" sz="2200" dirty="0" smtClean="0">
                <a:latin typeface="Times New Roman" pitchFamily="18" charset="0"/>
                <a:cs typeface="Times New Roman" pitchFamily="18" charset="0"/>
              </a:rPr>
              <a:t>Recycle materials </a:t>
            </a:r>
            <a:r>
              <a:rPr lang="en-IN" sz="2200" dirty="0">
                <a:latin typeface="Times New Roman" pitchFamily="18" charset="0"/>
                <a:cs typeface="Times New Roman" pitchFamily="18" charset="0"/>
              </a:rPr>
              <a:t>and resources to the greatest extent possible within the </a:t>
            </a:r>
            <a:r>
              <a:rPr lang="en-IN" sz="2200" dirty="0" smtClean="0">
                <a:latin typeface="Times New Roman" pitchFamily="18" charset="0"/>
                <a:cs typeface="Times New Roman" pitchFamily="18" charset="0"/>
              </a:rPr>
              <a:t>enterprise.</a:t>
            </a:r>
            <a:endParaRPr lang="en-IN" sz="2200" dirty="0">
              <a:latin typeface="Times New Roman" pitchFamily="18" charset="0"/>
              <a:cs typeface="Times New Roman" pitchFamily="18" charset="0"/>
            </a:endParaRPr>
          </a:p>
        </p:txBody>
      </p:sp>
    </p:spTree>
    <p:extLst>
      <p:ext uri="{BB962C8B-B14F-4D97-AF65-F5344CB8AC3E}">
        <p14:creationId xmlns:p14="http://schemas.microsoft.com/office/powerpoint/2010/main" val="14573511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228600" y="685800"/>
            <a:ext cx="8534400" cy="5486400"/>
          </a:xfrm>
        </p:spPr>
        <p:txBody>
          <a:bodyPr>
            <a:noAutofit/>
          </a:bodyPr>
          <a:lstStyle/>
          <a:p>
            <a:pPr marL="457200" lvl="0" indent="-457200" algn="just">
              <a:lnSpc>
                <a:spcPct val="200000"/>
              </a:lnSpc>
              <a:spcBef>
                <a:spcPts val="0"/>
              </a:spcBef>
              <a:buFont typeface="Arial" pitchFamily="34" charset="0"/>
              <a:buChar char="•"/>
            </a:pPr>
            <a:r>
              <a:rPr lang="en-IN" sz="2400" dirty="0">
                <a:solidFill>
                  <a:prstClr val="black"/>
                </a:solidFill>
                <a:latin typeface="Times New Roman" pitchFamily="18" charset="0"/>
                <a:cs typeface="Times New Roman" pitchFamily="18" charset="0"/>
              </a:rPr>
              <a:t>Provide attentive care that promotes the health and meets the behavioural needs of livestock.</a:t>
            </a:r>
          </a:p>
          <a:p>
            <a:pPr marL="457200" lvl="0" indent="-457200" algn="just">
              <a:lnSpc>
                <a:spcPct val="200000"/>
              </a:lnSpc>
              <a:spcBef>
                <a:spcPts val="0"/>
              </a:spcBef>
              <a:buFont typeface="Arial" pitchFamily="34" charset="0"/>
              <a:buChar char="•"/>
            </a:pPr>
            <a:r>
              <a:rPr lang="en-IN" sz="2400" dirty="0" smtClean="0">
                <a:solidFill>
                  <a:prstClr val="black"/>
                </a:solidFill>
                <a:latin typeface="Times New Roman" pitchFamily="18" charset="0"/>
                <a:cs typeface="Times New Roman" pitchFamily="18" charset="0"/>
              </a:rPr>
              <a:t>Prepare organic products, emphasizing careful processing, and handling methods in order to maintain the organic integrity and vital qualities of the products at all stages of production</a:t>
            </a:r>
          </a:p>
          <a:p>
            <a:pPr marL="457200" lvl="0" indent="-457200" algn="just">
              <a:lnSpc>
                <a:spcPct val="200000"/>
              </a:lnSpc>
              <a:spcBef>
                <a:spcPts val="0"/>
              </a:spcBef>
              <a:buFont typeface="Arial" pitchFamily="34" charset="0"/>
              <a:buChar char="•"/>
            </a:pPr>
            <a:r>
              <a:rPr lang="en-IN" sz="2400" dirty="0" smtClean="0">
                <a:solidFill>
                  <a:prstClr val="black"/>
                </a:solidFill>
                <a:latin typeface="Times New Roman" pitchFamily="18" charset="0"/>
                <a:cs typeface="Times New Roman" pitchFamily="18" charset="0"/>
              </a:rPr>
              <a:t>Rely on </a:t>
            </a:r>
            <a:r>
              <a:rPr lang="en-IN" sz="2400" dirty="0">
                <a:solidFill>
                  <a:prstClr val="black"/>
                </a:solidFill>
                <a:latin typeface="Times New Roman" pitchFamily="18" charset="0"/>
                <a:cs typeface="Times New Roman" pitchFamily="18" charset="0"/>
              </a:rPr>
              <a:t>renewable resources in locally organized agricultural </a:t>
            </a:r>
            <a:r>
              <a:rPr lang="en-IN" sz="2400" dirty="0" smtClean="0">
                <a:solidFill>
                  <a:prstClr val="black"/>
                </a:solidFill>
                <a:latin typeface="Times New Roman" pitchFamily="18" charset="0"/>
                <a:cs typeface="Times New Roman" pitchFamily="18" charset="0"/>
              </a:rPr>
              <a:t>systems</a:t>
            </a:r>
            <a:endParaRPr lang="en-IN" sz="2400" dirty="0">
              <a:solidFill>
                <a:prstClr val="black"/>
              </a:solidFill>
              <a:latin typeface="Times New Roman" pitchFamily="18" charset="0"/>
              <a:cs typeface="Times New Roman" pitchFamily="18" charset="0"/>
            </a:endParaRPr>
          </a:p>
        </p:txBody>
      </p:sp>
    </p:spTree>
    <p:extLst>
      <p:ext uri="{BB962C8B-B14F-4D97-AF65-F5344CB8AC3E}">
        <p14:creationId xmlns:p14="http://schemas.microsoft.com/office/powerpoint/2010/main" val="9370018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 y="857845"/>
            <a:ext cx="8763000" cy="5509200"/>
          </a:xfrm>
          <a:prstGeom prst="rect">
            <a:avLst/>
          </a:prstGeom>
        </p:spPr>
        <p:txBody>
          <a:bodyPr wrap="square">
            <a:spAutoFit/>
          </a:bodyPr>
          <a:lstStyle/>
          <a:p>
            <a:pPr marL="342900" indent="-342900" algn="just">
              <a:lnSpc>
                <a:spcPct val="200000"/>
              </a:lnSpc>
              <a:buFont typeface="Arial" pitchFamily="34" charset="0"/>
              <a:buChar char="•"/>
            </a:pPr>
            <a:r>
              <a:rPr lang="en-IN" sz="2200" dirty="0">
                <a:latin typeface="Times New Roman" pitchFamily="18" charset="0"/>
                <a:cs typeface="Times New Roman" pitchFamily="18" charset="0"/>
              </a:rPr>
              <a:t>It is defined by the use of fertilizers of organic origin such as </a:t>
            </a:r>
            <a:r>
              <a:rPr lang="en-IN" sz="2200" dirty="0">
                <a:solidFill>
                  <a:srgbClr val="000099"/>
                </a:solidFill>
                <a:latin typeface="Times New Roman" pitchFamily="18" charset="0"/>
                <a:cs typeface="Times New Roman" pitchFamily="18" charset="0"/>
              </a:rPr>
              <a:t>compost manure, green manure, and bone meal </a:t>
            </a:r>
            <a:r>
              <a:rPr lang="en-IN" sz="2200" dirty="0">
                <a:latin typeface="Times New Roman" pitchFamily="18" charset="0"/>
                <a:cs typeface="Times New Roman" pitchFamily="18" charset="0"/>
              </a:rPr>
              <a:t>and places emphasis on techniques such as </a:t>
            </a:r>
            <a:r>
              <a:rPr lang="en-IN" sz="2200" dirty="0">
                <a:solidFill>
                  <a:srgbClr val="000099"/>
                </a:solidFill>
                <a:latin typeface="Times New Roman" pitchFamily="18" charset="0"/>
                <a:cs typeface="Times New Roman" pitchFamily="18" charset="0"/>
              </a:rPr>
              <a:t>crop rotation </a:t>
            </a:r>
            <a:r>
              <a:rPr lang="en-IN" sz="2200" dirty="0">
                <a:latin typeface="Times New Roman" pitchFamily="18" charset="0"/>
                <a:cs typeface="Times New Roman" pitchFamily="18" charset="0"/>
              </a:rPr>
              <a:t>and </a:t>
            </a:r>
            <a:r>
              <a:rPr lang="en-IN" sz="2200" dirty="0">
                <a:solidFill>
                  <a:srgbClr val="000099"/>
                </a:solidFill>
                <a:latin typeface="Times New Roman" pitchFamily="18" charset="0"/>
                <a:cs typeface="Times New Roman" pitchFamily="18" charset="0"/>
              </a:rPr>
              <a:t>companion planting</a:t>
            </a:r>
            <a:r>
              <a:rPr lang="en-IN" sz="2200" dirty="0">
                <a:latin typeface="Times New Roman" pitchFamily="18" charset="0"/>
                <a:cs typeface="Times New Roman" pitchFamily="18" charset="0"/>
              </a:rPr>
              <a:t>. </a:t>
            </a:r>
            <a:r>
              <a:rPr lang="en-IN" sz="2200" dirty="0">
                <a:solidFill>
                  <a:srgbClr val="000099"/>
                </a:solidFill>
                <a:latin typeface="Times New Roman" pitchFamily="18" charset="0"/>
                <a:cs typeface="Times New Roman" pitchFamily="18" charset="0"/>
              </a:rPr>
              <a:t>Biological pest control, mixed cropping and the fostering of insect predators </a:t>
            </a:r>
            <a:r>
              <a:rPr lang="en-IN" sz="2200" dirty="0">
                <a:latin typeface="Times New Roman" pitchFamily="18" charset="0"/>
                <a:cs typeface="Times New Roman" pitchFamily="18" charset="0"/>
              </a:rPr>
              <a:t>are </a:t>
            </a:r>
            <a:r>
              <a:rPr lang="en-IN" sz="2200" dirty="0" smtClean="0">
                <a:latin typeface="Times New Roman" pitchFamily="18" charset="0"/>
                <a:cs typeface="Times New Roman" pitchFamily="18" charset="0"/>
              </a:rPr>
              <a:t>encouraged.</a:t>
            </a:r>
          </a:p>
          <a:p>
            <a:pPr marL="342900" indent="-342900" algn="just">
              <a:lnSpc>
                <a:spcPct val="200000"/>
              </a:lnSpc>
              <a:buFont typeface="Arial" pitchFamily="34" charset="0"/>
              <a:buChar char="•"/>
            </a:pPr>
            <a:r>
              <a:rPr lang="en-IN" sz="2200" dirty="0" smtClean="0">
                <a:latin typeface="Times New Roman" pitchFamily="18" charset="0"/>
                <a:cs typeface="Times New Roman" pitchFamily="18" charset="0"/>
              </a:rPr>
              <a:t>An integrated </a:t>
            </a:r>
            <a:r>
              <a:rPr lang="en-IN" sz="2200" dirty="0">
                <a:latin typeface="Times New Roman" pitchFamily="18" charset="0"/>
                <a:cs typeface="Times New Roman" pitchFamily="18" charset="0"/>
              </a:rPr>
              <a:t>farming system that strives for </a:t>
            </a:r>
            <a:r>
              <a:rPr lang="en-IN" sz="2200" dirty="0">
                <a:solidFill>
                  <a:srgbClr val="000099"/>
                </a:solidFill>
                <a:latin typeface="Times New Roman" pitchFamily="18" charset="0"/>
                <a:cs typeface="Times New Roman" pitchFamily="18" charset="0"/>
              </a:rPr>
              <a:t>sustainability,</a:t>
            </a:r>
            <a:r>
              <a:rPr lang="en-IN" sz="2200" dirty="0">
                <a:latin typeface="Times New Roman" pitchFamily="18" charset="0"/>
                <a:cs typeface="Times New Roman" pitchFamily="18" charset="0"/>
              </a:rPr>
              <a:t> the enhancement of </a:t>
            </a:r>
            <a:r>
              <a:rPr lang="en-IN" sz="2200" dirty="0">
                <a:solidFill>
                  <a:srgbClr val="000099"/>
                </a:solidFill>
                <a:latin typeface="Times New Roman" pitchFamily="18" charset="0"/>
                <a:cs typeface="Times New Roman" pitchFamily="18" charset="0"/>
              </a:rPr>
              <a:t>soil fertility </a:t>
            </a:r>
            <a:r>
              <a:rPr lang="en-IN" sz="2200" dirty="0">
                <a:latin typeface="Times New Roman" pitchFamily="18" charset="0"/>
                <a:cs typeface="Times New Roman" pitchFamily="18" charset="0"/>
              </a:rPr>
              <a:t>and </a:t>
            </a:r>
            <a:r>
              <a:rPr lang="en-IN" sz="2200" dirty="0">
                <a:solidFill>
                  <a:srgbClr val="000099"/>
                </a:solidFill>
                <a:latin typeface="Times New Roman" pitchFamily="18" charset="0"/>
                <a:cs typeface="Times New Roman" pitchFamily="18" charset="0"/>
              </a:rPr>
              <a:t>biological diversity </a:t>
            </a:r>
            <a:r>
              <a:rPr lang="en-IN" sz="2200" dirty="0">
                <a:latin typeface="Times New Roman" pitchFamily="18" charset="0"/>
                <a:cs typeface="Times New Roman" pitchFamily="18" charset="0"/>
              </a:rPr>
              <a:t>while, with rare exceptions, prohibiting synthetic pesticides, antibiotics, synthetic fertilizers, genetically modified organisms, and growth hormones".</a:t>
            </a:r>
            <a:endParaRPr lang="en-IN" sz="2200" dirty="0" smtClean="0">
              <a:latin typeface="Times New Roman" pitchFamily="18" charset="0"/>
              <a:cs typeface="Times New Roman" pitchFamily="18" charset="0"/>
            </a:endParaRPr>
          </a:p>
        </p:txBody>
      </p:sp>
    </p:spTree>
    <p:extLst>
      <p:ext uri="{BB962C8B-B14F-4D97-AF65-F5344CB8AC3E}">
        <p14:creationId xmlns:p14="http://schemas.microsoft.com/office/powerpoint/2010/main" val="11835881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722313" y="76200"/>
            <a:ext cx="7772400" cy="598487"/>
          </a:xfrm>
        </p:spPr>
        <p:txBody>
          <a:bodyPr>
            <a:normAutofit/>
          </a:bodyPr>
          <a:lstStyle/>
          <a:p>
            <a:pPr algn="ctr"/>
            <a:r>
              <a:rPr lang="en-US" sz="2800" dirty="0" smtClean="0">
                <a:solidFill>
                  <a:schemeClr val="tx1"/>
                </a:solidFill>
                <a:latin typeface="Times New Roman" pitchFamily="18" charset="0"/>
                <a:cs typeface="Times New Roman" pitchFamily="18" charset="0"/>
              </a:rPr>
              <a:t>Organic livestock farming</a:t>
            </a:r>
            <a:endParaRPr lang="en-IN" sz="2800" dirty="0">
              <a:solidFill>
                <a:schemeClr val="tx1"/>
              </a:solidFill>
              <a:latin typeface="Times New Roman" pitchFamily="18" charset="0"/>
              <a:cs typeface="Times New Roman" pitchFamily="18" charset="0"/>
            </a:endParaRPr>
          </a:p>
        </p:txBody>
      </p:sp>
      <p:sp>
        <p:nvSpPr>
          <p:cNvPr id="4" name="Rectangle 3"/>
          <p:cNvSpPr/>
          <p:nvPr/>
        </p:nvSpPr>
        <p:spPr>
          <a:xfrm>
            <a:off x="457200" y="1516082"/>
            <a:ext cx="8153400" cy="4154984"/>
          </a:xfrm>
          <a:prstGeom prst="rect">
            <a:avLst/>
          </a:prstGeom>
        </p:spPr>
        <p:txBody>
          <a:bodyPr wrap="square">
            <a:spAutoFit/>
          </a:bodyPr>
          <a:lstStyle/>
          <a:p>
            <a:pPr marL="342900" indent="-342900" algn="just">
              <a:lnSpc>
                <a:spcPct val="150000"/>
              </a:lnSpc>
              <a:buFont typeface="Arial" pitchFamily="34" charset="0"/>
              <a:buChar char="•"/>
            </a:pPr>
            <a:r>
              <a:rPr lang="en-IN" sz="2200" dirty="0" smtClean="0">
                <a:latin typeface="Times New Roman" pitchFamily="18" charset="0"/>
                <a:cs typeface="Times New Roman" pitchFamily="18" charset="0"/>
              </a:rPr>
              <a:t>Organic </a:t>
            </a:r>
            <a:r>
              <a:rPr lang="en-IN" sz="2200" dirty="0">
                <a:latin typeface="Times New Roman" pitchFamily="18" charset="0"/>
                <a:cs typeface="Times New Roman" pitchFamily="18" charset="0"/>
              </a:rPr>
              <a:t>farms attempt to provide animals with natural living conditions and feed. Organic certification verifies that livestock are raised according to the USDA organic regulations throughout their lives</a:t>
            </a:r>
            <a:r>
              <a:rPr lang="en-IN" sz="2200" dirty="0" smtClean="0">
                <a:latin typeface="Times New Roman" pitchFamily="18" charset="0"/>
                <a:cs typeface="Times New Roman" pitchFamily="18" charset="0"/>
              </a:rPr>
              <a:t>.</a:t>
            </a:r>
            <a:r>
              <a:rPr lang="en-IN" sz="2200" dirty="0">
                <a:latin typeface="Times New Roman" pitchFamily="18" charset="0"/>
                <a:cs typeface="Times New Roman" pitchFamily="18" charset="0"/>
              </a:rPr>
              <a:t> These regulations include the requirement that all animal feed must be certified organic.</a:t>
            </a:r>
          </a:p>
          <a:p>
            <a:pPr marL="342900" indent="-342900" algn="just">
              <a:lnSpc>
                <a:spcPct val="150000"/>
              </a:lnSpc>
              <a:buFont typeface="Arial" pitchFamily="34" charset="0"/>
              <a:buChar char="•"/>
            </a:pPr>
            <a:r>
              <a:rPr lang="en-IN" sz="2200" dirty="0">
                <a:latin typeface="Times New Roman" pitchFamily="18" charset="0"/>
                <a:cs typeface="Times New Roman" pitchFamily="18" charset="0"/>
              </a:rPr>
              <a:t>Organic livestock may be, and must be, treated with medicine when they are sick, but drugs cannot be used to promote growth, their feed must be organic, and they must be pastured</a:t>
            </a:r>
            <a:r>
              <a:rPr lang="en-IN" sz="2200" dirty="0" smtClean="0">
                <a:latin typeface="Times New Roman" pitchFamily="18" charset="0"/>
                <a:cs typeface="Times New Roman" pitchFamily="18" charset="0"/>
              </a:rPr>
              <a:t>.</a:t>
            </a:r>
            <a:endParaRPr lang="en-IN" sz="2200" baseline="30000" dirty="0" smtClean="0">
              <a:latin typeface="Times New Roman" pitchFamily="18" charset="0"/>
              <a:cs typeface="Times New Roman" pitchFamily="18" charset="0"/>
            </a:endParaRPr>
          </a:p>
        </p:txBody>
      </p:sp>
    </p:spTree>
    <p:extLst>
      <p:ext uri="{BB962C8B-B14F-4D97-AF65-F5344CB8AC3E}">
        <p14:creationId xmlns:p14="http://schemas.microsoft.com/office/powerpoint/2010/main" val="17438926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38200" y="1097593"/>
            <a:ext cx="7848600" cy="3331938"/>
          </a:xfrm>
          <a:prstGeom prst="rect">
            <a:avLst/>
          </a:prstGeom>
        </p:spPr>
        <p:txBody>
          <a:bodyPr wrap="square">
            <a:spAutoFit/>
          </a:bodyPr>
          <a:lstStyle/>
          <a:p>
            <a:pPr marL="342900" indent="-342900" algn="just">
              <a:lnSpc>
                <a:spcPct val="200000"/>
              </a:lnSpc>
              <a:buFont typeface="Arial" pitchFamily="34" charset="0"/>
              <a:buChar char="•"/>
            </a:pPr>
            <a:r>
              <a:rPr lang="en-IN" dirty="0">
                <a:latin typeface="Times New Roman" pitchFamily="18" charset="0"/>
                <a:cs typeface="Times New Roman" pitchFamily="18" charset="0"/>
              </a:rPr>
              <a:t>Also, horses and cattle were once a basic farm feature that provided labour, for hauling and </a:t>
            </a:r>
            <a:r>
              <a:rPr lang="en-IN" dirty="0" err="1">
                <a:latin typeface="Times New Roman" pitchFamily="18" charset="0"/>
                <a:cs typeface="Times New Roman" pitchFamily="18" charset="0"/>
              </a:rPr>
              <a:t>plowing</a:t>
            </a:r>
            <a:r>
              <a:rPr lang="en-IN" dirty="0">
                <a:latin typeface="Times New Roman" pitchFamily="18" charset="0"/>
                <a:cs typeface="Times New Roman" pitchFamily="18" charset="0"/>
              </a:rPr>
              <a:t>, fertility, through recycling of manure, and fuel, in the form of food for farmers and other animals. While today, small growing operations often do not include livestock, domesticated animals are a desirable part of the organic farming equation, especially for true sustainability, the ability of a farm to function as a self-renewing unit.</a:t>
            </a:r>
            <a:endParaRPr lang="en-IN" dirty="0">
              <a:latin typeface="Times New Roman" pitchFamily="18" charset="0"/>
              <a:cs typeface="Times New Roman" pitchFamily="18" charset="0"/>
            </a:endParaRPr>
          </a:p>
        </p:txBody>
      </p:sp>
    </p:spTree>
    <p:extLst>
      <p:ext uri="{BB962C8B-B14F-4D97-AF65-F5344CB8AC3E}">
        <p14:creationId xmlns:p14="http://schemas.microsoft.com/office/powerpoint/2010/main" val="10491020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33400" y="1229648"/>
            <a:ext cx="8077200" cy="3647152"/>
          </a:xfrm>
          <a:prstGeom prst="rect">
            <a:avLst/>
          </a:prstGeom>
        </p:spPr>
        <p:txBody>
          <a:bodyPr wrap="square">
            <a:spAutoFit/>
          </a:bodyPr>
          <a:lstStyle/>
          <a:p>
            <a:pPr algn="ctr">
              <a:lnSpc>
                <a:spcPct val="150000"/>
              </a:lnSpc>
            </a:pPr>
            <a:r>
              <a:rPr lang="en-US" sz="2200" b="1" dirty="0" smtClean="0">
                <a:latin typeface="Times New Roman" pitchFamily="18" charset="0"/>
                <a:cs typeface="Times New Roman" pitchFamily="18" charset="0"/>
              </a:rPr>
              <a:t>History </a:t>
            </a:r>
            <a:endParaRPr lang="en-IN" sz="2200" b="1" dirty="0" smtClean="0">
              <a:latin typeface="Times New Roman" pitchFamily="18" charset="0"/>
              <a:cs typeface="Times New Roman" pitchFamily="18" charset="0"/>
            </a:endParaRPr>
          </a:p>
          <a:p>
            <a:pPr algn="just">
              <a:lnSpc>
                <a:spcPct val="150000"/>
              </a:lnSpc>
            </a:pPr>
            <a:r>
              <a:rPr lang="en-IN" sz="2200" dirty="0" smtClean="0">
                <a:latin typeface="Times New Roman" pitchFamily="18" charset="0"/>
                <a:cs typeface="Times New Roman" pitchFamily="18" charset="0"/>
              </a:rPr>
              <a:t>The </a:t>
            </a:r>
            <a:r>
              <a:rPr lang="en-IN" sz="2200" dirty="0">
                <a:latin typeface="Times New Roman" pitchFamily="18" charset="0"/>
                <a:cs typeface="Times New Roman" pitchFamily="18" charset="0"/>
              </a:rPr>
              <a:t>concepts of organic agriculture were developed in the early 1900s by Sir Albert Howard, </a:t>
            </a:r>
            <a:r>
              <a:rPr lang="en-IN" sz="2200" dirty="0">
                <a:latin typeface="Times New Roman" pitchFamily="18" charset="0"/>
                <a:cs typeface="Times New Roman" pitchFamily="18" charset="0"/>
                <a:hlinkClick r:id="rId2"/>
              </a:rPr>
              <a:t>F.H. King</a:t>
            </a:r>
            <a:r>
              <a:rPr lang="en-IN" sz="2200" dirty="0">
                <a:latin typeface="Times New Roman" pitchFamily="18" charset="0"/>
                <a:cs typeface="Times New Roman" pitchFamily="18" charset="0"/>
              </a:rPr>
              <a:t>, </a:t>
            </a:r>
            <a:r>
              <a:rPr lang="en-IN" sz="2200" dirty="0">
                <a:latin typeface="Times New Roman" pitchFamily="18" charset="0"/>
                <a:cs typeface="Times New Roman" pitchFamily="18" charset="0"/>
                <a:hlinkClick r:id="rId3"/>
              </a:rPr>
              <a:t>Rudolf </a:t>
            </a:r>
            <a:r>
              <a:rPr lang="en-IN" sz="2200" dirty="0" smtClean="0">
                <a:latin typeface="Times New Roman" pitchFamily="18" charset="0"/>
                <a:cs typeface="Times New Roman" pitchFamily="18" charset="0"/>
                <a:hlinkClick r:id="rId3"/>
              </a:rPr>
              <a:t>Steiner</a:t>
            </a:r>
            <a:r>
              <a:rPr lang="en-IN" sz="2200" dirty="0" smtClean="0">
                <a:latin typeface="Times New Roman" pitchFamily="18" charset="0"/>
                <a:cs typeface="Times New Roman" pitchFamily="18" charset="0"/>
              </a:rPr>
              <a:t>, and </a:t>
            </a:r>
            <a:r>
              <a:rPr lang="en-IN" sz="2200" dirty="0">
                <a:latin typeface="Times New Roman" pitchFamily="18" charset="0"/>
                <a:cs typeface="Times New Roman" pitchFamily="18" charset="0"/>
              </a:rPr>
              <a:t>others who believed that the use of animal </a:t>
            </a:r>
            <a:r>
              <a:rPr lang="en-IN" sz="2200" dirty="0">
                <a:latin typeface="Times New Roman" pitchFamily="18" charset="0"/>
                <a:cs typeface="Times New Roman" pitchFamily="18" charset="0"/>
                <a:hlinkClick r:id="rId4"/>
              </a:rPr>
              <a:t>manures</a:t>
            </a:r>
            <a:r>
              <a:rPr lang="en-IN" sz="2200" dirty="0">
                <a:latin typeface="Times New Roman" pitchFamily="18" charset="0"/>
                <a:cs typeface="Times New Roman" pitchFamily="18" charset="0"/>
              </a:rPr>
              <a:t> (often made into </a:t>
            </a:r>
            <a:r>
              <a:rPr lang="en-IN" sz="2200" dirty="0">
                <a:latin typeface="Times New Roman" pitchFamily="18" charset="0"/>
                <a:cs typeface="Times New Roman" pitchFamily="18" charset="0"/>
                <a:hlinkClick r:id="rId5"/>
              </a:rPr>
              <a:t>compost</a:t>
            </a:r>
            <a:r>
              <a:rPr lang="en-IN" sz="2200" dirty="0">
                <a:latin typeface="Times New Roman" pitchFamily="18" charset="0"/>
                <a:cs typeface="Times New Roman" pitchFamily="18" charset="0"/>
              </a:rPr>
              <a:t>), cover crops, crop rotation, and biologically based pest controls resulted in a better farming system. </a:t>
            </a:r>
            <a:endParaRPr lang="en-IN" sz="2200" dirty="0" smtClean="0">
              <a:latin typeface="Times New Roman" pitchFamily="18" charset="0"/>
              <a:cs typeface="Times New Roman" pitchFamily="18" charset="0"/>
            </a:endParaRPr>
          </a:p>
          <a:p>
            <a:pPr algn="just">
              <a:lnSpc>
                <a:spcPct val="150000"/>
              </a:lnSpc>
            </a:pPr>
            <a:endParaRPr lang="en-IN" sz="2200" dirty="0">
              <a:latin typeface="Times New Roman" pitchFamily="18" charset="0"/>
              <a:cs typeface="Times New Roman" pitchFamily="18" charset="0"/>
            </a:endParaRPr>
          </a:p>
        </p:txBody>
      </p:sp>
    </p:spTree>
    <p:extLst>
      <p:ext uri="{BB962C8B-B14F-4D97-AF65-F5344CB8AC3E}">
        <p14:creationId xmlns:p14="http://schemas.microsoft.com/office/powerpoint/2010/main" val="299001192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6767</TotalTime>
  <Words>496</Words>
  <Application>Microsoft Office PowerPoint</Application>
  <PresentationFormat>On-screen Show (4:3)</PresentationFormat>
  <Paragraphs>37</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Economics</dc:title>
  <dc:creator>SONY</dc:creator>
  <cp:lastModifiedBy>vipin</cp:lastModifiedBy>
  <cp:revision>319</cp:revision>
  <dcterms:created xsi:type="dcterms:W3CDTF">2020-01-10T02:05:01Z</dcterms:created>
  <dcterms:modified xsi:type="dcterms:W3CDTF">2020-11-18T19:31:19Z</dcterms:modified>
</cp:coreProperties>
</file>