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0"/>
  </p:notesMasterIdLst>
  <p:sldIdLst>
    <p:sldId id="256" r:id="rId2"/>
    <p:sldId id="257" r:id="rId3"/>
    <p:sldId id="258" r:id="rId4"/>
    <p:sldId id="259" r:id="rId5"/>
    <p:sldId id="283" r:id="rId6"/>
    <p:sldId id="260" r:id="rId7"/>
    <p:sldId id="261" r:id="rId8"/>
    <p:sldId id="262" r:id="rId9"/>
    <p:sldId id="263" r:id="rId10"/>
    <p:sldId id="264" r:id="rId11"/>
    <p:sldId id="265" r:id="rId12"/>
    <p:sldId id="266" r:id="rId13"/>
    <p:sldId id="267" r:id="rId14"/>
    <p:sldId id="268" r:id="rId15"/>
    <p:sldId id="282" r:id="rId16"/>
    <p:sldId id="284" r:id="rId17"/>
    <p:sldId id="269" r:id="rId18"/>
    <p:sldId id="275" r:id="rId19"/>
    <p:sldId id="277" r:id="rId20"/>
    <p:sldId id="276" r:id="rId21"/>
    <p:sldId id="281" r:id="rId22"/>
    <p:sldId id="285" r:id="rId23"/>
    <p:sldId id="270" r:id="rId24"/>
    <p:sldId id="272" r:id="rId25"/>
    <p:sldId id="278" r:id="rId26"/>
    <p:sldId id="279" r:id="rId27"/>
    <p:sldId id="280" r:id="rId28"/>
    <p:sldId id="274"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9" d="100"/>
          <a:sy n="109" d="100"/>
        </p:scale>
        <p:origin x="63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65C5A27-17F6-450D-A780-0EA8743C8D57}" type="datetimeFigureOut">
              <a:rPr lang="en-IN" smtClean="0"/>
              <a:t>13-11-2020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22F3B82-D920-4166-AACF-EFD3EB4B5F46}" type="slidenum">
              <a:rPr lang="en-IN" smtClean="0"/>
              <a:t>‹#›</a:t>
            </a:fld>
            <a:endParaRPr lang="en-IN"/>
          </a:p>
        </p:txBody>
      </p:sp>
    </p:spTree>
    <p:extLst>
      <p:ext uri="{BB962C8B-B14F-4D97-AF65-F5344CB8AC3E}">
        <p14:creationId xmlns:p14="http://schemas.microsoft.com/office/powerpoint/2010/main" val="323653868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722F3B82-D920-4166-AACF-EFD3EB4B5F46}" type="slidenum">
              <a:rPr lang="en-IN" smtClean="0"/>
              <a:t>15</a:t>
            </a:fld>
            <a:endParaRPr lang="en-IN"/>
          </a:p>
        </p:txBody>
      </p:sp>
    </p:spTree>
    <p:extLst>
      <p:ext uri="{BB962C8B-B14F-4D97-AF65-F5344CB8AC3E}">
        <p14:creationId xmlns:p14="http://schemas.microsoft.com/office/powerpoint/2010/main" val="26516944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589213" y="2514600"/>
            <a:ext cx="8915399" cy="2262781"/>
          </a:xfrm>
        </p:spPr>
        <p:txBody>
          <a:bodyPr anchor="b">
            <a:normAutofit/>
          </a:bodyPr>
          <a:lstStyle>
            <a:lvl1pPr>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2589213" y="4777379"/>
            <a:ext cx="8915399" cy="1126283"/>
          </a:xfrm>
        </p:spPr>
        <p:txBody>
          <a:bodyPr anchor="t"/>
          <a:lstStyle>
            <a:lvl1pPr marL="0" indent="0" algn="l">
              <a:buNone/>
              <a:defRPr>
                <a:solidFill>
                  <a:schemeClr val="tx1">
                    <a:lumMod val="65000"/>
                    <a:lumOff val="3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7" name="Freeform 6"/>
          <p:cNvSpPr/>
          <p:nvPr/>
        </p:nvSpPr>
        <p:spPr bwMode="auto">
          <a:xfrm>
            <a:off x="0" y="4323810"/>
            <a:ext cx="1744652" cy="778589"/>
          </a:xfrm>
          <a:custGeom>
            <a:avLst/>
            <a:gdLst/>
            <a:ahLst/>
            <a:cxnLst/>
            <a:rect l="0" t="0" r="r" b="b"/>
            <a:pathLst>
              <a:path w="372" h="166">
                <a:moveTo>
                  <a:pt x="287" y="166"/>
                </a:moveTo>
                <a:cubicBezTo>
                  <a:pt x="290" y="166"/>
                  <a:pt x="292" y="165"/>
                  <a:pt x="293" y="164"/>
                </a:cubicBezTo>
                <a:cubicBezTo>
                  <a:pt x="293" y="163"/>
                  <a:pt x="294" y="163"/>
                  <a:pt x="294" y="163"/>
                </a:cubicBezTo>
                <a:cubicBezTo>
                  <a:pt x="370" y="87"/>
                  <a:pt x="370" y="87"/>
                  <a:pt x="370" y="87"/>
                </a:cubicBezTo>
                <a:cubicBezTo>
                  <a:pt x="372" y="85"/>
                  <a:pt x="372" y="81"/>
                  <a:pt x="370" y="78"/>
                </a:cubicBezTo>
                <a:cubicBezTo>
                  <a:pt x="294" y="3"/>
                  <a:pt x="294" y="3"/>
                  <a:pt x="294" y="3"/>
                </a:cubicBezTo>
                <a:cubicBezTo>
                  <a:pt x="294" y="2"/>
                  <a:pt x="293" y="2"/>
                  <a:pt x="293" y="2"/>
                </a:cubicBezTo>
                <a:cubicBezTo>
                  <a:pt x="292" y="1"/>
                  <a:pt x="290" y="0"/>
                  <a:pt x="287" y="0"/>
                </a:cubicBezTo>
                <a:cubicBezTo>
                  <a:pt x="0" y="0"/>
                  <a:pt x="0" y="0"/>
                  <a:pt x="0" y="0"/>
                </a:cubicBezTo>
                <a:cubicBezTo>
                  <a:pt x="0" y="166"/>
                  <a:pt x="0" y="166"/>
                  <a:pt x="0" y="166"/>
                </a:cubicBezTo>
                <a:lnTo>
                  <a:pt x="287" y="166"/>
                </a:lnTo>
                <a:close/>
              </a:path>
            </a:pathLst>
          </a:custGeom>
          <a:solidFill>
            <a:schemeClr val="accent1"/>
          </a:solidFill>
          <a:ln>
            <a:noFill/>
          </a:ln>
        </p:spPr>
      </p:sp>
      <p:sp>
        <p:nvSpPr>
          <p:cNvPr id="6" name="Slide Number Placeholder 5"/>
          <p:cNvSpPr>
            <a:spLocks noGrp="1"/>
          </p:cNvSpPr>
          <p:nvPr>
            <p:ph type="sldNum" sz="quarter" idx="12"/>
          </p:nvPr>
        </p:nvSpPr>
        <p:spPr>
          <a:xfrm>
            <a:off x="531812" y="4529540"/>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29370942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2592925" y="624110"/>
            <a:ext cx="8911687" cy="1280890"/>
          </a:xfrm>
        </p:spPr>
        <p:txBody>
          <a:bodyPr/>
          <a:lstStyle/>
          <a:p>
            <a:r>
              <a:rPr lang="en-US" smtClean="0"/>
              <a:t>Click to edit Master title style</a:t>
            </a:r>
            <a:endParaRPr lang="en-US" dirty="0"/>
          </a:p>
        </p:txBody>
      </p:sp>
      <p:sp>
        <p:nvSpPr>
          <p:cNvPr id="3" name="Content Placeholder 2"/>
          <p:cNvSpPr>
            <a:spLocks noGrp="1"/>
          </p:cNvSpPr>
          <p:nvPr>
            <p:ph idx="1"/>
          </p:nvPr>
        </p:nvSpPr>
        <p:spPr>
          <a:xfrm>
            <a:off x="2589212" y="2133600"/>
            <a:ext cx="8915400" cy="377762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159234592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589212" y="2058750"/>
            <a:ext cx="8915399" cy="146880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3530129"/>
            <a:ext cx="8915399" cy="860400"/>
          </a:xfrm>
        </p:spPr>
        <p:txBody>
          <a:bodyPr anchor="t"/>
          <a:lstStyle>
            <a:lvl1pPr marL="0" indent="0" algn="l">
              <a:buNone/>
              <a:defRPr sz="20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174578150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589212" y="2133600"/>
            <a:ext cx="4313864" cy="3777622"/>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7190747" y="2126222"/>
            <a:ext cx="4313864" cy="3777622"/>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10"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1" name="Slide Number Placeholder 5"/>
          <p:cNvSpPr>
            <a:spLocks noGrp="1"/>
          </p:cNvSpPr>
          <p:nvPr>
            <p:ph type="sldNum" sz="quarter" idx="12"/>
          </p:nvPr>
        </p:nvSpPr>
        <p:spPr>
          <a:xfrm>
            <a:off x="531812" y="787782"/>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9846491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39373" y="1972703"/>
            <a:ext cx="399273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2589212" y="2548966"/>
            <a:ext cx="4342893" cy="3354060"/>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7506629" y="1969475"/>
            <a:ext cx="3999001"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7166957" y="2545738"/>
            <a:ext cx="4338674" cy="3354060"/>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0E9F8E9B-66BA-4BF2-B2AB-1C3F22DC5B9A}" type="datetimeFigureOut">
              <a:rPr lang="en-IN" smtClean="0"/>
              <a:t>13-11-2020</a:t>
            </a:fld>
            <a:endParaRPr lang="en-IN"/>
          </a:p>
        </p:txBody>
      </p:sp>
      <p:sp>
        <p:nvSpPr>
          <p:cNvPr id="8" name="Footer Placeholder 7"/>
          <p:cNvSpPr>
            <a:spLocks noGrp="1"/>
          </p:cNvSpPr>
          <p:nvPr>
            <p:ph type="ftr" sz="quarter" idx="11"/>
          </p:nvPr>
        </p:nvSpPr>
        <p:spPr/>
        <p:txBody>
          <a:bodyPr/>
          <a:lstStyle/>
          <a:p>
            <a:endParaRPr lang="en-IN"/>
          </a:p>
        </p:txBody>
      </p:sp>
      <p:sp>
        <p:nvSpPr>
          <p:cNvPr id="12"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3" name="Slide Number Placeholder 5"/>
          <p:cNvSpPr>
            <a:spLocks noGrp="1"/>
          </p:cNvSpPr>
          <p:nvPr>
            <p:ph type="sldNum" sz="quarter" idx="12"/>
          </p:nvPr>
        </p:nvSpPr>
        <p:spPr>
          <a:xfrm>
            <a:off x="531812" y="787782"/>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55792631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0E9F8E9B-66BA-4BF2-B2AB-1C3F22DC5B9A}" type="datetimeFigureOut">
              <a:rPr lang="en-IN" smtClean="0"/>
              <a:t>13-11-2020</a:t>
            </a:fld>
            <a:endParaRPr lang="en-IN"/>
          </a:p>
        </p:txBody>
      </p:sp>
      <p:sp>
        <p:nvSpPr>
          <p:cNvPr id="4" name="Footer Placeholder 3"/>
          <p:cNvSpPr>
            <a:spLocks noGrp="1"/>
          </p:cNvSpPr>
          <p:nvPr>
            <p:ph type="ftr" sz="quarter" idx="11"/>
          </p:nvPr>
        </p:nvSpPr>
        <p:spPr/>
        <p:txBody>
          <a:bodyPr/>
          <a:lstStyle/>
          <a:p>
            <a:endParaRPr lang="en-IN"/>
          </a:p>
        </p:txBody>
      </p:sp>
      <p:sp>
        <p:nvSpPr>
          <p:cNvPr id="7"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5" name="Slide Number Placeholder 4"/>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11017261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E9F8E9B-66BA-4BF2-B2AB-1C3F22DC5B9A}" type="datetimeFigureOut">
              <a:rPr lang="en-IN" smtClean="0"/>
              <a:t>13-11-2020</a:t>
            </a:fld>
            <a:endParaRPr lang="en-IN"/>
          </a:p>
        </p:txBody>
      </p:sp>
      <p:sp>
        <p:nvSpPr>
          <p:cNvPr id="3" name="Footer Placeholder 2"/>
          <p:cNvSpPr>
            <a:spLocks noGrp="1"/>
          </p:cNvSpPr>
          <p:nvPr>
            <p:ph type="ftr" sz="quarter" idx="11"/>
          </p:nvPr>
        </p:nvSpPr>
        <p:spPr/>
        <p:txBody>
          <a:bodyPr/>
          <a:lstStyle/>
          <a:p>
            <a:endParaRPr lang="en-IN"/>
          </a:p>
        </p:txBody>
      </p:sp>
      <p:sp>
        <p:nvSpPr>
          <p:cNvPr id="6"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4" name="Slide Number Placeholder 3"/>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262658473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446088"/>
            <a:ext cx="3505199" cy="976312"/>
          </a:xfrm>
        </p:spPr>
        <p:txBody>
          <a:bodyPr anchor="b"/>
          <a:lstStyle>
            <a:lvl1pPr algn="l">
              <a:defRPr sz="2000" b="0"/>
            </a:lvl1pPr>
          </a:lstStyle>
          <a:p>
            <a:r>
              <a:rPr lang="en-US" smtClean="0"/>
              <a:t>Click to edit Master title style</a:t>
            </a:r>
            <a:endParaRPr lang="en-US" dirty="0"/>
          </a:p>
        </p:txBody>
      </p:sp>
      <p:sp>
        <p:nvSpPr>
          <p:cNvPr id="3" name="Content Placeholder 2"/>
          <p:cNvSpPr>
            <a:spLocks noGrp="1"/>
          </p:cNvSpPr>
          <p:nvPr>
            <p:ph idx="1"/>
          </p:nvPr>
        </p:nvSpPr>
        <p:spPr>
          <a:xfrm>
            <a:off x="6323012" y="446088"/>
            <a:ext cx="5181600" cy="5414963"/>
          </a:xfrm>
        </p:spPr>
        <p:txBody>
          <a:bodyPr anchor="ct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2589212" y="1598613"/>
            <a:ext cx="3505199" cy="426243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41927268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3" y="4800600"/>
            <a:ext cx="8915400"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589212" y="634965"/>
            <a:ext cx="8915400" cy="3854970"/>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2589213" y="5367338"/>
            <a:ext cx="8915400"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20024247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609600"/>
            <a:ext cx="8915399" cy="3117040"/>
          </a:xfrm>
        </p:spPr>
        <p:txBody>
          <a:bodyPr anchor="ctr">
            <a:normAutofit/>
          </a:bodyPr>
          <a:lstStyle>
            <a:lvl1pPr algn="l">
              <a:defRPr sz="48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9535488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13" name="Text Placeholder 9"/>
          <p:cNvSpPr>
            <a:spLocks noGrp="1"/>
          </p:cNvSpPr>
          <p:nvPr>
            <p:ph type="body" sz="quarter" idx="13"/>
          </p:nvPr>
        </p:nvSpPr>
        <p:spPr>
          <a:xfrm>
            <a:off x="3275012" y="3505200"/>
            <a:ext cx="753655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11"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5FCFE41B-E0FE-422B-9610-7F93092867E3}" type="slidenum">
              <a:rPr lang="en-IN" smtClean="0"/>
              <a:t>‹#›</a:t>
            </a:fld>
            <a:endParaRPr lang="en-IN"/>
          </a:p>
        </p:txBody>
      </p:sp>
      <p:sp>
        <p:nvSpPr>
          <p:cNvPr id="14" name="TextBox 13"/>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5" name="TextBox 14"/>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191362211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2589213" y="2438400"/>
            <a:ext cx="8915400" cy="2724845"/>
          </a:xfrm>
        </p:spPr>
        <p:txBody>
          <a:bodyPr anchor="b">
            <a:normAutofit/>
          </a:bodyPr>
          <a:lstStyle>
            <a:lvl1pPr algn="l">
              <a:defRPr sz="4800" b="0"/>
            </a:lvl1pPr>
          </a:lstStyle>
          <a:p>
            <a:r>
              <a:rPr lang="en-US" smtClean="0"/>
              <a:t>Click to edit Master title style</a:t>
            </a:r>
            <a:endParaRPr lang="en-US" dirty="0"/>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73458211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11"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5FCFE41B-E0FE-422B-9610-7F93092867E3}" type="slidenum">
              <a:rPr lang="en-IN" smtClean="0"/>
              <a:t>‹#›</a:t>
            </a:fld>
            <a:endParaRPr lang="en-IN"/>
          </a:p>
        </p:txBody>
      </p:sp>
      <p:sp>
        <p:nvSpPr>
          <p:cNvPr id="17" name="TextBox 16"/>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8" name="TextBox 17"/>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100539086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2589212" y="627407"/>
            <a:ext cx="8915399" cy="2880020"/>
          </a:xfrm>
        </p:spPr>
        <p:txBody>
          <a:bodyPr anchor="ctr">
            <a:normAutofit/>
          </a:bodyPr>
          <a:lstStyle>
            <a:lvl1pPr algn="l">
              <a:defRPr sz="4800" b="0"/>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0E9F8E9B-66BA-4BF2-B2AB-1C3F22DC5B9A}" type="datetimeFigureOut">
              <a:rPr lang="en-IN" smtClean="0"/>
              <a:t>13-11-2020</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388837990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196625250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294812" y="627405"/>
            <a:ext cx="2207601" cy="5283817"/>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589212" y="627405"/>
            <a:ext cx="6477000" cy="5283817"/>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E9F8E9B-66BA-4BF2-B2AB-1C3F22DC5B9A}" type="datetimeFigureOut">
              <a:rPr lang="en-IN" smtClean="0"/>
              <a:t>13-11-2020</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5FCFE41B-E0FE-422B-9610-7F93092867E3}" type="slidenum">
              <a:rPr lang="en-IN" smtClean="0"/>
              <a:t>‹#›</a:t>
            </a:fld>
            <a:endParaRPr lang="en-IN"/>
          </a:p>
        </p:txBody>
      </p:sp>
    </p:spTree>
    <p:extLst>
      <p:ext uri="{BB962C8B-B14F-4D97-AF65-F5344CB8AC3E}">
        <p14:creationId xmlns:p14="http://schemas.microsoft.com/office/powerpoint/2010/main" val="292238938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23" name="Group 22"/>
          <p:cNvGrpSpPr/>
          <p:nvPr/>
        </p:nvGrpSpPr>
        <p:grpSpPr>
          <a:xfrm>
            <a:off x="1" y="228600"/>
            <a:ext cx="2851516" cy="6638628"/>
            <a:chOff x="2487613" y="285750"/>
            <a:chExt cx="2428875" cy="5654676"/>
          </a:xfrm>
        </p:grpSpPr>
        <p:sp>
          <p:nvSpPr>
            <p:cNvPr id="24" name="Freeform 11"/>
            <p:cNvSpPr/>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sp>
        <p:sp>
          <p:nvSpPr>
            <p:cNvPr id="25" name="Freeform 12"/>
            <p:cNvSpPr/>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sp>
        <p:sp>
          <p:nvSpPr>
            <p:cNvPr id="26" name="Freeform 13"/>
            <p:cNvSpPr/>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sp>
        <p:sp>
          <p:nvSpPr>
            <p:cNvPr id="27" name="Freeform 14"/>
            <p:cNvSpPr/>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sp>
        <p:sp>
          <p:nvSpPr>
            <p:cNvPr id="28" name="Freeform 15"/>
            <p:cNvSpPr/>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sp>
        <p:sp>
          <p:nvSpPr>
            <p:cNvPr id="29" name="Freeform 16"/>
            <p:cNvSpPr/>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sp>
        <p:sp>
          <p:nvSpPr>
            <p:cNvPr id="30" name="Freeform 17"/>
            <p:cNvSpPr/>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sp>
        <p:sp>
          <p:nvSpPr>
            <p:cNvPr id="31" name="Freeform 18"/>
            <p:cNvSpPr/>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sp>
        <p:sp>
          <p:nvSpPr>
            <p:cNvPr id="32" name="Freeform 19"/>
            <p:cNvSpPr/>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sp>
        <p:sp>
          <p:nvSpPr>
            <p:cNvPr id="33" name="Freeform 20"/>
            <p:cNvSpPr/>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sp>
        <p:sp>
          <p:nvSpPr>
            <p:cNvPr id="34" name="Freeform 21"/>
            <p:cNvSpPr/>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sp>
        <p:sp>
          <p:nvSpPr>
            <p:cNvPr id="35" name="Freeform 22"/>
            <p:cNvSpPr/>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sp>
      </p:grpSp>
      <p:grpSp>
        <p:nvGrpSpPr>
          <p:cNvPr id="10" name="Group 9"/>
          <p:cNvGrpSpPr/>
          <p:nvPr/>
        </p:nvGrpSpPr>
        <p:grpSpPr>
          <a:xfrm>
            <a:off x="27221" y="-786"/>
            <a:ext cx="2356674" cy="6854039"/>
            <a:chOff x="6627813" y="194833"/>
            <a:chExt cx="1952625" cy="5678918"/>
          </a:xfrm>
        </p:grpSpPr>
        <p:sp>
          <p:nvSpPr>
            <p:cNvPr id="11" name="Freeform 27"/>
            <p:cNvSpPr/>
            <p:nvPr/>
          </p:nvSpPr>
          <p:spPr bwMode="auto">
            <a:xfrm>
              <a:off x="6627813" y="194833"/>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sp>
        <p:sp>
          <p:nvSpPr>
            <p:cNvPr id="12" name="Freeform 28"/>
            <p:cNvSpPr/>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sp>
        <p:sp>
          <p:nvSpPr>
            <p:cNvPr id="13" name="Freeform 29"/>
            <p:cNvSpPr/>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sp>
        <p:sp>
          <p:nvSpPr>
            <p:cNvPr id="14" name="Freeform 30"/>
            <p:cNvSpPr/>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sp>
        <p:sp>
          <p:nvSpPr>
            <p:cNvPr id="15" name="Freeform 31"/>
            <p:cNvSpPr/>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sp>
        <p:sp>
          <p:nvSpPr>
            <p:cNvPr id="16" name="Freeform 32"/>
            <p:cNvSpPr/>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sp>
        <p:sp>
          <p:nvSpPr>
            <p:cNvPr id="17" name="Freeform 33"/>
            <p:cNvSpPr/>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sp>
        <p:sp>
          <p:nvSpPr>
            <p:cNvPr id="18" name="Freeform 34"/>
            <p:cNvSpPr/>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sp>
        <p:sp>
          <p:nvSpPr>
            <p:cNvPr id="19" name="Freeform 35"/>
            <p:cNvSpPr/>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sp>
        <p:sp>
          <p:nvSpPr>
            <p:cNvPr id="20" name="Freeform 36"/>
            <p:cNvSpPr/>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sp>
        <p:sp>
          <p:nvSpPr>
            <p:cNvPr id="21" name="Freeform 37"/>
            <p:cNvSpPr/>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sp>
        <p:sp>
          <p:nvSpPr>
            <p:cNvPr id="22" name="Freeform 38"/>
            <p:cNvSpPr/>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sp>
      </p:grpSp>
      <p:sp>
        <p:nvSpPr>
          <p:cNvPr id="7" name="Rectangle 6"/>
          <p:cNvSpPr/>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2592924" y="624110"/>
            <a:ext cx="8911687" cy="128089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2589212" y="2133600"/>
            <a:ext cx="8915400" cy="3886200"/>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361612" y="6130437"/>
            <a:ext cx="1146283" cy="370396"/>
          </a:xfrm>
          <a:prstGeom prst="rect">
            <a:avLst/>
          </a:prstGeom>
        </p:spPr>
        <p:txBody>
          <a:bodyPr vert="horz" lIns="91440" tIns="45720" rIns="91440" bIns="45720" rtlCol="0" anchor="ctr"/>
          <a:lstStyle>
            <a:lvl1pPr algn="r">
              <a:defRPr sz="900">
                <a:solidFill>
                  <a:schemeClr val="tx1">
                    <a:tint val="75000"/>
                  </a:schemeClr>
                </a:solidFill>
              </a:defRPr>
            </a:lvl1pPr>
          </a:lstStyle>
          <a:p>
            <a:fld id="{0E9F8E9B-66BA-4BF2-B2AB-1C3F22DC5B9A}" type="datetimeFigureOut">
              <a:rPr lang="en-IN" smtClean="0"/>
              <a:t>13-11-2020</a:t>
            </a:fld>
            <a:endParaRPr lang="en-IN"/>
          </a:p>
        </p:txBody>
      </p:sp>
      <p:sp>
        <p:nvSpPr>
          <p:cNvPr id="5" name="Footer Placeholder 4"/>
          <p:cNvSpPr>
            <a:spLocks noGrp="1"/>
          </p:cNvSpPr>
          <p:nvPr>
            <p:ph type="ftr" sz="quarter" idx="3"/>
          </p:nvPr>
        </p:nvSpPr>
        <p:spPr>
          <a:xfrm>
            <a:off x="2589212" y="6135808"/>
            <a:ext cx="7619999"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IN"/>
          </a:p>
        </p:txBody>
      </p:sp>
      <p:sp>
        <p:nvSpPr>
          <p:cNvPr id="6" name="Slide Number Placeholder 5"/>
          <p:cNvSpPr>
            <a:spLocks noGrp="1"/>
          </p:cNvSpPr>
          <p:nvPr>
            <p:ph type="sldNum" sz="quarter" idx="4"/>
          </p:nvPr>
        </p:nvSpPr>
        <p:spPr bwMode="gray">
          <a:xfrm>
            <a:off x="531812" y="787782"/>
            <a:ext cx="779767" cy="365125"/>
          </a:xfrm>
          <a:prstGeom prst="rect">
            <a:avLst/>
          </a:prstGeom>
        </p:spPr>
        <p:txBody>
          <a:bodyPr vert="horz" lIns="91440" tIns="45720" rIns="91440" bIns="45720" rtlCol="0" anchor="ctr"/>
          <a:lstStyle>
            <a:lvl1pPr algn="r">
              <a:defRPr sz="2000">
                <a:solidFill>
                  <a:srgbClr val="FEFFFF"/>
                </a:solidFill>
              </a:defRPr>
            </a:lvl1pPr>
          </a:lstStyle>
          <a:p>
            <a:fld id="{5FCFE41B-E0FE-422B-9610-7F93092867E3}" type="slidenum">
              <a:rPr lang="en-IN" smtClean="0"/>
              <a:t>‹#›</a:t>
            </a:fld>
            <a:endParaRPr lang="en-IN"/>
          </a:p>
        </p:txBody>
      </p:sp>
    </p:spTree>
    <p:extLst>
      <p:ext uri="{BB962C8B-B14F-4D97-AF65-F5344CB8AC3E}">
        <p14:creationId xmlns:p14="http://schemas.microsoft.com/office/powerpoint/2010/main" val="1990081804"/>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123220" y="474785"/>
            <a:ext cx="8915399" cy="1899139"/>
          </a:xfrm>
        </p:spPr>
        <p:txBody>
          <a:bodyPr>
            <a:normAutofit fontScale="90000"/>
          </a:bodyPr>
          <a:lstStyle/>
          <a:p>
            <a:pPr algn="ctr"/>
            <a:r>
              <a:rPr lang="en-US" sz="3200" dirty="0" smtClean="0">
                <a:solidFill>
                  <a:srgbClr val="0070C0"/>
                </a:solidFill>
              </a:rPr>
              <a:t>ORGANOPHOSPHATE POISONING IN </a:t>
            </a:r>
            <a:r>
              <a:rPr lang="en-US" sz="3200" dirty="0" smtClean="0">
                <a:solidFill>
                  <a:srgbClr val="0070C0"/>
                </a:solidFill>
              </a:rPr>
              <a:t>ANIMALS</a:t>
            </a:r>
            <a:br>
              <a:rPr lang="en-US" sz="3200" dirty="0" smtClean="0">
                <a:solidFill>
                  <a:srgbClr val="0070C0"/>
                </a:solidFill>
              </a:rPr>
            </a:br>
            <a:r>
              <a:rPr lang="en-US" sz="3200" dirty="0">
                <a:solidFill>
                  <a:srgbClr val="0070C0"/>
                </a:solidFill>
              </a:rPr>
              <a:t/>
            </a:r>
            <a:br>
              <a:rPr lang="en-US" sz="3200" dirty="0">
                <a:solidFill>
                  <a:srgbClr val="0070C0"/>
                </a:solidFill>
              </a:rPr>
            </a:br>
            <a:r>
              <a:rPr lang="en-US" sz="2000" dirty="0" smtClean="0">
                <a:solidFill>
                  <a:schemeClr val="accent1"/>
                </a:solidFill>
              </a:rPr>
              <a:t>VPP 609 Unit II </a:t>
            </a:r>
            <a:br>
              <a:rPr lang="en-US" sz="2000" dirty="0" smtClean="0">
                <a:solidFill>
                  <a:schemeClr val="accent1"/>
                </a:solidFill>
              </a:rPr>
            </a:br>
            <a:r>
              <a:rPr lang="en-US" sz="2000" dirty="0" smtClean="0">
                <a:solidFill>
                  <a:schemeClr val="accent1"/>
                </a:solidFill>
              </a:rPr>
              <a:t>13/11/2020</a:t>
            </a:r>
            <a:endParaRPr lang="en-IN" sz="2000" dirty="0">
              <a:solidFill>
                <a:schemeClr val="accent1"/>
              </a:solidFill>
            </a:endParaRPr>
          </a:p>
        </p:txBody>
      </p:sp>
      <p:sp>
        <p:nvSpPr>
          <p:cNvPr id="3" name="Subtitle 2"/>
          <p:cNvSpPr>
            <a:spLocks noGrp="1"/>
          </p:cNvSpPr>
          <p:nvPr>
            <p:ph type="subTitle" idx="1"/>
          </p:nvPr>
        </p:nvSpPr>
        <p:spPr/>
        <p:txBody>
          <a:bodyPr>
            <a:normAutofit lnSpcReduction="10000"/>
          </a:bodyPr>
          <a:lstStyle/>
          <a:p>
            <a:pPr algn="ctr">
              <a:spcBef>
                <a:spcPts val="0"/>
              </a:spcBef>
            </a:pPr>
            <a:r>
              <a:rPr lang="en-US" b="1" dirty="0">
                <a:solidFill>
                  <a:srgbClr val="FF0000"/>
                </a:solidFill>
              </a:rPr>
              <a:t>Dr. </a:t>
            </a:r>
            <a:r>
              <a:rPr lang="en-US" b="1" dirty="0" err="1">
                <a:solidFill>
                  <a:srgbClr val="FF0000"/>
                </a:solidFill>
              </a:rPr>
              <a:t>Sanjiv</a:t>
            </a:r>
            <a:r>
              <a:rPr lang="en-US" b="1" dirty="0">
                <a:solidFill>
                  <a:srgbClr val="FF0000"/>
                </a:solidFill>
              </a:rPr>
              <a:t> Kumar,</a:t>
            </a:r>
          </a:p>
          <a:p>
            <a:pPr algn="ctr">
              <a:spcBef>
                <a:spcPts val="0"/>
              </a:spcBef>
            </a:pPr>
            <a:r>
              <a:rPr lang="en-US" b="1" dirty="0">
                <a:solidFill>
                  <a:srgbClr val="FF0000"/>
                </a:solidFill>
              </a:rPr>
              <a:t>Assistant Professor,</a:t>
            </a:r>
          </a:p>
          <a:p>
            <a:pPr algn="ctr">
              <a:spcBef>
                <a:spcPts val="0"/>
              </a:spcBef>
            </a:pPr>
            <a:r>
              <a:rPr lang="en-US" b="1" dirty="0">
                <a:solidFill>
                  <a:srgbClr val="FF0000"/>
                </a:solidFill>
              </a:rPr>
              <a:t>Department of Veterinary Pathology,</a:t>
            </a:r>
          </a:p>
          <a:p>
            <a:pPr algn="ctr">
              <a:spcBef>
                <a:spcPts val="0"/>
              </a:spcBef>
            </a:pPr>
            <a:r>
              <a:rPr lang="en-US" b="1" dirty="0">
                <a:solidFill>
                  <a:srgbClr val="FF0000"/>
                </a:solidFill>
              </a:rPr>
              <a:t>BVC, Patna</a:t>
            </a:r>
          </a:p>
          <a:p>
            <a:endParaRPr lang="en-IN" dirty="0"/>
          </a:p>
        </p:txBody>
      </p:sp>
    </p:spTree>
    <p:extLst>
      <p:ext uri="{BB962C8B-B14F-4D97-AF65-F5344CB8AC3E}">
        <p14:creationId xmlns:p14="http://schemas.microsoft.com/office/powerpoint/2010/main" val="399411418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92925" y="624110"/>
            <a:ext cx="8911687" cy="747490"/>
          </a:xfrm>
        </p:spPr>
        <p:txBody>
          <a:bodyPr/>
          <a:lstStyle/>
          <a:p>
            <a:r>
              <a:rPr lang="en-US" dirty="0" smtClean="0">
                <a:solidFill>
                  <a:srgbClr val="0070C0"/>
                </a:solidFill>
              </a:rPr>
              <a:t>INTRODUCTION</a:t>
            </a:r>
            <a:endParaRPr lang="en-IN" dirty="0">
              <a:solidFill>
                <a:srgbClr val="0070C0"/>
              </a:solidFill>
            </a:endParaRPr>
          </a:p>
        </p:txBody>
      </p:sp>
      <p:pic>
        <p:nvPicPr>
          <p:cNvPr id="2050" name="Picture 2" descr="INTRODUCTION&#10; Organophosphorus compounds are chemical agents&#10;in wide-spread use throughout the world, mainly in&#10;agricultu..."/>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19625" b="11028"/>
          <a:stretch/>
        </p:blipFill>
        <p:spPr bwMode="auto">
          <a:xfrm>
            <a:off x="1837592" y="1582614"/>
            <a:ext cx="9667020" cy="50379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9734365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CLASSIFICATION</a:t>
            </a:r>
            <a:endParaRPr lang="en-IN" dirty="0">
              <a:solidFill>
                <a:srgbClr val="0070C0"/>
              </a:solidFill>
            </a:endParaRPr>
          </a:p>
        </p:txBody>
      </p:sp>
      <p:pic>
        <p:nvPicPr>
          <p:cNvPr id="3074" name="Picture 2" descr="CLASSIFICATION&#10; There are more than a hundred organophosphorus compounds&#10;in common use. These are classified according to..."/>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20671" b="7020"/>
          <a:stretch/>
        </p:blipFill>
        <p:spPr bwMode="auto">
          <a:xfrm>
            <a:off x="2734408" y="1652954"/>
            <a:ext cx="8220807" cy="47126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2970656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TYPES</a:t>
            </a:r>
            <a:endParaRPr lang="en-IN" dirty="0">
              <a:solidFill>
                <a:srgbClr val="0070C0"/>
              </a:solidFill>
            </a:endParaRPr>
          </a:p>
        </p:txBody>
      </p:sp>
      <p:pic>
        <p:nvPicPr>
          <p:cNvPr id="4098" name="Picture 2" descr="Types of organophosphate&#10;Insecticides Nerve gases Antihelminthic&#10;agents&#10;Herbicides&#10;Malathion Soman Trichlorfon Tribufos&#10;[D..."/>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l="4838" t="18695" r="11473" b="-1"/>
          <a:stretch/>
        </p:blipFill>
        <p:spPr bwMode="auto">
          <a:xfrm>
            <a:off x="2505808" y="1547446"/>
            <a:ext cx="8299937" cy="48797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3762104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80748" y="351549"/>
            <a:ext cx="8911687" cy="1280890"/>
          </a:xfrm>
        </p:spPr>
        <p:txBody>
          <a:bodyPr/>
          <a:lstStyle/>
          <a:p>
            <a:r>
              <a:rPr lang="en-IN" b="1" dirty="0">
                <a:solidFill>
                  <a:srgbClr val="0070C0"/>
                </a:solidFill>
              </a:rPr>
              <a:t>Insecticides</a:t>
            </a:r>
            <a:r>
              <a:rPr lang="en-IN" dirty="0">
                <a:solidFill>
                  <a:srgbClr val="0070C0"/>
                </a:solidFill>
              </a:rPr>
              <a:t/>
            </a:r>
            <a:br>
              <a:rPr lang="en-IN" dirty="0">
                <a:solidFill>
                  <a:srgbClr val="0070C0"/>
                </a:solidFill>
              </a:rPr>
            </a:br>
            <a:endParaRPr lang="en-IN" dirty="0">
              <a:solidFill>
                <a:srgbClr val="0070C0"/>
              </a:solidFill>
            </a:endParaRPr>
          </a:p>
        </p:txBody>
      </p:sp>
      <p:sp>
        <p:nvSpPr>
          <p:cNvPr id="3" name="Content Placeholder 2"/>
          <p:cNvSpPr>
            <a:spLocks noGrp="1"/>
          </p:cNvSpPr>
          <p:nvPr>
            <p:ph idx="1"/>
          </p:nvPr>
        </p:nvSpPr>
        <p:spPr/>
        <p:txBody>
          <a:bodyPr numCol="2">
            <a:normAutofit fontScale="62500" lnSpcReduction="20000"/>
          </a:bodyPr>
          <a:lstStyle/>
          <a:p>
            <a:r>
              <a:rPr lang="en-IN" b="1" dirty="0" err="1" smtClean="0"/>
              <a:t>Azinphos</a:t>
            </a:r>
            <a:r>
              <a:rPr lang="en-IN" b="1" dirty="0" smtClean="0"/>
              <a:t>-methyl </a:t>
            </a:r>
            <a:r>
              <a:rPr lang="en-IN" b="1" dirty="0"/>
              <a:t>(or -ethyl):</a:t>
            </a:r>
            <a:endParaRPr lang="en-IN" dirty="0"/>
          </a:p>
          <a:p>
            <a:r>
              <a:rPr lang="en-IN" b="1" dirty="0" err="1" smtClean="0"/>
              <a:t>Carbophenothion</a:t>
            </a:r>
            <a:r>
              <a:rPr lang="en-IN" b="1" dirty="0"/>
              <a:t>:</a:t>
            </a:r>
            <a:endParaRPr lang="en-IN" dirty="0"/>
          </a:p>
          <a:p>
            <a:r>
              <a:rPr lang="en-IN" b="1" dirty="0" err="1" smtClean="0"/>
              <a:t>Chlorfenvinphos</a:t>
            </a:r>
            <a:r>
              <a:rPr lang="en-IN" b="1" dirty="0"/>
              <a:t>:</a:t>
            </a:r>
            <a:endParaRPr lang="en-IN" dirty="0"/>
          </a:p>
          <a:p>
            <a:r>
              <a:rPr lang="en-IN" b="1" dirty="0" err="1" smtClean="0"/>
              <a:t>Chlorpyrifos</a:t>
            </a:r>
            <a:r>
              <a:rPr lang="en-IN" b="1" dirty="0"/>
              <a:t>:</a:t>
            </a:r>
            <a:endParaRPr lang="en-IN" dirty="0"/>
          </a:p>
          <a:p>
            <a:r>
              <a:rPr lang="en-IN" b="1" dirty="0" err="1" smtClean="0"/>
              <a:t>Coumaphos</a:t>
            </a:r>
            <a:r>
              <a:rPr lang="en-IN" b="1" dirty="0"/>
              <a:t>:</a:t>
            </a:r>
            <a:endParaRPr lang="en-IN" dirty="0"/>
          </a:p>
          <a:p>
            <a:r>
              <a:rPr lang="en-IN" b="1" dirty="0" err="1" smtClean="0"/>
              <a:t>Crotoxyphos</a:t>
            </a:r>
            <a:r>
              <a:rPr lang="en-IN" b="1" dirty="0"/>
              <a:t>:</a:t>
            </a:r>
            <a:endParaRPr lang="en-IN" dirty="0"/>
          </a:p>
          <a:p>
            <a:r>
              <a:rPr lang="en-IN" b="1" dirty="0" err="1" smtClean="0"/>
              <a:t>Demeton</a:t>
            </a:r>
            <a:r>
              <a:rPr lang="en-IN" b="1" dirty="0"/>
              <a:t>:</a:t>
            </a:r>
            <a:endParaRPr lang="en-IN" dirty="0"/>
          </a:p>
          <a:p>
            <a:r>
              <a:rPr lang="en-IN" b="1" dirty="0" err="1" smtClean="0"/>
              <a:t>Diazinon</a:t>
            </a:r>
            <a:r>
              <a:rPr lang="en-IN" b="1" dirty="0"/>
              <a:t>:</a:t>
            </a:r>
            <a:endParaRPr lang="en-IN" dirty="0"/>
          </a:p>
          <a:p>
            <a:r>
              <a:rPr lang="en-IN" b="1" dirty="0" err="1" smtClean="0"/>
              <a:t>Dichlorvos</a:t>
            </a:r>
            <a:r>
              <a:rPr lang="en-IN" b="1" dirty="0"/>
              <a:t>:</a:t>
            </a:r>
            <a:endParaRPr lang="en-IN" dirty="0"/>
          </a:p>
          <a:p>
            <a:r>
              <a:rPr lang="en-IN" b="1" dirty="0" err="1" smtClean="0"/>
              <a:t>Dimethoate</a:t>
            </a:r>
            <a:r>
              <a:rPr lang="en-IN" b="1" dirty="0"/>
              <a:t>:</a:t>
            </a:r>
            <a:endParaRPr lang="en-IN" dirty="0"/>
          </a:p>
          <a:p>
            <a:r>
              <a:rPr lang="en-IN" b="1" dirty="0" err="1" smtClean="0"/>
              <a:t>Dioxathion</a:t>
            </a:r>
            <a:r>
              <a:rPr lang="en-IN" b="1" dirty="0"/>
              <a:t>:</a:t>
            </a:r>
            <a:endParaRPr lang="en-IN" dirty="0"/>
          </a:p>
          <a:p>
            <a:r>
              <a:rPr lang="en-IN" b="1" dirty="0" err="1" smtClean="0"/>
              <a:t>Disulfoton</a:t>
            </a:r>
            <a:r>
              <a:rPr lang="en-IN" b="1" dirty="0"/>
              <a:t>:</a:t>
            </a:r>
            <a:endParaRPr lang="en-IN" dirty="0"/>
          </a:p>
          <a:p>
            <a:r>
              <a:rPr lang="en-IN" b="1" dirty="0" smtClean="0"/>
              <a:t>Ethyl </a:t>
            </a:r>
            <a:r>
              <a:rPr lang="en-IN" b="1" dirty="0"/>
              <a:t>4-Nitrophenyl </a:t>
            </a:r>
            <a:r>
              <a:rPr lang="en-IN" b="1" dirty="0" err="1"/>
              <a:t>Phenylphosphonothioate</a:t>
            </a:r>
            <a:r>
              <a:rPr lang="en-IN" b="1" dirty="0"/>
              <a:t> (EPN):</a:t>
            </a:r>
            <a:endParaRPr lang="en-IN" dirty="0"/>
          </a:p>
          <a:p>
            <a:r>
              <a:rPr lang="en-IN" b="1" dirty="0" err="1" smtClean="0"/>
              <a:t>Famphur</a:t>
            </a:r>
            <a:r>
              <a:rPr lang="en-IN" b="1" dirty="0"/>
              <a:t>:</a:t>
            </a:r>
            <a:endParaRPr lang="en-IN" dirty="0"/>
          </a:p>
          <a:p>
            <a:r>
              <a:rPr lang="en-IN" b="1" dirty="0" err="1" smtClean="0"/>
              <a:t>Fenitrothion</a:t>
            </a:r>
            <a:r>
              <a:rPr lang="en-IN" b="1" dirty="0"/>
              <a:t>:</a:t>
            </a:r>
            <a:endParaRPr lang="en-IN" dirty="0"/>
          </a:p>
          <a:p>
            <a:r>
              <a:rPr lang="en-IN" b="1" dirty="0" err="1" smtClean="0"/>
              <a:t>Fenthion</a:t>
            </a:r>
            <a:r>
              <a:rPr lang="en-IN" b="1" dirty="0"/>
              <a:t>:</a:t>
            </a:r>
            <a:endParaRPr lang="en-IN" dirty="0"/>
          </a:p>
          <a:p>
            <a:r>
              <a:rPr lang="en-IN" b="1" dirty="0" smtClean="0"/>
              <a:t>Malathion</a:t>
            </a:r>
            <a:r>
              <a:rPr lang="en-IN" b="1" dirty="0"/>
              <a:t>:</a:t>
            </a:r>
            <a:endParaRPr lang="en-IN" dirty="0"/>
          </a:p>
          <a:p>
            <a:r>
              <a:rPr lang="en-IN" b="1" dirty="0" smtClean="0"/>
              <a:t>Methyl </a:t>
            </a:r>
            <a:r>
              <a:rPr lang="en-IN" b="1" dirty="0"/>
              <a:t>parathion:</a:t>
            </a:r>
            <a:endParaRPr lang="en-IN" dirty="0"/>
          </a:p>
          <a:p>
            <a:r>
              <a:rPr lang="en-IN" b="1" dirty="0" err="1" smtClean="0"/>
              <a:t>Mevinphos</a:t>
            </a:r>
            <a:r>
              <a:rPr lang="en-IN" b="1" dirty="0"/>
              <a:t>:</a:t>
            </a:r>
            <a:endParaRPr lang="en-IN" dirty="0"/>
          </a:p>
          <a:p>
            <a:r>
              <a:rPr lang="en-IN" b="1" dirty="0" err="1" smtClean="0"/>
              <a:t>Oxydemeton</a:t>
            </a:r>
            <a:r>
              <a:rPr lang="en-IN" b="1" dirty="0" smtClean="0"/>
              <a:t>-methyl</a:t>
            </a:r>
            <a:r>
              <a:rPr lang="en-IN" b="1" dirty="0"/>
              <a:t>:</a:t>
            </a:r>
            <a:endParaRPr lang="en-IN" dirty="0"/>
          </a:p>
          <a:p>
            <a:r>
              <a:rPr lang="en-IN" b="1" dirty="0" smtClean="0"/>
              <a:t>Parathion</a:t>
            </a:r>
            <a:r>
              <a:rPr lang="en-IN" b="1" dirty="0"/>
              <a:t>:</a:t>
            </a:r>
            <a:endParaRPr lang="en-IN" dirty="0"/>
          </a:p>
          <a:p>
            <a:r>
              <a:rPr lang="en-IN" b="1" dirty="0" err="1" smtClean="0"/>
              <a:t>Ronnel</a:t>
            </a:r>
            <a:r>
              <a:rPr lang="en-IN" b="1" dirty="0" smtClean="0"/>
              <a:t> </a:t>
            </a:r>
            <a:r>
              <a:rPr lang="en-IN" b="1" dirty="0"/>
              <a:t>(</a:t>
            </a:r>
            <a:r>
              <a:rPr lang="en-IN" b="1" dirty="0" err="1"/>
              <a:t>Fenchlorphos</a:t>
            </a:r>
            <a:r>
              <a:rPr lang="en-IN" b="1" dirty="0"/>
              <a:t>):</a:t>
            </a:r>
            <a:endParaRPr lang="en-IN" dirty="0"/>
          </a:p>
          <a:p>
            <a:r>
              <a:rPr lang="en-IN" b="1" dirty="0" err="1" smtClean="0"/>
              <a:t>Temephos</a:t>
            </a:r>
            <a:r>
              <a:rPr lang="en-IN" b="1" dirty="0"/>
              <a:t>:</a:t>
            </a:r>
            <a:endParaRPr lang="en-IN" dirty="0"/>
          </a:p>
          <a:p>
            <a:r>
              <a:rPr lang="en-IN" b="1" dirty="0" err="1" smtClean="0"/>
              <a:t>Terbufos</a:t>
            </a:r>
            <a:r>
              <a:rPr lang="en-IN" b="1" dirty="0"/>
              <a:t>:</a:t>
            </a:r>
            <a:endParaRPr lang="en-IN" dirty="0"/>
          </a:p>
          <a:p>
            <a:r>
              <a:rPr lang="en-IN" b="1" dirty="0" err="1" smtClean="0"/>
              <a:t>Tetrachlorvinphos</a:t>
            </a:r>
            <a:r>
              <a:rPr lang="en-IN" b="1" dirty="0"/>
              <a:t>:</a:t>
            </a:r>
            <a:endParaRPr lang="en-IN" dirty="0"/>
          </a:p>
          <a:p>
            <a:r>
              <a:rPr lang="en-IN" b="1" dirty="0" smtClean="0"/>
              <a:t>Tetraethyl </a:t>
            </a:r>
            <a:r>
              <a:rPr lang="en-IN" b="1" dirty="0"/>
              <a:t>pyrophosphate (TEPP):</a:t>
            </a:r>
            <a:endParaRPr lang="en-IN" dirty="0"/>
          </a:p>
          <a:p>
            <a:r>
              <a:rPr lang="en-IN" b="1" dirty="0" err="1" smtClean="0"/>
              <a:t>Trichlorfon</a:t>
            </a:r>
            <a:r>
              <a:rPr lang="en-IN" b="1" dirty="0" smtClean="0"/>
              <a:t>:</a:t>
            </a:r>
            <a:endParaRPr lang="en-IN" dirty="0"/>
          </a:p>
        </p:txBody>
      </p:sp>
    </p:spTree>
    <p:extLst>
      <p:ext uri="{BB962C8B-B14F-4D97-AF65-F5344CB8AC3E}">
        <p14:creationId xmlns:p14="http://schemas.microsoft.com/office/powerpoint/2010/main" val="224104915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ROUTE OF ABSORPTION</a:t>
            </a:r>
            <a:endParaRPr lang="en-IN" dirty="0">
              <a:solidFill>
                <a:srgbClr val="0070C0"/>
              </a:solidFill>
            </a:endParaRPr>
          </a:p>
        </p:txBody>
      </p:sp>
      <p:pic>
        <p:nvPicPr>
          <p:cNvPr id="4" name="Content Placeholder 3"/>
          <p:cNvPicPr>
            <a:picLocks noGrp="1" noChangeAspect="1"/>
          </p:cNvPicPr>
          <p:nvPr>
            <p:ph idx="1"/>
          </p:nvPr>
        </p:nvPicPr>
        <p:blipFill rotWithShape="1">
          <a:blip r:embed="rId2"/>
          <a:srcRect t="22883" b="30575"/>
          <a:stretch/>
        </p:blipFill>
        <p:spPr>
          <a:xfrm>
            <a:off x="4530709" y="1905000"/>
            <a:ext cx="5032408" cy="3906715"/>
          </a:xfrm>
          <a:prstGeom prst="rect">
            <a:avLst/>
          </a:prstGeom>
        </p:spPr>
      </p:pic>
    </p:spTree>
    <p:extLst>
      <p:ext uri="{BB962C8B-B14F-4D97-AF65-F5344CB8AC3E}">
        <p14:creationId xmlns:p14="http://schemas.microsoft.com/office/powerpoint/2010/main" val="381975928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PHARMACOKINETICS</a:t>
            </a:r>
            <a:endParaRPr lang="en-IN" dirty="0">
              <a:solidFill>
                <a:srgbClr val="0070C0"/>
              </a:solidFill>
            </a:endParaRPr>
          </a:p>
        </p:txBody>
      </p:sp>
      <p:pic>
        <p:nvPicPr>
          <p:cNvPr id="4" name="Content Placeholder 3"/>
          <p:cNvPicPr>
            <a:picLocks noGrp="1" noChangeAspect="1"/>
          </p:cNvPicPr>
          <p:nvPr>
            <p:ph idx="1"/>
          </p:nvPr>
        </p:nvPicPr>
        <p:blipFill rotWithShape="1">
          <a:blip r:embed="rId2"/>
          <a:srcRect t="19159" b="14053"/>
          <a:stretch/>
        </p:blipFill>
        <p:spPr>
          <a:xfrm>
            <a:off x="2470638" y="1485900"/>
            <a:ext cx="8308731" cy="4290646"/>
          </a:xfrm>
          <a:prstGeom prst="rect">
            <a:avLst/>
          </a:prstGeom>
        </p:spPr>
      </p:pic>
    </p:spTree>
    <p:extLst>
      <p:ext uri="{BB962C8B-B14F-4D97-AF65-F5344CB8AC3E}">
        <p14:creationId xmlns:p14="http://schemas.microsoft.com/office/powerpoint/2010/main" val="269922748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t="22650" b="25689"/>
          <a:stretch/>
        </p:blipFill>
        <p:spPr>
          <a:xfrm>
            <a:off x="3385038" y="2110154"/>
            <a:ext cx="7570177" cy="4114800"/>
          </a:xfrm>
          <a:prstGeom prst="rect">
            <a:avLst/>
          </a:prstGeom>
        </p:spPr>
      </p:pic>
    </p:spTree>
    <p:extLst>
      <p:ext uri="{BB962C8B-B14F-4D97-AF65-F5344CB8AC3E}">
        <p14:creationId xmlns:p14="http://schemas.microsoft.com/office/powerpoint/2010/main" val="277709263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t="20788" b="23361"/>
          <a:stretch/>
        </p:blipFill>
        <p:spPr>
          <a:xfrm>
            <a:off x="3253154" y="2066192"/>
            <a:ext cx="7359161" cy="3982916"/>
          </a:xfrm>
          <a:prstGeom prst="rect">
            <a:avLst/>
          </a:prstGeom>
        </p:spPr>
      </p:pic>
    </p:spTree>
    <p:extLst>
      <p:ext uri="{BB962C8B-B14F-4D97-AF65-F5344CB8AC3E}">
        <p14:creationId xmlns:p14="http://schemas.microsoft.com/office/powerpoint/2010/main" val="230984615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MECHANISM OF ACTION</a:t>
            </a:r>
            <a:endParaRPr lang="en-IN" dirty="0">
              <a:solidFill>
                <a:srgbClr val="0070C0"/>
              </a:solidFill>
            </a:endParaRPr>
          </a:p>
        </p:txBody>
      </p:sp>
      <p:pic>
        <p:nvPicPr>
          <p:cNvPr id="4" name="Content Placeholder 3"/>
          <p:cNvPicPr>
            <a:picLocks noGrp="1" noChangeAspect="1"/>
          </p:cNvPicPr>
          <p:nvPr>
            <p:ph idx="1"/>
          </p:nvPr>
        </p:nvPicPr>
        <p:blipFill rotWithShape="1">
          <a:blip r:embed="rId2"/>
          <a:srcRect l="26442" t="20090" b="5210"/>
          <a:stretch/>
        </p:blipFill>
        <p:spPr>
          <a:xfrm>
            <a:off x="2998177" y="1652954"/>
            <a:ext cx="7631723" cy="4659923"/>
          </a:xfrm>
          <a:prstGeom prst="rect">
            <a:avLst/>
          </a:prstGeom>
        </p:spPr>
      </p:pic>
    </p:spTree>
    <p:extLst>
      <p:ext uri="{BB962C8B-B14F-4D97-AF65-F5344CB8AC3E}">
        <p14:creationId xmlns:p14="http://schemas.microsoft.com/office/powerpoint/2010/main" val="10590657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Once an organophosphate binds to AChE, the enzyme can undergo&#10;one of the following:&#10;• Endogenous hydrolysis of the phospho..."/>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20091" b="8468"/>
          <a:stretch/>
        </p:blipFill>
        <p:spPr bwMode="auto">
          <a:xfrm>
            <a:off x="2822330" y="1037492"/>
            <a:ext cx="7517423" cy="455441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9808512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CLINICAL FEATURES</a:t>
            </a:r>
            <a:endParaRPr lang="en-IN" dirty="0">
              <a:solidFill>
                <a:srgbClr val="0070C0"/>
              </a:solidFill>
            </a:endParaRPr>
          </a:p>
        </p:txBody>
      </p:sp>
      <p:pic>
        <p:nvPicPr>
          <p:cNvPr id="6146" name="Picture 2" descr="Clinical features of Organophosphorus Poisoning&#10; Following exposure to organophosphorus compounds, the&#10;toxic features are..."/>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21720" b="8701"/>
          <a:stretch/>
        </p:blipFill>
        <p:spPr bwMode="auto">
          <a:xfrm>
            <a:off x="2804746" y="1608992"/>
            <a:ext cx="7789985" cy="46511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2721161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l="5712" t="20324" r="2039" b="9399"/>
          <a:stretch/>
        </p:blipFill>
        <p:spPr>
          <a:xfrm>
            <a:off x="3059722" y="2048608"/>
            <a:ext cx="7121769" cy="4299438"/>
          </a:xfrm>
          <a:prstGeom prst="rect">
            <a:avLst/>
          </a:prstGeom>
        </p:spPr>
      </p:pic>
    </p:spTree>
    <p:extLst>
      <p:ext uri="{BB962C8B-B14F-4D97-AF65-F5344CB8AC3E}">
        <p14:creationId xmlns:p14="http://schemas.microsoft.com/office/powerpoint/2010/main" val="85531643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t="20555" b="7305"/>
          <a:stretch/>
        </p:blipFill>
        <p:spPr>
          <a:xfrm>
            <a:off x="2831122" y="2057400"/>
            <a:ext cx="7464669" cy="4334608"/>
          </a:xfrm>
          <a:prstGeom prst="rect">
            <a:avLst/>
          </a:prstGeom>
        </p:spPr>
      </p:pic>
    </p:spTree>
    <p:extLst>
      <p:ext uri="{BB962C8B-B14F-4D97-AF65-F5344CB8AC3E}">
        <p14:creationId xmlns:p14="http://schemas.microsoft.com/office/powerpoint/2010/main" val="107953114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solidFill>
                  <a:srgbClr val="0070C0"/>
                </a:solidFill>
              </a:rPr>
              <a:t>Clinical </a:t>
            </a:r>
            <a:r>
              <a:rPr lang="en-IN" b="1" dirty="0" smtClean="0">
                <a:solidFill>
                  <a:srgbClr val="0070C0"/>
                </a:solidFill>
              </a:rPr>
              <a:t>Findings</a:t>
            </a:r>
            <a:r>
              <a:rPr lang="en-IN" dirty="0"/>
              <a:t/>
            </a:r>
            <a:br>
              <a:rPr lang="en-IN" dirty="0"/>
            </a:br>
            <a:endParaRPr lang="en-IN" dirty="0"/>
          </a:p>
        </p:txBody>
      </p:sp>
      <p:sp>
        <p:nvSpPr>
          <p:cNvPr id="3" name="Content Placeholder 2"/>
          <p:cNvSpPr>
            <a:spLocks noGrp="1"/>
          </p:cNvSpPr>
          <p:nvPr>
            <p:ph idx="1"/>
          </p:nvPr>
        </p:nvSpPr>
        <p:spPr/>
        <p:txBody>
          <a:bodyPr>
            <a:normAutofit fontScale="85000" lnSpcReduction="20000"/>
          </a:bodyPr>
          <a:lstStyle/>
          <a:p>
            <a:pPr algn="just"/>
            <a:r>
              <a:rPr lang="en-IN" sz="2600" dirty="0" smtClean="0">
                <a:latin typeface="Times New Roman" panose="02020603050405020304" pitchFamily="18" charset="0"/>
                <a:cs typeface="Times New Roman" panose="02020603050405020304" pitchFamily="18" charset="0"/>
              </a:rPr>
              <a:t>In </a:t>
            </a:r>
            <a:r>
              <a:rPr lang="en-IN" sz="2600" dirty="0">
                <a:latin typeface="Times New Roman" panose="02020603050405020304" pitchFamily="18" charset="0"/>
                <a:cs typeface="Times New Roman" panose="02020603050405020304" pitchFamily="18" charset="0"/>
              </a:rPr>
              <a:t>general, OP pesticides have a narrow margin of safety, and the dose-response curve is quite steep. </a:t>
            </a:r>
            <a:endParaRPr lang="en-IN" sz="2600" dirty="0" smtClean="0">
              <a:latin typeface="Times New Roman" panose="02020603050405020304" pitchFamily="18" charset="0"/>
              <a:cs typeface="Times New Roman" panose="02020603050405020304" pitchFamily="18" charset="0"/>
            </a:endParaRPr>
          </a:p>
          <a:p>
            <a:pPr algn="just"/>
            <a:r>
              <a:rPr lang="en-IN" sz="2600" dirty="0" smtClean="0">
                <a:latin typeface="Times New Roman" panose="02020603050405020304" pitchFamily="18" charset="0"/>
                <a:cs typeface="Times New Roman" panose="02020603050405020304" pitchFamily="18" charset="0"/>
              </a:rPr>
              <a:t>Signs </a:t>
            </a:r>
            <a:r>
              <a:rPr lang="en-IN" sz="2600" dirty="0">
                <a:latin typeface="Times New Roman" panose="02020603050405020304" pitchFamily="18" charset="0"/>
                <a:cs typeface="Times New Roman" panose="02020603050405020304" pitchFamily="18" charset="0"/>
              </a:rPr>
              <a:t>of OP poisoning are those of cholinergic overstimulation, which can be grouped into three categories: muscarinic, nicotinic, and central. </a:t>
            </a:r>
            <a:endParaRPr lang="en-IN" sz="2600" dirty="0" smtClean="0">
              <a:latin typeface="Times New Roman" panose="02020603050405020304" pitchFamily="18" charset="0"/>
              <a:cs typeface="Times New Roman" panose="02020603050405020304" pitchFamily="18" charset="0"/>
            </a:endParaRPr>
          </a:p>
          <a:p>
            <a:pPr algn="just"/>
            <a:r>
              <a:rPr lang="en-IN" sz="2600" dirty="0" smtClean="0">
                <a:latin typeface="Times New Roman" panose="02020603050405020304" pitchFamily="18" charset="0"/>
                <a:cs typeface="Times New Roman" panose="02020603050405020304" pitchFamily="18" charset="0"/>
              </a:rPr>
              <a:t>Muscarinic </a:t>
            </a:r>
            <a:r>
              <a:rPr lang="en-IN" sz="2600" dirty="0">
                <a:latin typeface="Times New Roman" panose="02020603050405020304" pitchFamily="18" charset="0"/>
                <a:cs typeface="Times New Roman" panose="02020603050405020304" pitchFamily="18" charset="0"/>
              </a:rPr>
              <a:t>signs, which are usually first to appear, include </a:t>
            </a:r>
            <a:r>
              <a:rPr lang="en-IN" sz="2600" dirty="0" err="1">
                <a:latin typeface="Times New Roman" panose="02020603050405020304" pitchFamily="18" charset="0"/>
                <a:cs typeface="Times New Roman" panose="02020603050405020304" pitchFamily="18" charset="0"/>
              </a:rPr>
              <a:t>hypersalivation</a:t>
            </a:r>
            <a:r>
              <a:rPr lang="en-IN" sz="2600" dirty="0">
                <a:latin typeface="Times New Roman" panose="02020603050405020304" pitchFamily="18" charset="0"/>
                <a:cs typeface="Times New Roman" panose="02020603050405020304" pitchFamily="18" charset="0"/>
              </a:rPr>
              <a:t>, </a:t>
            </a:r>
            <a:r>
              <a:rPr lang="en-IN" sz="2600" dirty="0" err="1">
                <a:latin typeface="Times New Roman" panose="02020603050405020304" pitchFamily="18" charset="0"/>
                <a:cs typeface="Times New Roman" panose="02020603050405020304" pitchFamily="18" charset="0"/>
              </a:rPr>
              <a:t>miosis</a:t>
            </a:r>
            <a:r>
              <a:rPr lang="en-IN" sz="2600" dirty="0">
                <a:latin typeface="Times New Roman" panose="02020603050405020304" pitchFamily="18" charset="0"/>
                <a:cs typeface="Times New Roman" panose="02020603050405020304" pitchFamily="18" charset="0"/>
              </a:rPr>
              <a:t>, frequent urination, </a:t>
            </a:r>
            <a:r>
              <a:rPr lang="en-IN" sz="2600" dirty="0" err="1">
                <a:latin typeface="Times New Roman" panose="02020603050405020304" pitchFamily="18" charset="0"/>
                <a:cs typeface="Times New Roman" panose="02020603050405020304" pitchFamily="18" charset="0"/>
              </a:rPr>
              <a:t>diarrhea</a:t>
            </a:r>
            <a:r>
              <a:rPr lang="en-IN" sz="2600" dirty="0">
                <a:latin typeface="Times New Roman" panose="02020603050405020304" pitchFamily="18" charset="0"/>
                <a:cs typeface="Times New Roman" panose="02020603050405020304" pitchFamily="18" charset="0"/>
              </a:rPr>
              <a:t>, vomiting, colic, and </a:t>
            </a:r>
            <a:r>
              <a:rPr lang="en-IN" sz="2600" dirty="0" err="1">
                <a:latin typeface="Times New Roman" panose="02020603050405020304" pitchFamily="18" charset="0"/>
                <a:cs typeface="Times New Roman" panose="02020603050405020304" pitchFamily="18" charset="0"/>
              </a:rPr>
              <a:t>dyspnea</a:t>
            </a:r>
            <a:r>
              <a:rPr lang="en-IN" sz="2600" dirty="0">
                <a:latin typeface="Times New Roman" panose="02020603050405020304" pitchFamily="18" charset="0"/>
                <a:cs typeface="Times New Roman" panose="02020603050405020304" pitchFamily="18" charset="0"/>
              </a:rPr>
              <a:t> due to increased bronchial secretions and bronchoconstriction. </a:t>
            </a:r>
            <a:endParaRPr lang="en-IN" sz="2600" dirty="0" smtClean="0">
              <a:latin typeface="Times New Roman" panose="02020603050405020304" pitchFamily="18" charset="0"/>
              <a:cs typeface="Times New Roman" panose="02020603050405020304" pitchFamily="18" charset="0"/>
            </a:endParaRPr>
          </a:p>
          <a:p>
            <a:pPr algn="just"/>
            <a:r>
              <a:rPr lang="en-IN" sz="2600" dirty="0" smtClean="0">
                <a:latin typeface="Times New Roman" panose="02020603050405020304" pitchFamily="18" charset="0"/>
                <a:cs typeface="Times New Roman" panose="02020603050405020304" pitchFamily="18" charset="0"/>
              </a:rPr>
              <a:t>Nicotinic </a:t>
            </a:r>
            <a:r>
              <a:rPr lang="en-IN" sz="2600" dirty="0">
                <a:latin typeface="Times New Roman" panose="02020603050405020304" pitchFamily="18" charset="0"/>
                <a:cs typeface="Times New Roman" panose="02020603050405020304" pitchFamily="18" charset="0"/>
              </a:rPr>
              <a:t>effects include muscle </a:t>
            </a:r>
            <a:r>
              <a:rPr lang="en-IN" sz="2600" dirty="0" err="1">
                <a:latin typeface="Times New Roman" panose="02020603050405020304" pitchFamily="18" charset="0"/>
                <a:cs typeface="Times New Roman" panose="02020603050405020304" pitchFamily="18" charset="0"/>
              </a:rPr>
              <a:t>fasciculations</a:t>
            </a:r>
            <a:r>
              <a:rPr lang="en-IN" sz="2600" dirty="0">
                <a:latin typeface="Times New Roman" panose="02020603050405020304" pitchFamily="18" charset="0"/>
                <a:cs typeface="Times New Roman" panose="02020603050405020304" pitchFamily="18" charset="0"/>
              </a:rPr>
              <a:t> and weakness. </a:t>
            </a:r>
            <a:endParaRPr lang="en-IN" sz="2600" dirty="0" smtClean="0">
              <a:latin typeface="Times New Roman" panose="02020603050405020304" pitchFamily="18" charset="0"/>
              <a:cs typeface="Times New Roman" panose="02020603050405020304" pitchFamily="18" charset="0"/>
            </a:endParaRPr>
          </a:p>
          <a:p>
            <a:pPr algn="just"/>
            <a:r>
              <a:rPr lang="en-IN" sz="2600" dirty="0" smtClean="0">
                <a:latin typeface="Times New Roman" panose="02020603050405020304" pitchFamily="18" charset="0"/>
                <a:cs typeface="Times New Roman" panose="02020603050405020304" pitchFamily="18" charset="0"/>
              </a:rPr>
              <a:t>The </a:t>
            </a:r>
            <a:r>
              <a:rPr lang="en-IN" sz="2600" dirty="0">
                <a:latin typeface="Times New Roman" panose="02020603050405020304" pitchFamily="18" charset="0"/>
                <a:cs typeface="Times New Roman" panose="02020603050405020304" pitchFamily="18" charset="0"/>
              </a:rPr>
              <a:t>central effects include nervousness, ataxia, apprehension, and seizures. Cattle and sheep commonly show severe depression. CNS stimulation in dogs and cats usually progresses to convulsions. </a:t>
            </a:r>
            <a:endParaRPr lang="en-IN" dirty="0"/>
          </a:p>
        </p:txBody>
      </p:sp>
    </p:spTree>
    <p:extLst>
      <p:ext uri="{BB962C8B-B14F-4D97-AF65-F5344CB8AC3E}">
        <p14:creationId xmlns:p14="http://schemas.microsoft.com/office/powerpoint/2010/main" val="43066546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589212" y="1090246"/>
            <a:ext cx="8915400" cy="4820976"/>
          </a:xfrm>
        </p:spPr>
        <p:txBody>
          <a:bodyPr>
            <a:normAutofit fontScale="92500"/>
          </a:bodyPr>
          <a:lstStyle/>
          <a:p>
            <a:pPr algn="just"/>
            <a:r>
              <a:rPr lang="en-IN" sz="2400" dirty="0">
                <a:latin typeface="Times New Roman" panose="02020603050405020304" pitchFamily="18" charset="0"/>
                <a:cs typeface="Times New Roman" panose="02020603050405020304" pitchFamily="18" charset="0"/>
              </a:rPr>
              <a:t>Some OPs (</a:t>
            </a:r>
            <a:r>
              <a:rPr lang="en-IN" sz="2400" dirty="0" err="1">
                <a:latin typeface="Times New Roman" panose="02020603050405020304" pitchFamily="18" charset="0"/>
                <a:cs typeface="Times New Roman" panose="02020603050405020304" pitchFamily="18" charset="0"/>
              </a:rPr>
              <a:t>eg</a:t>
            </a:r>
            <a:r>
              <a:rPr lang="en-IN" sz="2400" dirty="0">
                <a:latin typeface="Times New Roman" panose="02020603050405020304" pitchFamily="18" charset="0"/>
                <a:cs typeface="Times New Roman" panose="02020603050405020304" pitchFamily="18" charset="0"/>
              </a:rPr>
              <a:t>, </a:t>
            </a:r>
            <a:r>
              <a:rPr lang="en-IN" sz="2400" dirty="0" err="1">
                <a:latin typeface="Times New Roman" panose="02020603050405020304" pitchFamily="18" charset="0"/>
                <a:cs typeface="Times New Roman" panose="02020603050405020304" pitchFamily="18" charset="0"/>
              </a:rPr>
              <a:t>amidothioates</a:t>
            </a:r>
            <a:r>
              <a:rPr lang="en-IN" sz="2400" dirty="0">
                <a:latin typeface="Times New Roman" panose="02020603050405020304" pitchFamily="18" charset="0"/>
                <a:cs typeface="Times New Roman" panose="02020603050405020304" pitchFamily="18" charset="0"/>
              </a:rPr>
              <a:t>) do not enter the brain easily, so that CNS signs are mild. </a:t>
            </a:r>
            <a:endParaRPr lang="en-IN" sz="2400" dirty="0" smtClean="0">
              <a:latin typeface="Times New Roman" panose="02020603050405020304" pitchFamily="18" charset="0"/>
              <a:cs typeface="Times New Roman" panose="02020603050405020304" pitchFamily="18" charset="0"/>
            </a:endParaRPr>
          </a:p>
          <a:p>
            <a:pPr algn="just"/>
            <a:r>
              <a:rPr lang="en-IN" sz="2400" dirty="0" smtClean="0">
                <a:latin typeface="Times New Roman" panose="02020603050405020304" pitchFamily="18" charset="0"/>
                <a:cs typeface="Times New Roman" panose="02020603050405020304" pitchFamily="18" charset="0"/>
              </a:rPr>
              <a:t>Onset </a:t>
            </a:r>
            <a:r>
              <a:rPr lang="en-IN" sz="2400" dirty="0">
                <a:latin typeface="Times New Roman" panose="02020603050405020304" pitchFamily="18" charset="0"/>
                <a:cs typeface="Times New Roman" panose="02020603050405020304" pitchFamily="18" charset="0"/>
              </a:rPr>
              <a:t>of signs after exposure is usually within minutes to hours but may be delayed for &gt;2 days in some cases. </a:t>
            </a:r>
            <a:endParaRPr lang="en-IN" sz="2400" dirty="0" smtClean="0">
              <a:latin typeface="Times New Roman" panose="02020603050405020304" pitchFamily="18" charset="0"/>
              <a:cs typeface="Times New Roman" panose="02020603050405020304" pitchFamily="18" charset="0"/>
            </a:endParaRPr>
          </a:p>
          <a:p>
            <a:pPr algn="just"/>
            <a:r>
              <a:rPr lang="en-IN" sz="2400" dirty="0" smtClean="0">
                <a:latin typeface="Times New Roman" panose="02020603050405020304" pitchFamily="18" charset="0"/>
                <a:cs typeface="Times New Roman" panose="02020603050405020304" pitchFamily="18" charset="0"/>
              </a:rPr>
              <a:t>Severity </a:t>
            </a:r>
            <a:r>
              <a:rPr lang="en-IN" sz="2400" dirty="0">
                <a:latin typeface="Times New Roman" panose="02020603050405020304" pitchFamily="18" charset="0"/>
                <a:cs typeface="Times New Roman" panose="02020603050405020304" pitchFamily="18" charset="0"/>
              </a:rPr>
              <a:t>and course of intoxication is influenced principally by the dosage and route of exposure</a:t>
            </a:r>
            <a:r>
              <a:rPr lang="en-IN" sz="2400" dirty="0" smtClean="0">
                <a:latin typeface="Times New Roman" panose="02020603050405020304" pitchFamily="18" charset="0"/>
                <a:cs typeface="Times New Roman" panose="02020603050405020304" pitchFamily="18" charset="0"/>
              </a:rPr>
              <a:t>.</a:t>
            </a:r>
          </a:p>
          <a:p>
            <a:pPr algn="just"/>
            <a:r>
              <a:rPr lang="en-IN" sz="2400" dirty="0" smtClean="0">
                <a:latin typeface="Times New Roman" panose="02020603050405020304" pitchFamily="18" charset="0"/>
                <a:cs typeface="Times New Roman" panose="02020603050405020304" pitchFamily="18" charset="0"/>
              </a:rPr>
              <a:t> </a:t>
            </a:r>
            <a:r>
              <a:rPr lang="en-IN" sz="2400" dirty="0">
                <a:latin typeface="Times New Roman" panose="02020603050405020304" pitchFamily="18" charset="0"/>
                <a:cs typeface="Times New Roman" panose="02020603050405020304" pitchFamily="18" charset="0"/>
              </a:rPr>
              <a:t>In acute poisoning, the primary clinical signs may be respiratory distress and collapse followed by death due to respiratory muscle paralysis. </a:t>
            </a:r>
            <a:endParaRPr lang="en-IN" sz="2400" dirty="0" smtClean="0">
              <a:latin typeface="Times New Roman" panose="02020603050405020304" pitchFamily="18" charset="0"/>
              <a:cs typeface="Times New Roman" panose="02020603050405020304" pitchFamily="18" charset="0"/>
            </a:endParaRPr>
          </a:p>
          <a:p>
            <a:pPr algn="just"/>
            <a:r>
              <a:rPr lang="en-IN" sz="2400" dirty="0" smtClean="0">
                <a:latin typeface="Times New Roman" panose="02020603050405020304" pitchFamily="18" charset="0"/>
                <a:cs typeface="Times New Roman" panose="02020603050405020304" pitchFamily="18" charset="0"/>
              </a:rPr>
              <a:t>In </a:t>
            </a:r>
            <a:r>
              <a:rPr lang="en-IN" sz="2400" dirty="0">
                <a:latin typeface="Times New Roman" panose="02020603050405020304" pitchFamily="18" charset="0"/>
                <a:cs typeface="Times New Roman" panose="02020603050405020304" pitchFamily="18" charset="0"/>
              </a:rPr>
              <a:t>addition to brain and skeletal muscles, OPs are known to adversely affect other organ systems, including the cardiovascular, respiratory, hepatic, reproductive and developmental, and immune systems.</a:t>
            </a:r>
          </a:p>
          <a:p>
            <a:endParaRPr lang="en-IN" dirty="0"/>
          </a:p>
        </p:txBody>
      </p:sp>
    </p:spTree>
    <p:extLst>
      <p:ext uri="{BB962C8B-B14F-4D97-AF65-F5344CB8AC3E}">
        <p14:creationId xmlns:p14="http://schemas.microsoft.com/office/powerpoint/2010/main" val="28534851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l="5416" t="17531" r="-5416" b="11493"/>
          <a:stretch/>
        </p:blipFill>
        <p:spPr>
          <a:xfrm>
            <a:off x="3314700" y="1905000"/>
            <a:ext cx="7095392" cy="4100146"/>
          </a:xfrm>
          <a:prstGeom prst="rect">
            <a:avLst/>
          </a:prstGeom>
        </p:spPr>
      </p:pic>
    </p:spTree>
    <p:extLst>
      <p:ext uri="{BB962C8B-B14F-4D97-AF65-F5344CB8AC3E}">
        <p14:creationId xmlns:p14="http://schemas.microsoft.com/office/powerpoint/2010/main" val="384189643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ACUTE POISONING</a:t>
            </a:r>
            <a:endParaRPr lang="en-IN" dirty="0">
              <a:solidFill>
                <a:srgbClr val="0070C0"/>
              </a:solidFill>
            </a:endParaRPr>
          </a:p>
        </p:txBody>
      </p:sp>
      <p:pic>
        <p:nvPicPr>
          <p:cNvPr id="9218" name="Picture 2" descr="1. Acute O-P poisoning&#10;MUSCARININC FEATURES NICOTINIC FEATURES CNS FEATURES&#10;D iarrhoea Muscle weakness Fatigue&#10;U rination ..."/>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28468"/>
          <a:stretch/>
        </p:blipFill>
        <p:spPr bwMode="auto">
          <a:xfrm>
            <a:off x="3323492" y="1459523"/>
            <a:ext cx="6239625" cy="445232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0934522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smtClean="0"/>
              <a:t>Lesions</a:t>
            </a:r>
            <a:r>
              <a:rPr lang="en-IN" dirty="0"/>
              <a:t/>
            </a:r>
            <a:br>
              <a:rPr lang="en-IN" dirty="0"/>
            </a:br>
            <a:endParaRPr lang="en-IN" dirty="0"/>
          </a:p>
        </p:txBody>
      </p:sp>
      <p:sp>
        <p:nvSpPr>
          <p:cNvPr id="3" name="Content Placeholder 2"/>
          <p:cNvSpPr>
            <a:spLocks noGrp="1"/>
          </p:cNvSpPr>
          <p:nvPr>
            <p:ph idx="1"/>
          </p:nvPr>
        </p:nvSpPr>
        <p:spPr/>
        <p:txBody>
          <a:bodyPr>
            <a:normAutofit/>
          </a:bodyPr>
          <a:lstStyle/>
          <a:p>
            <a:pPr algn="just"/>
            <a:r>
              <a:rPr lang="en-IN" sz="2400" dirty="0" smtClean="0"/>
              <a:t>Animals </a:t>
            </a:r>
            <a:r>
              <a:rPr lang="en-IN" sz="2400" dirty="0"/>
              <a:t>with acute OP poisoning have nonspecific or no lesions. Pulmonary </a:t>
            </a:r>
            <a:r>
              <a:rPr lang="en-IN" sz="2400" dirty="0" err="1"/>
              <a:t>edema</a:t>
            </a:r>
            <a:r>
              <a:rPr lang="en-IN" sz="2400" dirty="0"/>
              <a:t> and congestion, </a:t>
            </a:r>
            <a:r>
              <a:rPr lang="en-IN" sz="2400" dirty="0" err="1"/>
              <a:t>hemorrhages</a:t>
            </a:r>
            <a:r>
              <a:rPr lang="en-IN" sz="2400" dirty="0"/>
              <a:t>, and </a:t>
            </a:r>
            <a:r>
              <a:rPr lang="en-IN" sz="2400" dirty="0" err="1"/>
              <a:t>edema</a:t>
            </a:r>
            <a:r>
              <a:rPr lang="en-IN" sz="2400" dirty="0"/>
              <a:t> of the bowel and other organs may be found. </a:t>
            </a:r>
            <a:endParaRPr lang="en-IN" sz="2400" dirty="0" smtClean="0"/>
          </a:p>
          <a:p>
            <a:pPr algn="just"/>
            <a:r>
              <a:rPr lang="en-IN" sz="2400" dirty="0" smtClean="0"/>
              <a:t>Animals </a:t>
            </a:r>
            <a:r>
              <a:rPr lang="en-IN" sz="2400" dirty="0"/>
              <a:t>surviving &gt;1 day may become emaciated and dehydrated.</a:t>
            </a:r>
          </a:p>
          <a:p>
            <a:pPr algn="just"/>
            <a:endParaRPr lang="en-IN" sz="2400" dirty="0"/>
          </a:p>
        </p:txBody>
      </p:sp>
    </p:spTree>
    <p:extLst>
      <p:ext uri="{BB962C8B-B14F-4D97-AF65-F5344CB8AC3E}">
        <p14:creationId xmlns:p14="http://schemas.microsoft.com/office/powerpoint/2010/main" val="301702574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DIAGNOSIS</a:t>
            </a:r>
            <a:endParaRPr lang="en-IN" dirty="0">
              <a:solidFill>
                <a:srgbClr val="0070C0"/>
              </a:solidFill>
            </a:endParaRPr>
          </a:p>
        </p:txBody>
      </p:sp>
      <p:pic>
        <p:nvPicPr>
          <p:cNvPr id="10242" name="Picture 2" descr="Diagnosis of OP poisoning&#10;Diagnosis is mainly clinical, Based on :&#10;1. H/o Ingestion of poison&#10;2. Characteristic clinical f..."/>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t="19858" b="14751"/>
          <a:stretch/>
        </p:blipFill>
        <p:spPr bwMode="auto">
          <a:xfrm>
            <a:off x="4530709" y="1635369"/>
            <a:ext cx="5032408" cy="43873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8171965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11143" y="805962"/>
            <a:ext cx="8915400" cy="3777622"/>
          </a:xfrm>
        </p:spPr>
        <p:txBody>
          <a:bodyPr>
            <a:noAutofit/>
          </a:bodyPr>
          <a:lstStyle/>
          <a:p>
            <a:pPr algn="just"/>
            <a:r>
              <a:rPr lang="en-IN" sz="2400" dirty="0"/>
              <a:t>An important diagnostic aid for OP poisoning is the determination of acetylcholinesterase (</a:t>
            </a:r>
            <a:r>
              <a:rPr lang="en-IN" sz="2400" dirty="0" err="1"/>
              <a:t>AChE</a:t>
            </a:r>
            <a:r>
              <a:rPr lang="en-IN" sz="2400" dirty="0"/>
              <a:t>) activity in blood and brain. </a:t>
            </a:r>
            <a:endParaRPr lang="en-IN" sz="2400" dirty="0" smtClean="0"/>
          </a:p>
          <a:p>
            <a:pPr algn="just"/>
            <a:r>
              <a:rPr lang="en-IN" sz="2400" dirty="0" smtClean="0"/>
              <a:t>Unfortunately</a:t>
            </a:r>
            <a:r>
              <a:rPr lang="en-IN" sz="2400" dirty="0"/>
              <a:t>, the depression of blood cholinesterase does not necessarily correlate with the severity of poisoning; signs are seen when brain </a:t>
            </a:r>
            <a:r>
              <a:rPr lang="en-IN" sz="2400" dirty="0" err="1"/>
              <a:t>AChE</a:t>
            </a:r>
            <a:r>
              <a:rPr lang="en-IN" sz="2400" dirty="0"/>
              <a:t> activity is inhibited &gt;70%, and the enzyme in blood reflects, only in a general way, the levels in nervous tissue. </a:t>
            </a:r>
            <a:endParaRPr lang="en-IN" sz="2400" dirty="0" smtClean="0"/>
          </a:p>
          <a:p>
            <a:pPr algn="just"/>
            <a:r>
              <a:rPr lang="en-IN" sz="2400" dirty="0" smtClean="0"/>
              <a:t>The </a:t>
            </a:r>
            <a:r>
              <a:rPr lang="en-IN" sz="2400" dirty="0"/>
              <a:t>key factors appear to be the degree and rate at which the enzyme activity is reduced. Analyses performed after exposure may be negative, because OPs do not remain long in tissues as the parent compounds. </a:t>
            </a:r>
            <a:endParaRPr lang="en-IN" sz="2400" dirty="0" smtClean="0"/>
          </a:p>
          <a:p>
            <a:pPr algn="just"/>
            <a:r>
              <a:rPr lang="en-IN" sz="2400" dirty="0" smtClean="0"/>
              <a:t>Chlorinated </a:t>
            </a:r>
            <a:r>
              <a:rPr lang="en-IN" sz="2400" dirty="0"/>
              <a:t>OP compounds have greater potential for tissue residue. </a:t>
            </a:r>
            <a:endParaRPr lang="en-IN" sz="2400" dirty="0" smtClean="0"/>
          </a:p>
          <a:p>
            <a:pPr algn="just"/>
            <a:endParaRPr lang="en-IN" sz="2400" dirty="0"/>
          </a:p>
        </p:txBody>
      </p:sp>
    </p:spTree>
    <p:extLst>
      <p:ext uri="{BB962C8B-B14F-4D97-AF65-F5344CB8AC3E}">
        <p14:creationId xmlns:p14="http://schemas.microsoft.com/office/powerpoint/2010/main" val="391678027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158389" y="2203939"/>
            <a:ext cx="8915400" cy="3777622"/>
          </a:xfrm>
        </p:spPr>
        <p:txBody>
          <a:bodyPr>
            <a:normAutofit/>
          </a:bodyPr>
          <a:lstStyle/>
          <a:p>
            <a:pPr lvl="0" algn="just">
              <a:buClr>
                <a:srgbClr val="A53010"/>
              </a:buClr>
            </a:pP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Frozen stomach and rumen contents should be </a:t>
            </a:r>
            <a:r>
              <a:rPr lang="en-IN" sz="2400" dirty="0" err="1">
                <a:solidFill>
                  <a:prstClr val="black">
                    <a:lumMod val="75000"/>
                    <a:lumOff val="25000"/>
                  </a:prstClr>
                </a:solidFill>
                <a:latin typeface="Times New Roman" panose="02020603050405020304" pitchFamily="18" charset="0"/>
                <a:cs typeface="Times New Roman" panose="02020603050405020304" pitchFamily="18" charset="0"/>
              </a:rPr>
              <a:t>analyzed</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 for the pesticide, using GC-MS for identification, confirmation, and quantitation. Blood/serum and urine can also be </a:t>
            </a:r>
            <a:r>
              <a:rPr lang="en-IN" sz="2400" dirty="0" err="1">
                <a:solidFill>
                  <a:prstClr val="black">
                    <a:lumMod val="75000"/>
                    <a:lumOff val="25000"/>
                  </a:prstClr>
                </a:solidFill>
                <a:latin typeface="Times New Roman" panose="02020603050405020304" pitchFamily="18" charset="0"/>
                <a:cs typeface="Times New Roman" panose="02020603050405020304" pitchFamily="18" charset="0"/>
              </a:rPr>
              <a:t>analyzed</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 for residue of OPs or their metabolites. </a:t>
            </a:r>
            <a:endParaRPr lang="en-IN" sz="2400" dirty="0" smtClean="0">
              <a:solidFill>
                <a:prstClr val="black">
                  <a:lumMod val="75000"/>
                  <a:lumOff val="25000"/>
                </a:prstClr>
              </a:solidFill>
              <a:latin typeface="Times New Roman" panose="02020603050405020304" pitchFamily="18" charset="0"/>
              <a:cs typeface="Times New Roman" panose="02020603050405020304" pitchFamily="18" charset="0"/>
            </a:endParaRPr>
          </a:p>
          <a:p>
            <a:pPr lvl="0" algn="just">
              <a:buClr>
                <a:srgbClr val="A53010"/>
              </a:buClr>
            </a:pPr>
            <a:r>
              <a:rPr lang="en-IN" sz="2400" dirty="0" smtClean="0">
                <a:solidFill>
                  <a:prstClr val="black">
                    <a:lumMod val="75000"/>
                    <a:lumOff val="25000"/>
                  </a:prstClr>
                </a:solidFill>
                <a:latin typeface="Times New Roman" panose="02020603050405020304" pitchFamily="18" charset="0"/>
                <a:cs typeface="Times New Roman" panose="02020603050405020304" pitchFamily="18" charset="0"/>
              </a:rPr>
              <a:t>More </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than 70% of OPs produce one or more of the six </a:t>
            </a:r>
            <a:r>
              <a:rPr lang="en-IN" sz="2400" dirty="0" err="1">
                <a:solidFill>
                  <a:prstClr val="black">
                    <a:lumMod val="75000"/>
                    <a:lumOff val="25000"/>
                  </a:prstClr>
                </a:solidFill>
                <a:latin typeface="Times New Roman" panose="02020603050405020304" pitchFamily="18" charset="0"/>
                <a:cs typeface="Times New Roman" panose="02020603050405020304" pitchFamily="18" charset="0"/>
              </a:rPr>
              <a:t>dialkylphosphates</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 (dimethyl phosphate, diethyl phosphate, dimethyl thiophosphate, diethyl thiophosphate, dimethyl </a:t>
            </a:r>
            <a:r>
              <a:rPr lang="en-IN" sz="2400" dirty="0" err="1">
                <a:solidFill>
                  <a:prstClr val="black">
                    <a:lumMod val="75000"/>
                    <a:lumOff val="25000"/>
                  </a:prstClr>
                </a:solidFill>
                <a:latin typeface="Times New Roman" panose="02020603050405020304" pitchFamily="18" charset="0"/>
                <a:cs typeface="Times New Roman" panose="02020603050405020304" pitchFamily="18" charset="0"/>
              </a:rPr>
              <a:t>dithiophosphate</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 and diethyl </a:t>
            </a:r>
            <a:r>
              <a:rPr lang="en-IN" sz="2400" dirty="0" err="1">
                <a:solidFill>
                  <a:prstClr val="black">
                    <a:lumMod val="75000"/>
                    <a:lumOff val="25000"/>
                  </a:prstClr>
                </a:solidFill>
                <a:latin typeface="Times New Roman" panose="02020603050405020304" pitchFamily="18" charset="0"/>
                <a:cs typeface="Times New Roman" panose="02020603050405020304" pitchFamily="18" charset="0"/>
              </a:rPr>
              <a:t>dithiophosphate</a:t>
            </a:r>
            <a:r>
              <a:rPr lang="en-IN" sz="2400" dirty="0">
                <a:solidFill>
                  <a:prstClr val="black">
                    <a:lumMod val="75000"/>
                    <a:lumOff val="25000"/>
                  </a:prstClr>
                </a:solidFill>
                <a:latin typeface="Times New Roman" panose="02020603050405020304" pitchFamily="18" charset="0"/>
                <a:cs typeface="Times New Roman" panose="02020603050405020304" pitchFamily="18" charset="0"/>
              </a:rPr>
              <a:t>).</a:t>
            </a:r>
          </a:p>
          <a:p>
            <a:endParaRPr lang="en-IN"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35525920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rotWithShape="1">
          <a:blip r:embed="rId2"/>
          <a:srcRect t="50343" b="31506"/>
          <a:stretch/>
        </p:blipFill>
        <p:spPr>
          <a:xfrm>
            <a:off x="3103685" y="2215662"/>
            <a:ext cx="6459432" cy="2505807"/>
          </a:xfrm>
          <a:prstGeom prst="rect">
            <a:avLst/>
          </a:prstGeom>
        </p:spPr>
      </p:pic>
    </p:spTree>
    <p:extLst>
      <p:ext uri="{BB962C8B-B14F-4D97-AF65-F5344CB8AC3E}">
        <p14:creationId xmlns:p14="http://schemas.microsoft.com/office/powerpoint/2010/main" val="330449985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0070C0"/>
                </a:solidFill>
              </a:rPr>
              <a:t>TREATMENT</a:t>
            </a:r>
            <a:endParaRPr lang="en-IN" dirty="0">
              <a:solidFill>
                <a:srgbClr val="0070C0"/>
              </a:solidFill>
            </a:endParaRPr>
          </a:p>
        </p:txBody>
      </p:sp>
      <p:pic>
        <p:nvPicPr>
          <p:cNvPr id="4" name="Content Placeholder 3"/>
          <p:cNvPicPr>
            <a:picLocks noGrp="1" noChangeAspect="1"/>
          </p:cNvPicPr>
          <p:nvPr>
            <p:ph idx="1"/>
          </p:nvPr>
        </p:nvPicPr>
        <p:blipFill rotWithShape="1">
          <a:blip r:embed="rId2"/>
          <a:srcRect t="19625" b="29645"/>
          <a:stretch/>
        </p:blipFill>
        <p:spPr>
          <a:xfrm>
            <a:off x="4099886" y="1802423"/>
            <a:ext cx="5032408" cy="3147646"/>
          </a:xfrm>
          <a:prstGeom prst="rect">
            <a:avLst/>
          </a:prstGeom>
        </p:spPr>
      </p:pic>
    </p:spTree>
    <p:extLst>
      <p:ext uri="{BB962C8B-B14F-4D97-AF65-F5344CB8AC3E}">
        <p14:creationId xmlns:p14="http://schemas.microsoft.com/office/powerpoint/2010/main" val="107705266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589212" y="650631"/>
            <a:ext cx="8915400" cy="5260591"/>
          </a:xfrm>
        </p:spPr>
        <p:txBody>
          <a:bodyPr>
            <a:normAutofit lnSpcReduction="10000"/>
          </a:bodyPr>
          <a:lstStyle/>
          <a:p>
            <a:pPr algn="just"/>
            <a:r>
              <a:rPr lang="en-IN" dirty="0">
                <a:latin typeface="Times New Roman" panose="02020603050405020304" pitchFamily="18" charset="0"/>
                <a:cs typeface="Times New Roman" panose="02020603050405020304" pitchFamily="18" charset="0"/>
              </a:rPr>
              <a:t>Three categories of drugs are used to treat OP poisoning: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1</a:t>
            </a:r>
            <a:r>
              <a:rPr lang="en-IN" dirty="0">
                <a:latin typeface="Times New Roman" panose="02020603050405020304" pitchFamily="18" charset="0"/>
                <a:cs typeface="Times New Roman" panose="02020603050405020304" pitchFamily="18" charset="0"/>
              </a:rPr>
              <a:t>) muscarinic receptor–blocking agents,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2</a:t>
            </a:r>
            <a:r>
              <a:rPr lang="en-IN" dirty="0">
                <a:latin typeface="Times New Roman" panose="02020603050405020304" pitchFamily="18" charset="0"/>
                <a:cs typeface="Times New Roman" panose="02020603050405020304" pitchFamily="18" charset="0"/>
              </a:rPr>
              <a:t>) cholinesterase reactivators, and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3</a:t>
            </a:r>
            <a:r>
              <a:rPr lang="en-IN" dirty="0">
                <a:latin typeface="Times New Roman" panose="02020603050405020304" pitchFamily="18" charset="0"/>
                <a:cs typeface="Times New Roman" panose="02020603050405020304" pitchFamily="18" charset="0"/>
              </a:rPr>
              <a:t>) emetics, cathartics, and adsorbents to decrease further absorption.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Atropine</a:t>
            </a:r>
            <a:r>
              <a:rPr lang="en-IN" dirty="0">
                <a:latin typeface="Times New Roman" panose="02020603050405020304" pitchFamily="18" charset="0"/>
                <a:cs typeface="Times New Roman" panose="02020603050405020304" pitchFamily="18" charset="0"/>
              </a:rPr>
              <a:t> </a:t>
            </a:r>
            <a:r>
              <a:rPr lang="en-IN" dirty="0" err="1">
                <a:latin typeface="Times New Roman" panose="02020603050405020304" pitchFamily="18" charset="0"/>
                <a:cs typeface="Times New Roman" panose="02020603050405020304" pitchFamily="18" charset="0"/>
              </a:rPr>
              <a:t>sulfate</a:t>
            </a:r>
            <a:r>
              <a:rPr lang="en-IN" dirty="0">
                <a:latin typeface="Times New Roman" panose="02020603050405020304" pitchFamily="18" charset="0"/>
                <a:cs typeface="Times New Roman" panose="02020603050405020304" pitchFamily="18" charset="0"/>
              </a:rPr>
              <a:t> blocks the central and peripheral muscarinic receptor–associated effects of OPs; it is administered to effect in dogs and cats, usually at a dosage of 0.2–2 mg/kg (cats at the lower end of the range), every 3–6 hr or as often as clinical signs indicate.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For </a:t>
            </a:r>
            <a:r>
              <a:rPr lang="en-IN" dirty="0">
                <a:latin typeface="Times New Roman" panose="02020603050405020304" pitchFamily="18" charset="0"/>
                <a:cs typeface="Times New Roman" panose="02020603050405020304" pitchFamily="18" charset="0"/>
              </a:rPr>
              <a:t>horses and pigs, the dosage is 0.1–0.2 mg/kg, IV, repeated every 10 min as needed; for cattle and sheep, the dosage is 0.6–1 mg/kg, one-third given IV, the remainder IM or SC, and repeated as needed. </a:t>
            </a:r>
            <a:r>
              <a:rPr lang="en-IN" dirty="0" err="1">
                <a:latin typeface="Times New Roman" panose="02020603050405020304" pitchFamily="18" charset="0"/>
                <a:cs typeface="Times New Roman" panose="02020603050405020304" pitchFamily="18" charset="0"/>
              </a:rPr>
              <a:t>Atropinization</a:t>
            </a:r>
            <a:r>
              <a:rPr lang="en-IN" dirty="0">
                <a:latin typeface="Times New Roman" panose="02020603050405020304" pitchFamily="18" charset="0"/>
                <a:cs typeface="Times New Roman" panose="02020603050405020304" pitchFamily="18" charset="0"/>
              </a:rPr>
              <a:t> is adequate when the pupils are dilated, salivation ceases, and the animal appears more alert.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Animals </a:t>
            </a:r>
            <a:r>
              <a:rPr lang="en-IN" dirty="0">
                <a:latin typeface="Times New Roman" panose="02020603050405020304" pitchFamily="18" charset="0"/>
                <a:cs typeface="Times New Roman" panose="02020603050405020304" pitchFamily="18" charset="0"/>
              </a:rPr>
              <a:t>initially respond well to atropine </a:t>
            </a:r>
            <a:r>
              <a:rPr lang="en-IN" dirty="0" err="1">
                <a:latin typeface="Times New Roman" panose="02020603050405020304" pitchFamily="18" charset="0"/>
                <a:cs typeface="Times New Roman" panose="02020603050405020304" pitchFamily="18" charset="0"/>
              </a:rPr>
              <a:t>sulfate</a:t>
            </a:r>
            <a:r>
              <a:rPr lang="en-IN" dirty="0">
                <a:latin typeface="Times New Roman" panose="02020603050405020304" pitchFamily="18" charset="0"/>
                <a:cs typeface="Times New Roman" panose="02020603050405020304" pitchFamily="18" charset="0"/>
              </a:rPr>
              <a:t>; however, the response diminishes after repeated treatments. Overtreatment with atropine should be avoided.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Atropine</a:t>
            </a:r>
            <a:r>
              <a:rPr lang="en-IN" dirty="0">
                <a:latin typeface="Times New Roman" panose="02020603050405020304" pitchFamily="18" charset="0"/>
                <a:cs typeface="Times New Roman" panose="02020603050405020304" pitchFamily="18" charset="0"/>
              </a:rPr>
              <a:t> does not alleviate the nicotinic cholinergic effects, such as muscle </a:t>
            </a:r>
            <a:r>
              <a:rPr lang="en-IN" dirty="0" err="1">
                <a:latin typeface="Times New Roman" panose="02020603050405020304" pitchFamily="18" charset="0"/>
                <a:cs typeface="Times New Roman" panose="02020603050405020304" pitchFamily="18" charset="0"/>
              </a:rPr>
              <a:t>fasciculations</a:t>
            </a:r>
            <a:r>
              <a:rPr lang="en-IN" dirty="0">
                <a:latin typeface="Times New Roman" panose="02020603050405020304" pitchFamily="18" charset="0"/>
                <a:cs typeface="Times New Roman" panose="02020603050405020304" pitchFamily="18" charset="0"/>
              </a:rPr>
              <a:t> and muscle paralysis, so death from massive overdoses of OPs can still occur. Including diazepam in the treatment reduced the incidence of seizures and increased survival of nonhuman primates experimentally.</a:t>
            </a:r>
          </a:p>
          <a:p>
            <a:endParaRPr lang="en-IN" dirty="0"/>
          </a:p>
        </p:txBody>
      </p:sp>
    </p:spTree>
    <p:extLst>
      <p:ext uri="{BB962C8B-B14F-4D97-AF65-F5344CB8AC3E}">
        <p14:creationId xmlns:p14="http://schemas.microsoft.com/office/powerpoint/2010/main" val="307015743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gn="just"/>
            <a:r>
              <a:rPr lang="en-IN" dirty="0">
                <a:latin typeface="Times New Roman" panose="02020603050405020304" pitchFamily="18" charset="0"/>
                <a:cs typeface="Times New Roman" panose="02020603050405020304" pitchFamily="18" charset="0"/>
              </a:rPr>
              <a:t>An improved treatment combines atropine with the cholinesterase-reactivating oxime, 2-pyridine </a:t>
            </a:r>
            <a:r>
              <a:rPr lang="en-IN" dirty="0" err="1">
                <a:latin typeface="Times New Roman" panose="02020603050405020304" pitchFamily="18" charset="0"/>
                <a:cs typeface="Times New Roman" panose="02020603050405020304" pitchFamily="18" charset="0"/>
              </a:rPr>
              <a:t>aldoxime</a:t>
            </a:r>
            <a:r>
              <a:rPr lang="en-IN" dirty="0">
                <a:latin typeface="Times New Roman" panose="02020603050405020304" pitchFamily="18" charset="0"/>
                <a:cs typeface="Times New Roman" panose="02020603050405020304" pitchFamily="18" charset="0"/>
              </a:rPr>
              <a:t> </a:t>
            </a:r>
            <a:r>
              <a:rPr lang="en-IN" dirty="0" err="1">
                <a:latin typeface="Times New Roman" panose="02020603050405020304" pitchFamily="18" charset="0"/>
                <a:cs typeface="Times New Roman" panose="02020603050405020304" pitchFamily="18" charset="0"/>
              </a:rPr>
              <a:t>methochloride</a:t>
            </a:r>
            <a:r>
              <a:rPr lang="en-IN" dirty="0">
                <a:latin typeface="Times New Roman" panose="02020603050405020304" pitchFamily="18" charset="0"/>
                <a:cs typeface="Times New Roman" panose="02020603050405020304" pitchFamily="18" charset="0"/>
              </a:rPr>
              <a:t> (2-PAM, </a:t>
            </a:r>
            <a:r>
              <a:rPr lang="en-IN" dirty="0" err="1">
                <a:latin typeface="Times New Roman" panose="02020603050405020304" pitchFamily="18" charset="0"/>
                <a:cs typeface="Times New Roman" panose="02020603050405020304" pitchFamily="18" charset="0"/>
              </a:rPr>
              <a:t>pralidoxime</a:t>
            </a:r>
            <a:r>
              <a:rPr lang="en-IN" dirty="0">
                <a:latin typeface="Times New Roman" panose="02020603050405020304" pitchFamily="18" charset="0"/>
                <a:cs typeface="Times New Roman" panose="02020603050405020304" pitchFamily="18" charset="0"/>
              </a:rPr>
              <a:t> chloride).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The </a:t>
            </a:r>
            <a:r>
              <a:rPr lang="en-IN" dirty="0">
                <a:latin typeface="Times New Roman" panose="02020603050405020304" pitchFamily="18" charset="0"/>
                <a:cs typeface="Times New Roman" panose="02020603050405020304" pitchFamily="18" charset="0"/>
              </a:rPr>
              <a:t>dosage of 2-PAM is 20–50 mg/kg, given as a 5% solution IM or by slow IV (over 5–10 min), repeated at half the dose as needed</a:t>
            </a:r>
            <a:r>
              <a:rPr lang="en-IN" dirty="0" smtClean="0">
                <a:latin typeface="Times New Roman" panose="02020603050405020304" pitchFamily="18" charset="0"/>
                <a:cs typeface="Times New Roman" panose="02020603050405020304" pitchFamily="18" charset="0"/>
              </a:rPr>
              <a:t>.</a:t>
            </a:r>
          </a:p>
          <a:p>
            <a:pPr algn="just"/>
            <a:r>
              <a:rPr lang="en-IN" dirty="0" smtClean="0">
                <a:latin typeface="Times New Roman" panose="02020603050405020304" pitchFamily="18" charset="0"/>
                <a:cs typeface="Times New Roman" panose="02020603050405020304" pitchFamily="18" charset="0"/>
              </a:rPr>
              <a:t> </a:t>
            </a:r>
            <a:r>
              <a:rPr lang="en-IN" dirty="0">
                <a:latin typeface="Times New Roman" panose="02020603050405020304" pitchFamily="18" charset="0"/>
                <a:cs typeface="Times New Roman" panose="02020603050405020304" pitchFamily="18" charset="0"/>
              </a:rPr>
              <a:t>IV 2-PAM must be given very slowly to avoid musculoskeletal paralysis and respiratory arrest.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Response </a:t>
            </a:r>
            <a:r>
              <a:rPr lang="en-IN" dirty="0">
                <a:latin typeface="Times New Roman" panose="02020603050405020304" pitchFamily="18" charset="0"/>
                <a:cs typeface="Times New Roman" panose="02020603050405020304" pitchFamily="18" charset="0"/>
              </a:rPr>
              <a:t>to cholinesterase reactivators decreases with time after exposure; therefore, treatment with oximes must be instituted as soon as possible (within 24–48 hr). </a:t>
            </a:r>
            <a:endParaRPr lang="en-IN" dirty="0" smtClean="0">
              <a:latin typeface="Times New Roman" panose="02020603050405020304" pitchFamily="18" charset="0"/>
              <a:cs typeface="Times New Roman" panose="02020603050405020304" pitchFamily="18" charset="0"/>
            </a:endParaRPr>
          </a:p>
          <a:p>
            <a:pPr algn="just"/>
            <a:r>
              <a:rPr lang="en-IN" dirty="0" smtClean="0">
                <a:latin typeface="Times New Roman" panose="02020603050405020304" pitchFamily="18" charset="0"/>
                <a:cs typeface="Times New Roman" panose="02020603050405020304" pitchFamily="18" charset="0"/>
              </a:rPr>
              <a:t>The </a:t>
            </a:r>
            <a:r>
              <a:rPr lang="en-IN" dirty="0">
                <a:latin typeface="Times New Roman" panose="02020603050405020304" pitchFamily="18" charset="0"/>
                <a:cs typeface="Times New Roman" panose="02020603050405020304" pitchFamily="18" charset="0"/>
              </a:rPr>
              <a:t>rate at which the enzyme/organophosphate complex becomes unresponsive to reactivators (due to ageing phenomenon) varies with the particular pesticide.</a:t>
            </a:r>
          </a:p>
          <a:p>
            <a:pPr algn="just"/>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4735712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589212" y="791308"/>
            <a:ext cx="8915400" cy="5119914"/>
          </a:xfrm>
        </p:spPr>
        <p:txBody>
          <a:bodyPr>
            <a:normAutofit/>
          </a:bodyPr>
          <a:lstStyle/>
          <a:p>
            <a:r>
              <a:rPr lang="en-IN" dirty="0">
                <a:latin typeface="Times New Roman" panose="02020603050405020304" pitchFamily="18" charset="0"/>
                <a:cs typeface="Times New Roman" panose="02020603050405020304" pitchFamily="18" charset="0"/>
              </a:rPr>
              <a:t>Removal of the poison from the animal also should be attempted.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If </a:t>
            </a:r>
            <a:r>
              <a:rPr lang="en-IN" dirty="0">
                <a:latin typeface="Times New Roman" panose="02020603050405020304" pitchFamily="18" charset="0"/>
                <a:cs typeface="Times New Roman" panose="02020603050405020304" pitchFamily="18" charset="0"/>
              </a:rPr>
              <a:t>exposure was dermal, the animal should be washed with detergent and water (about room temperature) but without scrubbing and irritating the skin.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Emesis </a:t>
            </a:r>
            <a:r>
              <a:rPr lang="en-IN" dirty="0">
                <a:latin typeface="Times New Roman" panose="02020603050405020304" pitchFamily="18" charset="0"/>
                <a:cs typeface="Times New Roman" panose="02020603050405020304" pitchFamily="18" charset="0"/>
              </a:rPr>
              <a:t>should be induced if oral exposure occurred &lt;2 hr previously; emesis is contraindicated if the animal is depressed.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Oral </a:t>
            </a:r>
            <a:r>
              <a:rPr lang="en-IN" dirty="0">
                <a:latin typeface="Times New Roman" panose="02020603050405020304" pitchFamily="18" charset="0"/>
                <a:cs typeface="Times New Roman" panose="02020603050405020304" pitchFamily="18" charset="0"/>
              </a:rPr>
              <a:t>administration of mineral oil decreases absorption of pesticide from the GI tract.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Activated </a:t>
            </a:r>
            <a:r>
              <a:rPr lang="en-IN" dirty="0">
                <a:latin typeface="Times New Roman" panose="02020603050405020304" pitchFamily="18" charset="0"/>
                <a:cs typeface="Times New Roman" panose="02020603050405020304" pitchFamily="18" charset="0"/>
              </a:rPr>
              <a:t>charcoal (1–2 g/kg as a water slurry) adsorbs OPs and helps elimination in the </a:t>
            </a:r>
            <a:r>
              <a:rPr lang="en-IN" dirty="0" err="1">
                <a:latin typeface="Times New Roman" panose="02020603050405020304" pitchFamily="18" charset="0"/>
                <a:cs typeface="Times New Roman" panose="02020603050405020304" pitchFamily="18" charset="0"/>
              </a:rPr>
              <a:t>feces</a:t>
            </a:r>
            <a:r>
              <a:rPr lang="en-IN" dirty="0">
                <a:latin typeface="Times New Roman" panose="02020603050405020304" pitchFamily="18" charset="0"/>
                <a:cs typeface="Times New Roman" panose="02020603050405020304" pitchFamily="18" charset="0"/>
              </a:rPr>
              <a:t>.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This </a:t>
            </a:r>
            <a:r>
              <a:rPr lang="en-IN" dirty="0">
                <a:latin typeface="Times New Roman" panose="02020603050405020304" pitchFamily="18" charset="0"/>
                <a:cs typeface="Times New Roman" panose="02020603050405020304" pitchFamily="18" charset="0"/>
              </a:rPr>
              <a:t>is particularly recommended in cattle. Continued absorption of OPs from the large amount of </a:t>
            </a:r>
            <a:r>
              <a:rPr lang="en-IN" dirty="0" err="1">
                <a:latin typeface="Times New Roman" panose="02020603050405020304" pitchFamily="18" charset="0"/>
                <a:cs typeface="Times New Roman" panose="02020603050405020304" pitchFamily="18" charset="0"/>
              </a:rPr>
              <a:t>ingesta</a:t>
            </a:r>
            <a:r>
              <a:rPr lang="en-IN" dirty="0">
                <a:latin typeface="Times New Roman" panose="02020603050405020304" pitchFamily="18" charset="0"/>
                <a:cs typeface="Times New Roman" panose="02020603050405020304" pitchFamily="18" charset="0"/>
              </a:rPr>
              <a:t> in the rumen has caused prolonged </a:t>
            </a:r>
            <a:r>
              <a:rPr lang="en-IN" dirty="0" err="1">
                <a:latin typeface="Times New Roman" panose="02020603050405020304" pitchFamily="18" charset="0"/>
                <a:cs typeface="Times New Roman" panose="02020603050405020304" pitchFamily="18" charset="0"/>
              </a:rPr>
              <a:t>toxicosis</a:t>
            </a:r>
            <a:r>
              <a:rPr lang="en-IN" dirty="0">
                <a:latin typeface="Times New Roman" panose="02020603050405020304" pitchFamily="18" charset="0"/>
                <a:cs typeface="Times New Roman" panose="02020603050405020304" pitchFamily="18" charset="0"/>
              </a:rPr>
              <a:t> in cattle.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Artificial </a:t>
            </a:r>
            <a:r>
              <a:rPr lang="en-IN" dirty="0">
                <a:latin typeface="Times New Roman" panose="02020603050405020304" pitchFamily="18" charset="0"/>
                <a:cs typeface="Times New Roman" panose="02020603050405020304" pitchFamily="18" charset="0"/>
              </a:rPr>
              <a:t>respiration or administration of oxygen may be required. </a:t>
            </a:r>
            <a:endParaRPr lang="en-IN" dirty="0" smtClean="0">
              <a:latin typeface="Times New Roman" panose="02020603050405020304" pitchFamily="18" charset="0"/>
              <a:cs typeface="Times New Roman" panose="02020603050405020304" pitchFamily="18" charset="0"/>
            </a:endParaRPr>
          </a:p>
          <a:p>
            <a:r>
              <a:rPr lang="en-IN" dirty="0" smtClean="0">
                <a:latin typeface="Times New Roman" panose="02020603050405020304" pitchFamily="18" charset="0"/>
                <a:cs typeface="Times New Roman" panose="02020603050405020304" pitchFamily="18" charset="0"/>
              </a:rPr>
              <a:t>Phenothiazine </a:t>
            </a:r>
            <a:r>
              <a:rPr lang="en-IN" dirty="0">
                <a:latin typeface="Times New Roman" panose="02020603050405020304" pitchFamily="18" charset="0"/>
                <a:cs typeface="Times New Roman" panose="02020603050405020304" pitchFamily="18" charset="0"/>
              </a:rPr>
              <a:t>tranquilizers, barbiturates, and morphine are contraindicated.</a:t>
            </a:r>
          </a:p>
          <a:p>
            <a:endParaRPr lang="en-I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11911244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589212" y="2133600"/>
            <a:ext cx="7363680" cy="3777622"/>
          </a:xfrm>
        </p:spPr>
        <p:txBody>
          <a:bodyPr>
            <a:normAutofit/>
          </a:bodyPr>
          <a:lstStyle/>
          <a:p>
            <a:pPr marL="0" indent="0" algn="ctr">
              <a:buNone/>
            </a:pPr>
            <a:r>
              <a:rPr lang="en-US" sz="4800" b="1" dirty="0" smtClean="0">
                <a:solidFill>
                  <a:srgbClr val="FFC000"/>
                </a:solidFill>
              </a:rPr>
              <a:t>THANK YOU</a:t>
            </a:r>
            <a:endParaRPr lang="en-IN" sz="4800" b="1" dirty="0">
              <a:solidFill>
                <a:srgbClr val="FFC000"/>
              </a:solidFill>
            </a:endParaRPr>
          </a:p>
        </p:txBody>
      </p:sp>
    </p:spTree>
    <p:extLst>
      <p:ext uri="{BB962C8B-B14F-4D97-AF65-F5344CB8AC3E}">
        <p14:creationId xmlns:p14="http://schemas.microsoft.com/office/powerpoint/2010/main" val="1949150112"/>
      </p:ext>
    </p:extLst>
  </p:cSld>
  <p:clrMapOvr>
    <a:masterClrMapping/>
  </p:clrMapOvr>
</p:sld>
</file>

<file path=ppt/theme/theme1.xml><?xml version="1.0" encoding="utf-8"?>
<a:theme xmlns:a="http://schemas.openxmlformats.org/drawingml/2006/main" name="Wisp">
  <a:themeElements>
    <a:clrScheme name="Wisp">
      <a:dk1>
        <a:sysClr val="windowText" lastClr="000000"/>
      </a:dk1>
      <a:lt1>
        <a:sysClr val="window" lastClr="FFFFFF"/>
      </a:lt1>
      <a:dk2>
        <a:srgbClr val="766F54"/>
      </a:dk2>
      <a:lt2>
        <a:srgbClr val="E3EACF"/>
      </a:lt2>
      <a:accent1>
        <a:srgbClr val="A53010"/>
      </a:accent1>
      <a:accent2>
        <a:srgbClr val="DE7E18"/>
      </a:accent2>
      <a:accent3>
        <a:srgbClr val="9F8351"/>
      </a:accent3>
      <a:accent4>
        <a:srgbClr val="728653"/>
      </a:accent4>
      <a:accent5>
        <a:srgbClr val="92AA4C"/>
      </a:accent5>
      <a:accent6>
        <a:srgbClr val="6AAC91"/>
      </a:accent6>
      <a:hlink>
        <a:srgbClr val="FB4A18"/>
      </a:hlink>
      <a:folHlink>
        <a:srgbClr val="FB9318"/>
      </a:folHlink>
    </a:clrScheme>
    <a:fontScheme name="Wisp">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isp">
      <a:fillStyleLst>
        <a:solidFill>
          <a:schemeClr val="phClr"/>
        </a:solidFill>
        <a:solidFill>
          <a:schemeClr val="phClr">
            <a:tint val="70000"/>
            <a:lumMod val="104000"/>
          </a:schemeClr>
        </a:solidFill>
        <a:gradFill rotWithShape="1">
          <a:gsLst>
            <a:gs pos="0">
              <a:schemeClr val="phClr">
                <a:tint val="96000"/>
                <a:lumMod val="104000"/>
              </a:schemeClr>
            </a:gs>
            <a:gs pos="100000">
              <a:schemeClr val="phClr">
                <a:shade val="98000"/>
                <a:lumMod val="94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outerShdw blurRad="38100" dist="25400" dir="5400000" rotWithShape="0">
              <a:srgbClr val="000000">
                <a:alpha val="25000"/>
              </a:srgbClr>
            </a:outerShdw>
          </a:effectLst>
        </a:effectStyle>
        <a:effectStyle>
          <a:effectLst>
            <a:outerShdw blurRad="50800" dist="38100" dir="5400000" rotWithShape="0">
              <a:srgbClr val="000000">
                <a:alpha val="60000"/>
              </a:srgbClr>
            </a:outerShdw>
          </a:effectLst>
        </a:effectStyle>
      </a:effectStyleLst>
      <a:bgFillStyleLst>
        <a:solidFill>
          <a:schemeClr val="phClr"/>
        </a:solidFill>
        <a:gradFill rotWithShape="1">
          <a:gsLst>
            <a:gs pos="0">
              <a:schemeClr val="phClr">
                <a:tint val="90000"/>
                <a:lumMod val="120000"/>
              </a:schemeClr>
            </a:gs>
            <a:gs pos="100000">
              <a:schemeClr val="phClr">
                <a:shade val="98000"/>
                <a:satMod val="120000"/>
                <a:lumMod val="98000"/>
              </a:schemeClr>
            </a:gs>
          </a:gsLst>
          <a:lin ang="5400000" scaled="0"/>
        </a:gradFill>
        <a:gradFill rotWithShape="1">
          <a:gsLst>
            <a:gs pos="0">
              <a:schemeClr val="phClr">
                <a:tint val="90000"/>
                <a:satMod val="92000"/>
                <a:lumMod val="120000"/>
              </a:schemeClr>
            </a:gs>
            <a:gs pos="100000">
              <a:schemeClr val="phClr">
                <a:shade val="98000"/>
                <a:satMod val="120000"/>
                <a:lumMod val="98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Wisp" id="{7CB32D59-10C0-40DD-B7BD-2E94284A981C}" vid="{24B1A44C-C006-48B2-A4D7-E5549B3D8CD4}"/>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Wisp</Template>
  <TotalTime>33</TotalTime>
  <Words>755</Words>
  <Application>Microsoft Office PowerPoint</Application>
  <PresentationFormat>Widescreen</PresentationFormat>
  <Paragraphs>86</Paragraphs>
  <Slides>28</Slides>
  <Notes>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28</vt:i4>
      </vt:variant>
    </vt:vector>
  </HeadingPairs>
  <TitlesOfParts>
    <vt:vector size="34" baseType="lpstr">
      <vt:lpstr>Arial</vt:lpstr>
      <vt:lpstr>Calibri</vt:lpstr>
      <vt:lpstr>Century Gothic</vt:lpstr>
      <vt:lpstr>Times New Roman</vt:lpstr>
      <vt:lpstr>Wingdings 3</vt:lpstr>
      <vt:lpstr>Wisp</vt:lpstr>
      <vt:lpstr>ORGANOPHOSPHATE POISONING IN ANIMALS  VPP 609 Unit II  13/11/2020</vt:lpstr>
      <vt:lpstr>INTRODUCTION</vt:lpstr>
      <vt:lpstr>CLASSIFICATION</vt:lpstr>
      <vt:lpstr>TYPES</vt:lpstr>
      <vt:lpstr>Insecticides </vt:lpstr>
      <vt:lpstr>ROUTE OF ABSORPTION</vt:lpstr>
      <vt:lpstr>PHARMACOKINETICS</vt:lpstr>
      <vt:lpstr>PowerPoint Presentation</vt:lpstr>
      <vt:lpstr>PowerPoint Presentation</vt:lpstr>
      <vt:lpstr>MECHANISM OF ACTION</vt:lpstr>
      <vt:lpstr>PowerPoint Presentation</vt:lpstr>
      <vt:lpstr>CLINICAL FEATURES</vt:lpstr>
      <vt:lpstr>PowerPoint Presentation</vt:lpstr>
      <vt:lpstr>PowerPoint Presentation</vt:lpstr>
      <vt:lpstr>Clinical Findings </vt:lpstr>
      <vt:lpstr>PowerPoint Presentation</vt:lpstr>
      <vt:lpstr>PowerPoint Presentation</vt:lpstr>
      <vt:lpstr>ACUTE POISONING</vt:lpstr>
      <vt:lpstr>Lesions </vt:lpstr>
      <vt:lpstr>DIAGNOSIS</vt:lpstr>
      <vt:lpstr>PowerPoint Presentation</vt:lpstr>
      <vt:lpstr>PowerPoint Presentation</vt:lpstr>
      <vt:lpstr>PowerPoint Presentation</vt:lpstr>
      <vt:lpstr>TREATMENT</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HP</dc:creator>
  <cp:lastModifiedBy>HP</cp:lastModifiedBy>
  <cp:revision>8</cp:revision>
  <dcterms:created xsi:type="dcterms:W3CDTF">2020-11-13T07:49:55Z</dcterms:created>
  <dcterms:modified xsi:type="dcterms:W3CDTF">2020-11-13T08:26:08Z</dcterms:modified>
</cp:coreProperties>
</file>