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7" r:id="rId2"/>
    <p:sldId id="308" r:id="rId3"/>
    <p:sldId id="309" r:id="rId4"/>
    <p:sldId id="310" r:id="rId5"/>
    <p:sldId id="311" r:id="rId6"/>
    <p:sldId id="31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10-11-2020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1430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743200"/>
            <a:ext cx="7543800" cy="1673225"/>
          </a:xfrm>
        </p:spPr>
        <p:txBody>
          <a:bodyPr/>
          <a:lstStyle/>
          <a:p>
            <a:pPr algn="ctr">
              <a:defRPr/>
            </a:pPr>
            <a:r>
              <a:rPr lang="en-US" sz="4800" dirty="0" smtClean="0">
                <a:solidFill>
                  <a:srgbClr val="C00000"/>
                </a:solidFill>
                <a:latin typeface="Times New Roman" pitchFamily="18" charset="0"/>
                <a:cs typeface="Times New Roman" pitchFamily="18" charset="0"/>
              </a:rPr>
              <a:t>Peasant farming</a:t>
            </a:r>
            <a:endParaRPr lang="en-US" sz="4800" dirty="0" smtClean="0">
              <a:solidFill>
                <a:srgbClr val="C00000"/>
              </a:solidFill>
              <a:latin typeface="Times New Roman" pitchFamily="18" charset="0"/>
              <a:cs typeface="Times New Roman" pitchFamily="18" charset="0"/>
            </a:endParaRPr>
          </a:p>
          <a:p>
            <a:pPr>
              <a:defRPr/>
            </a:pPr>
            <a:endParaRPr lang="en-US"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9490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990600"/>
            <a:ext cx="8229600" cy="3785652"/>
          </a:xfrm>
          <a:prstGeom prst="rect">
            <a:avLst/>
          </a:prstGeom>
        </p:spPr>
        <p:txBody>
          <a:bodyPr wrap="square">
            <a:spAutoFit/>
          </a:bodyPr>
          <a:lstStyle/>
          <a:p>
            <a:pPr algn="ctr">
              <a:lnSpc>
                <a:spcPct val="200000"/>
              </a:lnSpc>
            </a:pPr>
            <a:r>
              <a:rPr lang="en-IN" sz="2400" b="1" dirty="0">
                <a:solidFill>
                  <a:srgbClr val="FF0000"/>
                </a:solidFill>
                <a:latin typeface="Times New Roman" pitchFamily="18" charset="0"/>
                <a:cs typeface="Times New Roman" pitchFamily="18" charset="0"/>
              </a:rPr>
              <a:t>Peasant Farming</a:t>
            </a:r>
          </a:p>
          <a:p>
            <a:pPr marL="342900" indent="-342900" algn="just">
              <a:lnSpc>
                <a:spcPct val="200000"/>
              </a:lnSpc>
              <a:buFont typeface="Arial" pitchFamily="34" charset="0"/>
              <a:buChar char="•"/>
            </a:pPr>
            <a:r>
              <a:rPr lang="en-IN" sz="2400" dirty="0">
                <a:latin typeface="Times New Roman" pitchFamily="18" charset="0"/>
                <a:cs typeface="Times New Roman" pitchFamily="18" charset="0"/>
              </a:rPr>
              <a:t>Most commonly followed form of business in farming in India as well as most of the countries of the world. </a:t>
            </a:r>
            <a:endParaRPr lang="en-IN" sz="2400" dirty="0" smtClean="0">
              <a:latin typeface="Times New Roman" pitchFamily="18" charset="0"/>
              <a:cs typeface="Times New Roman" pitchFamily="18" charset="0"/>
            </a:endParaRPr>
          </a:p>
          <a:p>
            <a:pPr marL="342900" indent="-342900" algn="just">
              <a:lnSpc>
                <a:spcPct val="200000"/>
              </a:lnSpc>
              <a:buFont typeface="Arial" pitchFamily="34" charset="0"/>
              <a:buChar char="•"/>
            </a:pPr>
            <a:r>
              <a:rPr lang="en-IN" sz="2400" dirty="0" smtClean="0">
                <a:latin typeface="Times New Roman" pitchFamily="18" charset="0"/>
                <a:cs typeface="Times New Roman" pitchFamily="18" charset="0"/>
              </a:rPr>
              <a:t>In </a:t>
            </a:r>
            <a:r>
              <a:rPr lang="en-IN" sz="2400" dirty="0">
                <a:latin typeface="Times New Roman" pitchFamily="18" charset="0"/>
                <a:cs typeface="Times New Roman" pitchFamily="18" charset="0"/>
              </a:rPr>
              <a:t>peasant farming, the individual farmer is the owner, manager and </a:t>
            </a:r>
            <a:r>
              <a:rPr lang="en-IN" sz="2400" dirty="0" smtClean="0">
                <a:latin typeface="Times New Roman" pitchFamily="18" charset="0"/>
                <a:cs typeface="Times New Roman" pitchFamily="18" charset="0"/>
              </a:rPr>
              <a:t>organizer </a:t>
            </a:r>
            <a:r>
              <a:rPr lang="en-IN" sz="2400" dirty="0">
                <a:latin typeface="Times New Roman" pitchFamily="18" charset="0"/>
                <a:cs typeface="Times New Roman" pitchFamily="18" charset="0"/>
              </a:rPr>
              <a:t>of the whole farm.</a:t>
            </a:r>
          </a:p>
        </p:txBody>
      </p:sp>
    </p:spTree>
    <p:extLst>
      <p:ext uri="{BB962C8B-B14F-4D97-AF65-F5344CB8AC3E}">
        <p14:creationId xmlns:p14="http://schemas.microsoft.com/office/powerpoint/2010/main" val="2060426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8001000" cy="838200"/>
          </a:xfrm>
        </p:spPr>
        <p:txBody>
          <a:bodyPr>
            <a:normAutofit/>
          </a:bodyPr>
          <a:lstStyle/>
          <a:p>
            <a:pPr algn="just"/>
            <a:r>
              <a:rPr lang="en-IN" sz="3200" dirty="0">
                <a:solidFill>
                  <a:srgbClr val="C00000"/>
                </a:solidFill>
                <a:latin typeface="Times New Roman" pitchFamily="18" charset="0"/>
                <a:cs typeface="Times New Roman" pitchFamily="18" charset="0"/>
              </a:rPr>
              <a:t>Advantages of Peasant Farming</a:t>
            </a:r>
            <a:r>
              <a:rPr lang="en-IN" sz="3200" dirty="0" smtClean="0">
                <a:solidFill>
                  <a:srgbClr val="C00000"/>
                </a:solidFill>
                <a:latin typeface="Times New Roman" pitchFamily="18" charset="0"/>
                <a:cs typeface="Times New Roman" pitchFamily="18" charset="0"/>
              </a:rPr>
              <a:t>:</a:t>
            </a:r>
            <a:endParaRPr lang="en-IN" sz="3200" dirty="0">
              <a:solidFill>
                <a:srgbClr val="C00000"/>
              </a:solidFill>
              <a:latin typeface="Times New Roman" pitchFamily="18" charset="0"/>
              <a:cs typeface="Times New Roman" pitchFamily="18" charset="0"/>
            </a:endParaRPr>
          </a:p>
        </p:txBody>
      </p:sp>
      <p:sp>
        <p:nvSpPr>
          <p:cNvPr id="4" name="Rectangle 3"/>
          <p:cNvSpPr/>
          <p:nvPr/>
        </p:nvSpPr>
        <p:spPr>
          <a:xfrm>
            <a:off x="152400" y="609600"/>
            <a:ext cx="8686800" cy="6186309"/>
          </a:xfrm>
          <a:prstGeom prst="rect">
            <a:avLst/>
          </a:prstGeom>
        </p:spPr>
        <p:txBody>
          <a:bodyPr wrap="square">
            <a:spAutoFit/>
          </a:bodyPr>
          <a:lstStyle/>
          <a:p>
            <a:pPr algn="just" fontAlgn="base">
              <a:lnSpc>
                <a:spcPct val="150000"/>
              </a:lnSpc>
            </a:pPr>
            <a:r>
              <a:rPr lang="en-IN" sz="2400" b="1" dirty="0">
                <a:latin typeface="Times New Roman" pitchFamily="18" charset="0"/>
                <a:cs typeface="Times New Roman" pitchFamily="18" charset="0"/>
              </a:rPr>
              <a:t>(a) Better Supervision:</a:t>
            </a:r>
          </a:p>
          <a:p>
            <a:pPr marL="342900" indent="-342900" algn="just" fontAlgn="base">
              <a:lnSpc>
                <a:spcPct val="150000"/>
              </a:lnSpc>
              <a:buFont typeface="Arial" pitchFamily="34" charset="0"/>
              <a:buChar char="•"/>
            </a:pPr>
            <a:r>
              <a:rPr lang="en-IN" sz="2200" dirty="0" smtClean="0">
                <a:latin typeface="Times New Roman" pitchFamily="18" charset="0"/>
                <a:cs typeface="Times New Roman" pitchFamily="18" charset="0"/>
              </a:rPr>
              <a:t>If the size of the farm is small, the owner himself can effectively supervise the work of the labourer and can also guide and direct him to do his job in a particular way. </a:t>
            </a:r>
          </a:p>
          <a:p>
            <a:pPr fontAlgn="base">
              <a:lnSpc>
                <a:spcPct val="150000"/>
              </a:lnSpc>
            </a:pPr>
            <a:r>
              <a:rPr lang="en-IN" sz="2400" b="1" dirty="0">
                <a:latin typeface="Times New Roman" pitchFamily="18" charset="0"/>
                <a:cs typeface="Times New Roman" pitchFamily="18" charset="0"/>
              </a:rPr>
              <a:t>(b) More Employment:</a:t>
            </a:r>
          </a:p>
          <a:p>
            <a:pPr marL="285750" indent="-285750" fontAlgn="base">
              <a:lnSpc>
                <a:spcPct val="150000"/>
              </a:lnSpc>
              <a:buFont typeface="Arial" pitchFamily="34" charset="0"/>
              <a:buChar char="•"/>
            </a:pPr>
            <a:r>
              <a:rPr lang="en-IN" sz="2200" dirty="0" smtClean="0">
                <a:latin typeface="Times New Roman" pitchFamily="18" charset="0"/>
                <a:cs typeface="Times New Roman" pitchFamily="18" charset="0"/>
              </a:rPr>
              <a:t>In </a:t>
            </a:r>
            <a:r>
              <a:rPr lang="en-IN" sz="2200" dirty="0">
                <a:latin typeface="Times New Roman" pitchFamily="18" charset="0"/>
                <a:cs typeface="Times New Roman" pitchFamily="18" charset="0"/>
              </a:rPr>
              <a:t>peasant farming there is generally a greater scope for employment </a:t>
            </a:r>
            <a:r>
              <a:rPr lang="en-IN" sz="2200" dirty="0" smtClean="0">
                <a:latin typeface="Times New Roman" pitchFamily="18" charset="0"/>
                <a:cs typeface="Times New Roman" pitchFamily="18" charset="0"/>
              </a:rPr>
              <a:t>on </a:t>
            </a:r>
            <a:r>
              <a:rPr lang="en-IN" sz="2200" dirty="0">
                <a:latin typeface="Times New Roman" pitchFamily="18" charset="0"/>
                <a:cs typeface="Times New Roman" pitchFamily="18" charset="0"/>
              </a:rPr>
              <a:t>the </a:t>
            </a:r>
            <a:r>
              <a:rPr lang="en-IN" sz="2200" dirty="0" smtClean="0">
                <a:latin typeface="Times New Roman" pitchFamily="18" charset="0"/>
                <a:cs typeface="Times New Roman" pitchFamily="18" charset="0"/>
              </a:rPr>
              <a:t>farm.</a:t>
            </a:r>
            <a:endParaRPr lang="en-IN" sz="2200" dirty="0">
              <a:latin typeface="Times New Roman" pitchFamily="18" charset="0"/>
              <a:cs typeface="Times New Roman" pitchFamily="18" charset="0"/>
            </a:endParaRPr>
          </a:p>
          <a:p>
            <a:pPr marL="285750" indent="-285750" fontAlgn="base">
              <a:lnSpc>
                <a:spcPct val="150000"/>
              </a:lnSpc>
              <a:buFont typeface="Arial" pitchFamily="34" charset="0"/>
              <a:buChar char="•"/>
            </a:pPr>
            <a:r>
              <a:rPr lang="en-IN" sz="2200" dirty="0" smtClean="0">
                <a:latin typeface="Times New Roman" pitchFamily="18" charset="0"/>
                <a:cs typeface="Times New Roman" pitchFamily="18" charset="0"/>
              </a:rPr>
              <a:t>Firstly</a:t>
            </a:r>
            <a:r>
              <a:rPr lang="en-IN" sz="2200" dirty="0">
                <a:latin typeface="Times New Roman" pitchFamily="18" charset="0"/>
                <a:cs typeface="Times New Roman" pitchFamily="18" charset="0"/>
              </a:rPr>
              <a:t>, as the farm is small in size, the use of machinery becomes </a:t>
            </a:r>
            <a:r>
              <a:rPr lang="en-IN" sz="2200" dirty="0" smtClean="0">
                <a:latin typeface="Times New Roman" pitchFamily="18" charset="0"/>
                <a:cs typeface="Times New Roman" pitchFamily="18" charset="0"/>
              </a:rPr>
              <a:t>costly </a:t>
            </a:r>
            <a:r>
              <a:rPr lang="en-IN" sz="2200" dirty="0">
                <a:latin typeface="Times New Roman" pitchFamily="18" charset="0"/>
                <a:cs typeface="Times New Roman" pitchFamily="18" charset="0"/>
              </a:rPr>
              <a:t>and therefore limited. Labour is thus not displaced.</a:t>
            </a:r>
          </a:p>
          <a:p>
            <a:pPr marL="285750" indent="-285750" fontAlgn="base">
              <a:lnSpc>
                <a:spcPct val="150000"/>
              </a:lnSpc>
              <a:buFont typeface="Arial" pitchFamily="34" charset="0"/>
              <a:buChar char="•"/>
            </a:pPr>
            <a:r>
              <a:rPr lang="en-IN" sz="2200" dirty="0" smtClean="0">
                <a:latin typeface="Times New Roman" pitchFamily="18" charset="0"/>
                <a:cs typeface="Times New Roman" pitchFamily="18" charset="0"/>
              </a:rPr>
              <a:t>Secondly</a:t>
            </a:r>
            <a:r>
              <a:rPr lang="en-IN" sz="2200" dirty="0">
                <a:latin typeface="Times New Roman" pitchFamily="18" charset="0"/>
                <a:cs typeface="Times New Roman" pitchFamily="18" charset="0"/>
              </a:rPr>
              <a:t>, the farmer use the labour of his own family and treats it as </a:t>
            </a:r>
            <a:r>
              <a:rPr lang="en-IN" sz="2200" dirty="0" smtClean="0">
                <a:latin typeface="Times New Roman" pitchFamily="18" charset="0"/>
                <a:cs typeface="Times New Roman" pitchFamily="18" charset="0"/>
              </a:rPr>
              <a:t>free </a:t>
            </a:r>
            <a:r>
              <a:rPr lang="en-IN" sz="2200" dirty="0">
                <a:latin typeface="Times New Roman" pitchFamily="18" charset="0"/>
                <a:cs typeface="Times New Roman" pitchFamily="18" charset="0"/>
              </a:rPr>
              <a:t>labour.</a:t>
            </a:r>
          </a:p>
          <a:p>
            <a:pPr algn="just" fontAlgn="base">
              <a:lnSpc>
                <a:spcPct val="150000"/>
              </a:lnSpc>
            </a:pPr>
            <a:endParaRPr lang="en-IN" b="1" dirty="0"/>
          </a:p>
        </p:txBody>
      </p:sp>
    </p:spTree>
    <p:extLst>
      <p:ext uri="{BB962C8B-B14F-4D97-AF65-F5344CB8AC3E}">
        <p14:creationId xmlns:p14="http://schemas.microsoft.com/office/powerpoint/2010/main" val="112498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7848600" cy="2677656"/>
          </a:xfrm>
          <a:prstGeom prst="rect">
            <a:avLst/>
          </a:prstGeom>
        </p:spPr>
        <p:txBody>
          <a:bodyPr wrap="square">
            <a:spAutoFit/>
          </a:bodyPr>
          <a:lstStyle/>
          <a:p>
            <a:pPr fontAlgn="base">
              <a:lnSpc>
                <a:spcPct val="150000"/>
              </a:lnSpc>
            </a:pPr>
            <a:r>
              <a:rPr lang="en-IN" sz="2400" b="1" dirty="0">
                <a:latin typeface="Times New Roman" pitchFamily="18" charset="0"/>
                <a:cs typeface="Times New Roman" pitchFamily="18" charset="0"/>
              </a:rPr>
              <a:t>(c) Greater Productivity:</a:t>
            </a:r>
          </a:p>
          <a:p>
            <a:pPr algn="just" fontAlgn="base">
              <a:lnSpc>
                <a:spcPct val="150000"/>
              </a:lnSpc>
            </a:pPr>
            <a:r>
              <a:rPr lang="en-IN" sz="2200" dirty="0">
                <a:latin typeface="Times New Roman" pitchFamily="18" charset="0"/>
                <a:cs typeface="Times New Roman" pitchFamily="18" charset="0"/>
              </a:rPr>
              <a:t>Productivity per acre on a farm under peasant farming is </a:t>
            </a:r>
            <a:r>
              <a:rPr lang="en-IN" sz="2200" dirty="0" smtClean="0">
                <a:latin typeface="Times New Roman" pitchFamily="18" charset="0"/>
                <a:cs typeface="Times New Roman" pitchFamily="18" charset="0"/>
              </a:rPr>
              <a:t>high. The </a:t>
            </a:r>
            <a:r>
              <a:rPr lang="en-IN" sz="2200" dirty="0">
                <a:latin typeface="Times New Roman" pitchFamily="18" charset="0"/>
                <a:cs typeface="Times New Roman" pitchFamily="18" charset="0"/>
              </a:rPr>
              <a:t>main reason for this is the greater intensity of cropping which, in turn, is due to greater use of labour per acre on small farms when compared with that on a larger farm.</a:t>
            </a:r>
          </a:p>
        </p:txBody>
      </p:sp>
      <p:sp>
        <p:nvSpPr>
          <p:cNvPr id="6" name="Rectangle 5"/>
          <p:cNvSpPr/>
          <p:nvPr/>
        </p:nvSpPr>
        <p:spPr>
          <a:xfrm>
            <a:off x="685800" y="3200400"/>
            <a:ext cx="7696200" cy="3185487"/>
          </a:xfrm>
          <a:prstGeom prst="rect">
            <a:avLst/>
          </a:prstGeom>
        </p:spPr>
        <p:txBody>
          <a:bodyPr wrap="square">
            <a:spAutoFit/>
          </a:bodyPr>
          <a:lstStyle/>
          <a:p>
            <a:pPr lvl="0" algn="just" fontAlgn="base">
              <a:lnSpc>
                <a:spcPct val="150000"/>
              </a:lnSpc>
              <a:spcBef>
                <a:spcPct val="0"/>
              </a:spcBef>
              <a:spcAft>
                <a:spcPct val="0"/>
              </a:spcAft>
            </a:pPr>
            <a:r>
              <a:rPr lang="en-US" sz="2400" b="1" dirty="0" smtClean="0">
                <a:solidFill>
                  <a:srgbClr val="000000"/>
                </a:solidFill>
                <a:latin typeface="Times New Roman" pitchFamily="18" charset="0"/>
                <a:cs typeface="Times New Roman" pitchFamily="18" charset="0"/>
              </a:rPr>
              <a:t>d)</a:t>
            </a:r>
            <a:r>
              <a:rPr lang="en-US" sz="2400" b="1" dirty="0">
                <a:solidFill>
                  <a:srgbClr val="000000"/>
                </a:solidFill>
                <a:latin typeface="Times New Roman" pitchFamily="18" charset="0"/>
                <a:cs typeface="Times New Roman" pitchFamily="18" charset="0"/>
              </a:rPr>
              <a:t> Possibility of Quick Decision:</a:t>
            </a:r>
          </a:p>
          <a:p>
            <a:pPr lvl="0" algn="just" eaLnBrk="0" fontAlgn="base" hangingPunct="0">
              <a:lnSpc>
                <a:spcPct val="150000"/>
              </a:lnSpc>
              <a:spcBef>
                <a:spcPct val="0"/>
              </a:spcBef>
              <a:spcAft>
                <a:spcPct val="0"/>
              </a:spcAft>
            </a:pPr>
            <a:r>
              <a:rPr lang="en-US" sz="2200" dirty="0" smtClean="0">
                <a:solidFill>
                  <a:srgbClr val="424142"/>
                </a:solidFill>
                <a:latin typeface="Times New Roman" pitchFamily="18" charset="0"/>
                <a:cs typeface="Times New Roman" pitchFamily="18" charset="0"/>
              </a:rPr>
              <a:t>Frequent </a:t>
            </a:r>
            <a:r>
              <a:rPr lang="en-US" sz="2200" dirty="0">
                <a:solidFill>
                  <a:srgbClr val="424142"/>
                </a:solidFill>
                <a:latin typeface="Times New Roman" pitchFamily="18" charset="0"/>
                <a:cs typeface="Times New Roman" pitchFamily="18" charset="0"/>
              </a:rPr>
              <a:t>weather and climate changes necessitate immediate decisions on the part of a farmer. Such decisions are more easy to take when the owner himself controls the farm and more easy to implement when he himself is the operator of the farm and when the size of farm is rather small.</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123384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57200"/>
            <a:ext cx="7772400" cy="546100"/>
          </a:xfrm>
        </p:spPr>
        <p:txBody>
          <a:bodyPr>
            <a:normAutofit/>
          </a:bodyPr>
          <a:lstStyle/>
          <a:p>
            <a:pPr algn="just"/>
            <a:r>
              <a:rPr lang="en-US" sz="2800" dirty="0" smtClean="0">
                <a:solidFill>
                  <a:srgbClr val="C00000"/>
                </a:solidFill>
                <a:latin typeface="Times New Roman" pitchFamily="18" charset="0"/>
                <a:cs typeface="Times New Roman" pitchFamily="18" charset="0"/>
              </a:rPr>
              <a:t>Disadvantages of peasant farming</a:t>
            </a:r>
            <a:endParaRPr lang="en-IN" sz="2800" dirty="0">
              <a:solidFill>
                <a:srgbClr val="C0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457200" y="1447800"/>
            <a:ext cx="8037513" cy="4876800"/>
          </a:xfrm>
        </p:spPr>
        <p:txBody>
          <a:bodyPr>
            <a:normAutofit fontScale="92500" lnSpcReduction="10000"/>
          </a:bodyPr>
          <a:lstStyle/>
          <a:p>
            <a:pPr marL="514350" indent="-514350">
              <a:buAutoNum type="alphaLcParenBoth"/>
            </a:pPr>
            <a:r>
              <a:rPr lang="en-IN" sz="2600" b="1" dirty="0" smtClean="0">
                <a:solidFill>
                  <a:schemeClr val="tx1"/>
                </a:solidFill>
                <a:latin typeface="Times New Roman" pitchFamily="18" charset="0"/>
                <a:cs typeface="Times New Roman" pitchFamily="18" charset="0"/>
              </a:rPr>
              <a:t>Difficulty </a:t>
            </a:r>
            <a:r>
              <a:rPr lang="en-IN" sz="2600" b="1" dirty="0">
                <a:solidFill>
                  <a:schemeClr val="tx1"/>
                </a:solidFill>
                <a:latin typeface="Times New Roman" pitchFamily="18" charset="0"/>
                <a:cs typeface="Times New Roman" pitchFamily="18" charset="0"/>
              </a:rPr>
              <a:t>in Using Improved Practices and Improved Inputs</a:t>
            </a:r>
            <a:r>
              <a:rPr lang="en-IN" sz="2600" b="1" dirty="0" smtClean="0">
                <a:solidFill>
                  <a:schemeClr val="tx1"/>
                </a:solidFill>
                <a:latin typeface="Times New Roman" pitchFamily="18" charset="0"/>
                <a:cs typeface="Times New Roman" pitchFamily="18" charset="0"/>
              </a:rPr>
              <a:t>:</a:t>
            </a:r>
          </a:p>
          <a:p>
            <a:r>
              <a:rPr lang="en-IN" sz="2400" dirty="0">
                <a:solidFill>
                  <a:schemeClr val="tx1"/>
                </a:solidFill>
                <a:latin typeface="Times New Roman" pitchFamily="18" charset="0"/>
                <a:cs typeface="Times New Roman" pitchFamily="18" charset="0"/>
              </a:rPr>
              <a:t>Transformation of agriculture is more difficult when the farms are small in size.</a:t>
            </a:r>
            <a:endParaRPr lang="en-IN" sz="2400" b="1" dirty="0">
              <a:solidFill>
                <a:schemeClr val="tx1"/>
              </a:solidFill>
              <a:latin typeface="Times New Roman" pitchFamily="18" charset="0"/>
              <a:cs typeface="Times New Roman" pitchFamily="18" charset="0"/>
            </a:endParaRPr>
          </a:p>
          <a:p>
            <a:r>
              <a:rPr lang="en-IN" sz="2600" b="1" dirty="0">
                <a:solidFill>
                  <a:schemeClr val="tx1"/>
                </a:solidFill>
                <a:latin typeface="Times New Roman" pitchFamily="18" charset="0"/>
                <a:cs typeface="Times New Roman" pitchFamily="18" charset="0"/>
              </a:rPr>
              <a:t>(b) Low Marketable Surplus</a:t>
            </a:r>
            <a:r>
              <a:rPr lang="en-IN" sz="2600" b="1" dirty="0" smtClean="0">
                <a:solidFill>
                  <a:schemeClr val="tx1"/>
                </a:solidFill>
                <a:latin typeface="Times New Roman" pitchFamily="18" charset="0"/>
                <a:cs typeface="Times New Roman" pitchFamily="18" charset="0"/>
              </a:rPr>
              <a:t>:</a:t>
            </a:r>
          </a:p>
          <a:p>
            <a:r>
              <a:rPr lang="en-IN" sz="2400" dirty="0">
                <a:solidFill>
                  <a:schemeClr val="tx1"/>
                </a:solidFill>
                <a:latin typeface="Times New Roman" pitchFamily="18" charset="0"/>
                <a:cs typeface="Times New Roman" pitchFamily="18" charset="0"/>
              </a:rPr>
              <a:t>Production of a small farm is sufficient to meet the domestic need of the farmer only</a:t>
            </a:r>
            <a:r>
              <a:rPr lang="en-IN" sz="2400" dirty="0" smtClean="0">
                <a:solidFill>
                  <a:schemeClr val="tx1"/>
                </a:solidFill>
                <a:latin typeface="Times New Roman" pitchFamily="18" charset="0"/>
                <a:cs typeface="Times New Roman" pitchFamily="18" charset="0"/>
              </a:rPr>
              <a:t>.</a:t>
            </a:r>
            <a:endParaRPr lang="en-IN" sz="2400" b="1" dirty="0">
              <a:solidFill>
                <a:schemeClr val="tx1"/>
              </a:solidFill>
              <a:latin typeface="Times New Roman" pitchFamily="18" charset="0"/>
              <a:cs typeface="Times New Roman" pitchFamily="18" charset="0"/>
            </a:endParaRPr>
          </a:p>
          <a:p>
            <a:r>
              <a:rPr lang="en-IN" sz="2600" b="1" dirty="0">
                <a:solidFill>
                  <a:schemeClr val="tx1"/>
                </a:solidFill>
                <a:latin typeface="Times New Roman" pitchFamily="18" charset="0"/>
                <a:cs typeface="Times New Roman" pitchFamily="18" charset="0"/>
              </a:rPr>
              <a:t>(c) No Optimum Use of Available Resources</a:t>
            </a:r>
            <a:r>
              <a:rPr lang="en-IN" sz="2600" b="1" dirty="0" smtClean="0">
                <a:solidFill>
                  <a:schemeClr val="tx1"/>
                </a:solidFill>
                <a:latin typeface="Times New Roman" pitchFamily="18" charset="0"/>
                <a:cs typeface="Times New Roman" pitchFamily="18" charset="0"/>
              </a:rPr>
              <a:t>:</a:t>
            </a:r>
          </a:p>
          <a:p>
            <a:r>
              <a:rPr lang="en-IN" sz="2600" b="1" dirty="0" smtClean="0">
                <a:solidFill>
                  <a:schemeClr val="tx1"/>
                </a:solidFill>
                <a:latin typeface="Times New Roman" pitchFamily="18" charset="0"/>
                <a:cs typeface="Times New Roman" pitchFamily="18" charset="0"/>
              </a:rPr>
              <a:t>(</a:t>
            </a:r>
            <a:r>
              <a:rPr lang="en-IN" sz="2600" b="1" dirty="0">
                <a:solidFill>
                  <a:schemeClr val="tx1"/>
                </a:solidFill>
                <a:latin typeface="Times New Roman" pitchFamily="18" charset="0"/>
                <a:cs typeface="Times New Roman" pitchFamily="18" charset="0"/>
              </a:rPr>
              <a:t>d) Weak Commercial Motive</a:t>
            </a:r>
            <a:r>
              <a:rPr lang="en-IN" sz="2600" b="1" dirty="0" smtClean="0">
                <a:solidFill>
                  <a:schemeClr val="tx1"/>
                </a:solidFill>
                <a:latin typeface="Times New Roman" pitchFamily="18" charset="0"/>
                <a:cs typeface="Times New Roman" pitchFamily="18" charset="0"/>
              </a:rPr>
              <a:t>:</a:t>
            </a:r>
          </a:p>
          <a:p>
            <a:pPr algn="just">
              <a:lnSpc>
                <a:spcPct val="160000"/>
              </a:lnSpc>
            </a:pPr>
            <a:r>
              <a:rPr lang="en-IN" sz="2400" dirty="0">
                <a:solidFill>
                  <a:schemeClr val="tx1"/>
                </a:solidFill>
                <a:latin typeface="Times New Roman" pitchFamily="18" charset="0"/>
                <a:cs typeface="Times New Roman" pitchFamily="18" charset="0"/>
              </a:rPr>
              <a:t>The small farmers are generally off the market. He neither purchase any input from the market, nor sell any surplus in market. They thus remain uninfluenced by the changes in the market forces</a:t>
            </a:r>
            <a:endParaRPr lang="en-IN" sz="2400" dirty="0">
              <a:solidFill>
                <a:schemeClr val="tx1"/>
              </a:solidFill>
              <a:latin typeface="Times New Roman" pitchFamily="18" charset="0"/>
              <a:cs typeface="Times New Roman" pitchFamily="18" charset="0"/>
            </a:endParaRPr>
          </a:p>
          <a:p>
            <a:endParaRPr lang="en-IN" dirty="0">
              <a:solidFill>
                <a:schemeClr val="tx1"/>
              </a:solidFill>
            </a:endParaRPr>
          </a:p>
        </p:txBody>
      </p:sp>
    </p:spTree>
    <p:extLst>
      <p:ext uri="{BB962C8B-B14F-4D97-AF65-F5344CB8AC3E}">
        <p14:creationId xmlns:p14="http://schemas.microsoft.com/office/powerpoint/2010/main" val="1902739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6540</TotalTime>
  <Words>185</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Advantages of Peasant Farming:</vt:lpstr>
      <vt:lpstr>PowerPoint Presentation</vt:lpstr>
      <vt:lpstr>Disadvantages of peasant farming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302</cp:revision>
  <dcterms:created xsi:type="dcterms:W3CDTF">2020-01-10T02:05:01Z</dcterms:created>
  <dcterms:modified xsi:type="dcterms:W3CDTF">2020-11-10T05:29:05Z</dcterms:modified>
</cp:coreProperties>
</file>