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9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>
      <p:cViewPr varScale="1">
        <p:scale>
          <a:sx n="104" d="100"/>
          <a:sy n="104" d="100"/>
        </p:scale>
        <p:origin x="756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BF82C19-98AC-4449-A673-F40B0A489F77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4D628BF-61FD-4949-BF00-932D5C2254B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0394844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s-ES" sz="1800" b="0" i="1" u="none" strike="noStrike" baseline="0" dirty="0" err="1">
                <a:solidFill>
                  <a:srgbClr val="000000"/>
                </a:solidFill>
                <a:latin typeface="Helvetica Neue LT Std"/>
              </a:rPr>
              <a:t>Culhane</a:t>
            </a:r>
            <a:r>
              <a:rPr lang="es-ES" sz="1800" b="0" i="1" u="none" strike="noStrike" baseline="0" dirty="0">
                <a:solidFill>
                  <a:srgbClr val="000000"/>
                </a:solidFill>
                <a:latin typeface="Helvetica Neue LT Std"/>
              </a:rPr>
              <a:t> KJ, Liu Y, </a:t>
            </a:r>
            <a:r>
              <a:rPr lang="es-ES" sz="1800" b="0" i="1" u="none" strike="noStrike" baseline="0" dirty="0" err="1">
                <a:solidFill>
                  <a:srgbClr val="000000"/>
                </a:solidFill>
                <a:latin typeface="Helvetica Neue LT Std"/>
              </a:rPr>
              <a:t>Cai</a:t>
            </a:r>
            <a:r>
              <a:rPr lang="es-ES" sz="1800" b="0" i="1" u="none" strike="noStrike" baseline="0" dirty="0">
                <a:solidFill>
                  <a:srgbClr val="000000"/>
                </a:solidFill>
                <a:latin typeface="Helvetica Neue LT Std"/>
              </a:rPr>
              <a:t> Y and Yan ECY (2015). </a:t>
            </a:r>
            <a:r>
              <a:rPr lang="en-IN" sz="1800" b="0" i="1" u="none" strike="noStrike" baseline="0" dirty="0" err="1">
                <a:solidFill>
                  <a:srgbClr val="000000"/>
                </a:solidFill>
                <a:latin typeface="Helvetica Neue LT Std"/>
              </a:rPr>
              <a:t>doi</a:t>
            </a:r>
            <a:r>
              <a:rPr lang="en-IN" sz="1800" b="0" i="1" u="none" strike="noStrike" baseline="0" dirty="0">
                <a:solidFill>
                  <a:srgbClr val="000000"/>
                </a:solidFill>
                <a:latin typeface="Helvetica Neue LT Std"/>
              </a:rPr>
              <a:t>: 10.3389/fphar.2015.00264 </a:t>
            </a:r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4D628BF-61FD-4949-BF00-932D5C2254B1}" type="slidenum">
              <a:rPr lang="en-IN" smtClean="0"/>
              <a:t>2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74798867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F3F526B-1126-4C02-8B74-0B84645AEB8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CF53A850-FB0B-446C-BB93-CA860B5FFBB3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FF9E953-C597-45E9-A2C5-AD5DC413885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6779C4-BF4B-495C-BF5D-52A55105A0E5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40FE05C-AA7D-4537-9417-B5C6EACE23E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4BE5BB6-ED3F-442F-B0E8-D2FF48F72C3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B740EA-1EF4-4684-A766-56629E5C498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21369115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300EC29-4957-4923-A5A4-D87DC56F1B0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86DC36B-525C-4FBE-9F30-297EF9A9A23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3543684-31F9-4F52-9006-861C3BB2D5A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6779C4-BF4B-495C-BF5D-52A55105A0E5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BA90AD1-023D-4100-B7A6-51D1B4642FF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458B5FD-75C5-46D5-AB50-8052403CE90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B740EA-1EF4-4684-A766-56629E5C498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32029378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4FE2B78-3617-4C3D-B4F9-7869B5757C1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125DD88-69CB-4427-B8C0-16922DEA0B0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DFE5C41-CC03-444A-B9A0-AF184833A40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6779C4-BF4B-495C-BF5D-52A55105A0E5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CC5040B-7CB7-4D1F-9F02-B3E083C34D0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A648D83-328B-4E3B-9E85-BDD4F9EC4BC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B740EA-1EF4-4684-A766-56629E5C498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27694966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C60E141-0C4F-4140-9F7B-1DA15D79170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CCAA25A-3C4B-4D0C-BAE9-1B0DB3A7147C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5AA49D0E-D61A-4426-BD30-80339AA9748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F0B1C16-0D37-41DA-A6E6-BAD2B7E5EAB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6779C4-BF4B-495C-BF5D-52A55105A0E5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9438056-61A8-4EFF-BADB-BFB93065FD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B886C1B3-F543-4C83-8CA8-7340987944D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B740EA-1EF4-4684-A766-56629E5C498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15299324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B6AB1B9-B0AB-4A8A-88D2-B3A6B01A07B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BC85F02-0D3B-42F9-AFBB-E55AA83B5AD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81EF02A-0006-4156-859F-35C08BEBA1BF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A64005E1-7289-4037-B102-A4380AECC707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B08A59B8-8FE2-486F-94BE-348E3435E58B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64FBB6BF-98E3-48DB-81FD-3B83966C70E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6779C4-BF4B-495C-BF5D-52A55105A0E5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2647E0D0-2DFA-40A1-AF19-92480E9B857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E6895AC0-AB83-41F5-84CF-A1C39E21671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B740EA-1EF4-4684-A766-56629E5C498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11567006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513253-ACC1-4396-B6CD-066EF82A474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CBA6961D-AAB6-43D4-B81E-040382FFA0D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6779C4-BF4B-495C-BF5D-52A55105A0E5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D1A3CEDA-B750-4743-B4E2-4D4BC249D48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3046C50-AC5D-4837-8E4B-A753C1EB89A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B740EA-1EF4-4684-A766-56629E5C498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14282596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DD77B96B-C23C-4D74-A2C3-3CC80DFDD7E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6779C4-BF4B-495C-BF5D-52A55105A0E5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BA67F8F2-BFD0-45D0-8AF5-9A2FDE2AACE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DF4E29F-72A5-40BF-AB63-3891353D7DE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B740EA-1EF4-4684-A766-56629E5C498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15203713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AC0F0AC-D8FC-40A5-A488-C2F91BE0D5A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59761C-F28C-441E-8918-5A8314CC3E3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5B09DFE-AF11-4771-B93D-AFA6939A71D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48D2923C-90CC-4988-8C47-7241DE1F002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6779C4-BF4B-495C-BF5D-52A55105A0E5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1096984-7527-4D71-9CBC-991CE8654E2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0295AE3-B493-47F4-B2A2-8C6B9C5C60A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B740EA-1EF4-4684-A766-56629E5C498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30150850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FA67DFA-217A-4D1D-AF85-8ED75396DE7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B5822164-D7E8-459B-ADBE-EB42B382B0A7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N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60541F92-EB1A-46C6-BB0B-97D5AB0FAB1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6294C7B9-DA0C-49CA-B206-B3CF3891F7E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6779C4-BF4B-495C-BF5D-52A55105A0E5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BBCE0E9-729D-4D39-B8C5-3C5F154A0A8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B0E4CF8-95BF-4619-B628-CF0B759E688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B740EA-1EF4-4684-A766-56629E5C498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19867363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AFEB26D-6292-4136-B789-E55432FE41B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84943CB7-8348-49A2-AB4E-449B33EFB9F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E07A005-A963-4335-8903-6FCE19951A7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6779C4-BF4B-495C-BF5D-52A55105A0E5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ACBC46F-0726-49F6-92D7-11CEADE80C8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D3A84CA-4FB2-44A7-9145-3AB7997C1C2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B740EA-1EF4-4684-A766-56629E5C498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00743164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DF98E113-56D7-4F88-9ABA-458625C2C790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7E497080-38C5-4D5C-85E8-1A1237586FA9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A950657-90FE-42B5-9A7C-D8666F496D4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6779C4-BF4B-495C-BF5D-52A55105A0E5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3DCCEE0-FB4B-4943-BCB0-DCFA511A16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A0D2B7C-B033-40C2-99CE-2649474C2BF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EB740EA-1EF4-4684-A766-56629E5C498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21385627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55DF521B-B6D1-43C7-94AE-270CF634E4A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3EF48BF-F659-46DD-8F0F-CD6BEFADDB8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2286360-B444-40E2-A401-B143A2075B53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6779C4-BF4B-495C-BF5D-52A55105A0E5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F90F1D3-47EE-4AA1-A282-13D95573597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99D8347-C95E-4A34-97C9-B54DCAC18D0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EB740EA-1EF4-4684-A766-56629E5C498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53720833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reeform: Shape 7">
            <a:extLst>
              <a:ext uri="{FF2B5EF4-FFF2-40B4-BE49-F238E27FC236}">
                <a16:creationId xmlns:a16="http://schemas.microsoft.com/office/drawing/2014/main" id="{FF56364F-341A-489D-99A6-B6EF5EDECEA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8019775" y="476109"/>
            <a:ext cx="4172225" cy="5905780"/>
          </a:xfrm>
          <a:custGeom>
            <a:avLst/>
            <a:gdLst>
              <a:gd name="connsiteX0" fmla="*/ 3033060 w 4172225"/>
              <a:gd name="connsiteY0" fmla="*/ 0 h 5905780"/>
              <a:gd name="connsiteX1" fmla="*/ 4172225 w 4172225"/>
              <a:gd name="connsiteY1" fmla="*/ 0 h 5905780"/>
              <a:gd name="connsiteX2" fmla="*/ 4172225 w 4172225"/>
              <a:gd name="connsiteY2" fmla="*/ 5905761 h 5905780"/>
              <a:gd name="connsiteX3" fmla="*/ 3936003 w 4172225"/>
              <a:gd name="connsiteY3" fmla="*/ 5905761 h 5905780"/>
              <a:gd name="connsiteX4" fmla="*/ 3936003 w 4172225"/>
              <a:gd name="connsiteY4" fmla="*/ 5905780 h 5905780"/>
              <a:gd name="connsiteX5" fmla="*/ 0 w 4172225"/>
              <a:gd name="connsiteY5" fmla="*/ 5905780 h 5905780"/>
              <a:gd name="connsiteX6" fmla="*/ 2796838 w 4172225"/>
              <a:gd name="connsiteY6" fmla="*/ 19 h 5905780"/>
              <a:gd name="connsiteX7" fmla="*/ 3033051 w 4172225"/>
              <a:gd name="connsiteY7" fmla="*/ 19 h 590578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4172225" h="5905780">
                <a:moveTo>
                  <a:pt x="3033060" y="0"/>
                </a:moveTo>
                <a:lnTo>
                  <a:pt x="4172225" y="0"/>
                </a:lnTo>
                <a:lnTo>
                  <a:pt x="4172225" y="5905761"/>
                </a:lnTo>
                <a:lnTo>
                  <a:pt x="3936003" y="5905761"/>
                </a:lnTo>
                <a:lnTo>
                  <a:pt x="3936003" y="5905780"/>
                </a:lnTo>
                <a:lnTo>
                  <a:pt x="0" y="5905780"/>
                </a:lnTo>
                <a:lnTo>
                  <a:pt x="2796838" y="19"/>
                </a:lnTo>
                <a:lnTo>
                  <a:pt x="3033051" y="19"/>
                </a:lnTo>
                <a:close/>
              </a:path>
            </a:pathLst>
          </a:custGeom>
          <a:solidFill>
            <a:srgbClr val="404040">
              <a:alpha val="84706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A42BD8CA-821E-4109-B1E5-9C4F5579751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476110"/>
            <a:ext cx="10319294" cy="5905761"/>
          </a:xfrm>
          <a:custGeom>
            <a:avLst/>
            <a:gdLst>
              <a:gd name="connsiteX0" fmla="*/ 0 w 10319294"/>
              <a:gd name="connsiteY0" fmla="*/ 0 h 6059008"/>
              <a:gd name="connsiteX1" fmla="*/ 10319294 w 10319294"/>
              <a:gd name="connsiteY1" fmla="*/ 0 h 6059008"/>
              <a:gd name="connsiteX2" fmla="*/ 7522454 w 10319294"/>
              <a:gd name="connsiteY2" fmla="*/ 6059008 h 6059008"/>
              <a:gd name="connsiteX3" fmla="*/ 0 w 10319294"/>
              <a:gd name="connsiteY3" fmla="*/ 6059008 h 605900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0319294" h="6059008">
                <a:moveTo>
                  <a:pt x="0" y="0"/>
                </a:moveTo>
                <a:lnTo>
                  <a:pt x="10319294" y="0"/>
                </a:lnTo>
                <a:lnTo>
                  <a:pt x="7522454" y="6059008"/>
                </a:lnTo>
                <a:lnTo>
                  <a:pt x="0" y="6059008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>
                  <a:lumMod val="95000"/>
                </a:prst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24C5488-4F04-4246-8BBC-77A90BDDE22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04672" y="1203876"/>
            <a:ext cx="6896291" cy="2419875"/>
          </a:xfrm>
        </p:spPr>
        <p:txBody>
          <a:bodyPr>
            <a:normAutofit/>
          </a:bodyPr>
          <a:lstStyle/>
          <a:p>
            <a:pPr algn="l"/>
            <a:r>
              <a:rPr lang="en-IN" sz="6600">
                <a:solidFill>
                  <a:srgbClr val="FFFFFF"/>
                </a:solidFill>
              </a:rPr>
              <a:t>Receptor for Peptide Hormone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318CD72F-8FA6-411C-8002-60D1D6FE4C58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04672" y="3760275"/>
            <a:ext cx="6896291" cy="1097597"/>
          </a:xfrm>
        </p:spPr>
        <p:txBody>
          <a:bodyPr>
            <a:normAutofit/>
          </a:bodyPr>
          <a:lstStyle/>
          <a:p>
            <a:pPr algn="l"/>
            <a:r>
              <a:rPr lang="en-IN" dirty="0">
                <a:solidFill>
                  <a:srgbClr val="FFFFFF"/>
                </a:solidFill>
              </a:rPr>
              <a:t>VBC-612</a:t>
            </a:r>
          </a:p>
          <a:p>
            <a:pPr algn="l"/>
            <a:r>
              <a:rPr lang="en-IN" dirty="0">
                <a:solidFill>
                  <a:srgbClr val="FFFFFF"/>
                </a:solidFill>
              </a:rPr>
              <a:t>Unit-1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E6083AB2-52B7-4EED-A956-2438B7FE986D}"/>
              </a:ext>
            </a:extLst>
          </p:cNvPr>
          <p:cNvSpPr txBox="1"/>
          <p:nvPr/>
        </p:nvSpPr>
        <p:spPr>
          <a:xfrm>
            <a:off x="199690" y="6381871"/>
            <a:ext cx="120996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dirty="0"/>
              <a:t>7.10.2020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A02FFE8E-FF50-4476-9627-DB77503F403E}"/>
              </a:ext>
            </a:extLst>
          </p:cNvPr>
          <p:cNvSpPr txBox="1"/>
          <p:nvPr/>
        </p:nvSpPr>
        <p:spPr>
          <a:xfrm>
            <a:off x="10932374" y="106776"/>
            <a:ext cx="64654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dirty="0"/>
              <a:t>P.G.</a:t>
            </a:r>
          </a:p>
        </p:txBody>
      </p:sp>
    </p:spTree>
    <p:extLst>
      <p:ext uri="{BB962C8B-B14F-4D97-AF65-F5344CB8AC3E}">
        <p14:creationId xmlns:p14="http://schemas.microsoft.com/office/powerpoint/2010/main" val="390720708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0" name="Rectangle 9">
            <a:extLst>
              <a:ext uri="{FF2B5EF4-FFF2-40B4-BE49-F238E27FC236}">
                <a16:creationId xmlns:a16="http://schemas.microsoft.com/office/drawing/2014/main" id="{5E6B3632-31A7-4B9A-9B3B-DAADD1D372B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3F3D55A-2D6A-45D8-B19B-3B08C0FC79A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79725" y="640081"/>
            <a:ext cx="3206143" cy="5489009"/>
          </a:xfr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z="3600" b="1" i="0" u="none" strike="noStrike" kern="1200" baseline="0" dirty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A comparison of GPCRs in family B with GPCRs in the other four families </a:t>
            </a:r>
            <a:endParaRPr lang="en-US" sz="3600" kern="1200" dirty="0">
              <a:solidFill>
                <a:schemeClr val="tx1"/>
              </a:solidFill>
              <a:latin typeface="+mj-lt"/>
              <a:ea typeface="+mj-ea"/>
              <a:cs typeface="+mj-cs"/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FFA363FB-1A31-423E-86F7-827D953810D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55237" y="728906"/>
            <a:ext cx="7322284" cy="54001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5030944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85B844BF-1F1B-4C62-A9A1-DF2E546D580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71130" y="209550"/>
            <a:ext cx="9505950" cy="64389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9568000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E4428825-E1CA-485A-A4DF-19982565386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76325" y="685800"/>
            <a:ext cx="9467850" cy="52959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6317807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0" name="Rectangle 9">
            <a:extLst>
              <a:ext uri="{FF2B5EF4-FFF2-40B4-BE49-F238E27FC236}">
                <a16:creationId xmlns:a16="http://schemas.microsoft.com/office/drawing/2014/main" id="{53F29798-D584-4792-9B62-3F5F5C36D61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F4CEE894-E30F-4708-A796-9BFBD0F540E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184805"/>
            <a:ext cx="10515600" cy="1505883"/>
          </a:xfr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z="4800" b="1" i="0" u="none" strike="noStrike" kern="1200" baseline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Two-domain binding model of family B GPCRs </a:t>
            </a:r>
            <a:endParaRPr lang="en-US" sz="4800" kern="1200">
              <a:solidFill>
                <a:schemeClr val="tx1"/>
              </a:solidFill>
              <a:latin typeface="+mj-lt"/>
              <a:ea typeface="+mj-ea"/>
              <a:cs typeface="+mj-cs"/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094A4D00-1EB6-496A-9E40-B4F26374F5C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250452" y="1845426"/>
            <a:ext cx="5688043" cy="44503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8417511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0" name="Rectangle 9">
            <a:extLst>
              <a:ext uri="{FF2B5EF4-FFF2-40B4-BE49-F238E27FC236}">
                <a16:creationId xmlns:a16="http://schemas.microsoft.com/office/drawing/2014/main" id="{53F29798-D584-4792-9B62-3F5F5C36D61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CE16BECF-86A1-4C87-8BEE-D94208669B1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184805"/>
            <a:ext cx="10515600" cy="1505883"/>
          </a:xfr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z="5200" b="1" i="0" u="none" strike="noStrike" kern="1200" baseline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Structural model for family B GPCRs </a:t>
            </a:r>
            <a:endParaRPr lang="en-US" sz="5200" kern="1200">
              <a:solidFill>
                <a:schemeClr val="tx1"/>
              </a:solidFill>
              <a:latin typeface="+mj-lt"/>
              <a:ea typeface="+mj-ea"/>
              <a:cs typeface="+mj-cs"/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C79D48F0-4BE6-4F52-9033-040769154B2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6151" y="1845426"/>
            <a:ext cx="7876644" cy="44503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6126376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4039A54-D447-4D51-8827-817877F4A9C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340430"/>
            <a:ext cx="4245429" cy="2206364"/>
          </a:xfr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z="3700" b="1" i="0" u="none" strike="noStrike" kern="1200" baseline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The three-layered </a:t>
            </a:r>
            <a:r>
              <a:rPr lang="en-US" sz="3700" b="0" i="0" u="none" strike="noStrike" kern="1200" baseline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a</a:t>
            </a:r>
            <a:r>
              <a:rPr lang="en-US" sz="3700" b="1" i="0" u="none" strike="noStrike" kern="1200" baseline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-</a:t>
            </a:r>
            <a:r>
              <a:rPr lang="en-US" sz="3700" b="0" i="0" u="none" strike="noStrike" kern="1200" baseline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b</a:t>
            </a:r>
            <a:r>
              <a:rPr lang="en-US" sz="3700" b="1" i="0" u="none" strike="noStrike" kern="1200" baseline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-</a:t>
            </a:r>
            <a:r>
              <a:rPr lang="en-US" sz="3700" b="0" i="0" u="none" strike="noStrike" kern="1200" baseline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ba </a:t>
            </a:r>
            <a:r>
              <a:rPr lang="en-US" sz="3700" b="1" i="0" u="none" strike="noStrike" kern="1200" baseline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foldfortheN-terminaldomain offamilyBGPCRs.</a:t>
            </a:r>
            <a:endParaRPr lang="en-US" sz="3700" kern="1200">
              <a:solidFill>
                <a:schemeClr val="tx1"/>
              </a:solidFill>
              <a:latin typeface="+mj-lt"/>
              <a:ea typeface="+mj-ea"/>
              <a:cs typeface="+mj-cs"/>
            </a:endParaRPr>
          </a:p>
        </p:txBody>
      </p:sp>
      <p:sp>
        <p:nvSpPr>
          <p:cNvPr id="10" name="Freeform 5">
            <a:extLst>
              <a:ext uri="{FF2B5EF4-FFF2-40B4-BE49-F238E27FC236}">
                <a16:creationId xmlns:a16="http://schemas.microsoft.com/office/drawing/2014/main" id="{AF1E5E62-9EB9-408E-AE53-A04A4C8110D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"/>
            <a:ext cx="5920619" cy="2130951"/>
          </a:xfrm>
          <a:custGeom>
            <a:avLst/>
            <a:gdLst>
              <a:gd name="connsiteX0" fmla="*/ 0 w 5920619"/>
              <a:gd name="connsiteY0" fmla="*/ 0 h 2130951"/>
              <a:gd name="connsiteX1" fmla="*/ 3191370 w 5920619"/>
              <a:gd name="connsiteY1" fmla="*/ 0 h 2130951"/>
              <a:gd name="connsiteX2" fmla="*/ 3346315 w 5920619"/>
              <a:gd name="connsiteY2" fmla="*/ 0 h 2130951"/>
              <a:gd name="connsiteX3" fmla="*/ 5920619 w 5920619"/>
              <a:gd name="connsiteY3" fmla="*/ 0 h 2130951"/>
              <a:gd name="connsiteX4" fmla="*/ 4936971 w 5920619"/>
              <a:gd name="connsiteY4" fmla="*/ 2130951 h 2130951"/>
              <a:gd name="connsiteX5" fmla="*/ 0 w 5920619"/>
              <a:gd name="connsiteY5" fmla="*/ 2130951 h 213095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5920619" h="2130951">
                <a:moveTo>
                  <a:pt x="0" y="0"/>
                </a:moveTo>
                <a:lnTo>
                  <a:pt x="3191370" y="0"/>
                </a:lnTo>
                <a:lnTo>
                  <a:pt x="3346315" y="0"/>
                </a:lnTo>
                <a:lnTo>
                  <a:pt x="5920619" y="0"/>
                </a:lnTo>
                <a:lnTo>
                  <a:pt x="4936971" y="2130951"/>
                </a:lnTo>
                <a:lnTo>
                  <a:pt x="0" y="2130951"/>
                </a:lnTo>
                <a:close/>
              </a:path>
            </a:pathLst>
          </a:custGeom>
          <a:solidFill>
            <a:srgbClr val="59595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C78442DF-F0A4-457B-9460-78EE0144F47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460626" y="633124"/>
            <a:ext cx="4715784" cy="3409875"/>
          </a:xfrm>
          <a:prstGeom prst="rect">
            <a:avLst/>
          </a:prstGeom>
        </p:spPr>
      </p:pic>
      <p:sp>
        <p:nvSpPr>
          <p:cNvPr id="12" name="Freeform 7">
            <a:extLst>
              <a:ext uri="{FF2B5EF4-FFF2-40B4-BE49-F238E27FC236}">
                <a16:creationId xmlns:a16="http://schemas.microsoft.com/office/drawing/2014/main" id="{9C5704B2-7C5B-4738-AF0D-4A2756A69FA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266810" y="4683319"/>
            <a:ext cx="5925190" cy="2174681"/>
          </a:xfrm>
          <a:custGeom>
            <a:avLst/>
            <a:gdLst>
              <a:gd name="connsiteX0" fmla="*/ 1007162 w 5925190"/>
              <a:gd name="connsiteY0" fmla="*/ 0 h 2174681"/>
              <a:gd name="connsiteX1" fmla="*/ 5925190 w 5925190"/>
              <a:gd name="connsiteY1" fmla="*/ 0 h 2174681"/>
              <a:gd name="connsiteX2" fmla="*/ 5925190 w 5925190"/>
              <a:gd name="connsiteY2" fmla="*/ 2174681 h 2174681"/>
              <a:gd name="connsiteX3" fmla="*/ 0 w 5925190"/>
              <a:gd name="connsiteY3" fmla="*/ 2174681 h 217468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5925190" h="2174681">
                <a:moveTo>
                  <a:pt x="1007162" y="0"/>
                </a:moveTo>
                <a:lnTo>
                  <a:pt x="5925190" y="0"/>
                </a:lnTo>
                <a:lnTo>
                  <a:pt x="5925190" y="2174681"/>
                </a:lnTo>
                <a:lnTo>
                  <a:pt x="0" y="2174681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4" name="Freeform 6">
            <a:extLst>
              <a:ext uri="{FF2B5EF4-FFF2-40B4-BE49-F238E27FC236}">
                <a16:creationId xmlns:a16="http://schemas.microsoft.com/office/drawing/2014/main" id="{DFB36DC4-A410-4DF1-8453-1D85743F5E0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4683319"/>
            <a:ext cx="7092887" cy="2174681"/>
          </a:xfrm>
          <a:custGeom>
            <a:avLst/>
            <a:gdLst>
              <a:gd name="connsiteX0" fmla="*/ 0 w 7092887"/>
              <a:gd name="connsiteY0" fmla="*/ 0 h 2174681"/>
              <a:gd name="connsiteX1" fmla="*/ 7092887 w 7092887"/>
              <a:gd name="connsiteY1" fmla="*/ 0 h 2174681"/>
              <a:gd name="connsiteX2" fmla="*/ 6085725 w 7092887"/>
              <a:gd name="connsiteY2" fmla="*/ 2174681 h 2174681"/>
              <a:gd name="connsiteX3" fmla="*/ 1524000 w 7092887"/>
              <a:gd name="connsiteY3" fmla="*/ 2174681 h 2174681"/>
              <a:gd name="connsiteX4" fmla="*/ 1200418 w 7092887"/>
              <a:gd name="connsiteY4" fmla="*/ 2174681 h 2174681"/>
              <a:gd name="connsiteX5" fmla="*/ 0 w 7092887"/>
              <a:gd name="connsiteY5" fmla="*/ 2174681 h 217468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7092887" h="2174681">
                <a:moveTo>
                  <a:pt x="0" y="0"/>
                </a:moveTo>
                <a:lnTo>
                  <a:pt x="7092887" y="0"/>
                </a:lnTo>
                <a:lnTo>
                  <a:pt x="6085725" y="2174681"/>
                </a:lnTo>
                <a:lnTo>
                  <a:pt x="1524000" y="2174681"/>
                </a:lnTo>
                <a:lnTo>
                  <a:pt x="1200418" y="2174681"/>
                </a:lnTo>
                <a:lnTo>
                  <a:pt x="0" y="2174681"/>
                </a:lnTo>
                <a:close/>
              </a:path>
            </a:pathLst>
          </a:custGeom>
          <a:solidFill>
            <a:srgbClr val="B2B2B2">
              <a:alpha val="7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>
              <a:solidFill>
                <a:srgbClr val="B2B2B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4687678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10</TotalTime>
  <Words>66</Words>
  <Application>Microsoft Office PowerPoint</Application>
  <PresentationFormat>Widescreen</PresentationFormat>
  <Paragraphs>11</Paragraphs>
  <Slides>7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12" baseType="lpstr">
      <vt:lpstr>Arial</vt:lpstr>
      <vt:lpstr>Calibri</vt:lpstr>
      <vt:lpstr>Calibri Light</vt:lpstr>
      <vt:lpstr>Helvetica Neue LT Std</vt:lpstr>
      <vt:lpstr>Office Theme</vt:lpstr>
      <vt:lpstr>Receptor for Peptide Hormone</vt:lpstr>
      <vt:lpstr>A comparison of GPCRs in family B with GPCRs in the other four families </vt:lpstr>
      <vt:lpstr>PowerPoint Presentation</vt:lpstr>
      <vt:lpstr>PowerPoint Presentation</vt:lpstr>
      <vt:lpstr>Two-domain binding model of family B GPCRs </vt:lpstr>
      <vt:lpstr>Structural model for family B GPCRs </vt:lpstr>
      <vt:lpstr>The three-layered a-b-ba foldfortheN-terminaldomain offamilyBGPCRs.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Receptor for Peptide Hormone</dc:title>
  <dc:creator>ani.gatz1 ani.gatz1</dc:creator>
  <cp:lastModifiedBy>ani.gatz1 ani.gatz1</cp:lastModifiedBy>
  <cp:revision>5</cp:revision>
  <dcterms:created xsi:type="dcterms:W3CDTF">2020-10-07T03:35:13Z</dcterms:created>
  <dcterms:modified xsi:type="dcterms:W3CDTF">2020-10-31T05:06:01Z</dcterms:modified>
</cp:coreProperties>
</file>