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57" r:id="rId3"/>
    <p:sldId id="266" r:id="rId4"/>
    <p:sldId id="275" r:id="rId5"/>
    <p:sldId id="267" r:id="rId6"/>
    <p:sldId id="258" r:id="rId7"/>
    <p:sldId id="268" r:id="rId8"/>
    <p:sldId id="270" r:id="rId9"/>
    <p:sldId id="260" r:id="rId10"/>
    <p:sldId id="261" r:id="rId11"/>
    <p:sldId id="273" r:id="rId12"/>
    <p:sldId id="274" r:id="rId13"/>
    <p:sldId id="271" r:id="rId14"/>
    <p:sldId id="276" r:id="rId15"/>
    <p:sldId id="264" r:id="rId16"/>
    <p:sldId id="281" r:id="rId17"/>
    <p:sldId id="277" r:id="rId18"/>
    <p:sldId id="278" r:id="rId19"/>
    <p:sldId id="279" r:id="rId20"/>
    <p:sldId id="2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546AF8-49AE-4C5C-9E4B-22D5E114AC06}" type="datetimeFigureOut">
              <a:rPr lang="en-IN" smtClean="0"/>
              <a:pPr/>
              <a:t>23-11-2020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30E859-0748-49B1-917B-759537BEE0B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6AF8-49AE-4C5C-9E4B-22D5E114AC06}" type="datetimeFigureOut">
              <a:rPr lang="en-IN" smtClean="0"/>
              <a:pPr/>
              <a:t>23-11-2020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E859-0748-49B1-917B-759537BEE0B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6AF8-49AE-4C5C-9E4B-22D5E114AC06}" type="datetimeFigureOut">
              <a:rPr lang="en-IN" smtClean="0"/>
              <a:pPr/>
              <a:t>23-11-2020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E859-0748-49B1-917B-759537BEE0B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6AF8-49AE-4C5C-9E4B-22D5E114AC06}" type="datetimeFigureOut">
              <a:rPr lang="en-IN" smtClean="0"/>
              <a:pPr/>
              <a:t>23-11-2020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E859-0748-49B1-917B-759537BEE0B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6AF8-49AE-4C5C-9E4B-22D5E114AC06}" type="datetimeFigureOut">
              <a:rPr lang="en-IN" smtClean="0"/>
              <a:pPr/>
              <a:t>23-11-2020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E859-0748-49B1-917B-759537BEE0B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6AF8-49AE-4C5C-9E4B-22D5E114AC06}" type="datetimeFigureOut">
              <a:rPr lang="en-IN" smtClean="0"/>
              <a:pPr/>
              <a:t>23-11-2020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E859-0748-49B1-917B-759537BEE0B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6AF8-49AE-4C5C-9E4B-22D5E114AC06}" type="datetimeFigureOut">
              <a:rPr lang="en-IN" smtClean="0"/>
              <a:pPr/>
              <a:t>23-11-2020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E859-0748-49B1-917B-759537BEE0B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6AF8-49AE-4C5C-9E4B-22D5E114AC06}" type="datetimeFigureOut">
              <a:rPr lang="en-IN" smtClean="0"/>
              <a:pPr/>
              <a:t>23-11-2020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E859-0748-49B1-917B-759537BEE0B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6AF8-49AE-4C5C-9E4B-22D5E114AC06}" type="datetimeFigureOut">
              <a:rPr lang="en-IN" smtClean="0"/>
              <a:pPr/>
              <a:t>23-11-2020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E859-0748-49B1-917B-759537BEE0B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A8546AF8-49AE-4C5C-9E4B-22D5E114AC06}" type="datetimeFigureOut">
              <a:rPr lang="en-IN" smtClean="0"/>
              <a:pPr/>
              <a:t>23-11-2020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E859-0748-49B1-917B-759537BEE0B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546AF8-49AE-4C5C-9E4B-22D5E114AC06}" type="datetimeFigureOut">
              <a:rPr lang="en-IN" smtClean="0"/>
              <a:pPr/>
              <a:t>23-11-2020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30E859-0748-49B1-917B-759537BEE0B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546AF8-49AE-4C5C-9E4B-22D5E114AC06}" type="datetimeFigureOut">
              <a:rPr lang="en-IN" smtClean="0"/>
              <a:pPr/>
              <a:t>23-11-2020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30E859-0748-49B1-917B-759537BEE0B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0162" y="1556395"/>
            <a:ext cx="8392307" cy="69035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IN" sz="3400" dirty="0">
                <a:solidFill>
                  <a:srgbClr val="FF0000"/>
                </a:solidFill>
              </a:rPr>
              <a:t>Plasmids and Antibiotic resistance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2440" y="2770724"/>
            <a:ext cx="8050171" cy="2277207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algn="ctr"/>
            <a:endParaRPr lang="en-US" b="1" dirty="0" smtClean="0">
              <a:solidFill>
                <a:srgbClr val="002060"/>
              </a:solidFill>
            </a:endParaRP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Dr</a:t>
            </a:r>
            <a:r>
              <a:rPr lang="en-US" b="1" dirty="0">
                <a:solidFill>
                  <a:srgbClr val="002060"/>
                </a:solidFill>
              </a:rPr>
              <a:t>. Savita </a:t>
            </a:r>
            <a:r>
              <a:rPr lang="en-US" b="1" dirty="0" smtClean="0">
                <a:solidFill>
                  <a:srgbClr val="002060"/>
                </a:solidFill>
              </a:rPr>
              <a:t>Kumari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</a:rPr>
              <a:t>Assistant Professor-cum-Jr. Scientist</a:t>
            </a:r>
            <a:endParaRPr lang="en-US" b="1" dirty="0">
              <a:solidFill>
                <a:srgbClr val="002060"/>
              </a:solidFill>
            </a:endParaRPr>
          </a:p>
          <a:p>
            <a:pPr algn="ctr"/>
            <a:r>
              <a:rPr lang="en-US" b="1" dirty="0">
                <a:solidFill>
                  <a:srgbClr val="002060"/>
                </a:solidFill>
              </a:rPr>
              <a:t>Department of Veterinary Microbiology</a:t>
            </a:r>
          </a:p>
          <a:p>
            <a:pPr algn="ctr"/>
            <a:r>
              <a:rPr lang="en-US" b="1" dirty="0">
                <a:solidFill>
                  <a:srgbClr val="002060"/>
                </a:solidFill>
              </a:rPr>
              <a:t>Bihar Veterinary College, BASU, Patna</a:t>
            </a:r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78296" y="304800"/>
            <a:ext cx="50292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Veterinary Microbiology (Unit-1)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399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874643"/>
            <a:ext cx="10229205" cy="5640458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r>
              <a:rPr lang="en-IN" sz="2400" dirty="0" smtClean="0"/>
              <a:t>Spread </a:t>
            </a:r>
            <a:r>
              <a:rPr lang="en-IN" sz="2400" dirty="0"/>
              <a:t>of </a:t>
            </a:r>
            <a:r>
              <a:rPr lang="en-IN" sz="2400" dirty="0" smtClean="0"/>
              <a:t>multiple-drug resistance </a:t>
            </a:r>
            <a:r>
              <a:rPr lang="en-IN" sz="2400" dirty="0"/>
              <a:t>among </a:t>
            </a:r>
            <a:r>
              <a:rPr lang="en-IN" sz="2400" dirty="0" smtClean="0"/>
              <a:t>bacteria</a:t>
            </a:r>
          </a:p>
          <a:p>
            <a:pPr>
              <a:buNone/>
            </a:pPr>
            <a:endParaRPr lang="en-IN" sz="2400" dirty="0" smtClean="0"/>
          </a:p>
          <a:p>
            <a:pPr algn="just"/>
            <a:r>
              <a:rPr lang="en-IN" sz="2400" dirty="0" smtClean="0"/>
              <a:t>Carry </a:t>
            </a:r>
            <a:r>
              <a:rPr lang="en-IN" sz="2400" dirty="0"/>
              <a:t>genes for a </a:t>
            </a:r>
            <a:r>
              <a:rPr lang="en-IN" sz="2400" dirty="0" smtClean="0"/>
              <a:t>variety of </a:t>
            </a:r>
            <a:r>
              <a:rPr lang="en-IN" sz="2400" dirty="0"/>
              <a:t>enzymes that can destroy antibiotics and </a:t>
            </a:r>
            <a:r>
              <a:rPr lang="en-IN" sz="2400" dirty="0" smtClean="0"/>
              <a:t>modify membrane </a:t>
            </a:r>
            <a:r>
              <a:rPr lang="en-IN" sz="2400" dirty="0"/>
              <a:t>transport </a:t>
            </a:r>
            <a:r>
              <a:rPr lang="en-IN" sz="2400" dirty="0" smtClean="0"/>
              <a:t>system</a:t>
            </a:r>
          </a:p>
          <a:p>
            <a:pPr algn="just"/>
            <a:endParaRPr lang="en-IN" sz="2400" dirty="0" smtClean="0"/>
          </a:p>
          <a:p>
            <a:r>
              <a:rPr lang="en-IN" sz="2400" dirty="0" smtClean="0"/>
              <a:t>May </a:t>
            </a:r>
            <a:r>
              <a:rPr lang="en-IN" sz="2400" dirty="0"/>
              <a:t>carry </a:t>
            </a:r>
            <a:r>
              <a:rPr lang="en-IN" sz="2400" dirty="0" smtClean="0"/>
              <a:t>one or more antibiotic </a:t>
            </a:r>
            <a:r>
              <a:rPr lang="en-IN" sz="2400" dirty="0"/>
              <a:t>resistance </a:t>
            </a:r>
            <a:r>
              <a:rPr lang="en-IN" sz="2400" dirty="0" smtClean="0"/>
              <a:t>gene</a:t>
            </a:r>
          </a:p>
          <a:p>
            <a:pPr>
              <a:buNone/>
            </a:pPr>
            <a:endParaRPr lang="en-IN" sz="2400" dirty="0" smtClean="0"/>
          </a:p>
          <a:p>
            <a:pPr algn="just"/>
            <a:r>
              <a:rPr lang="en-IN" sz="2400" dirty="0" smtClean="0"/>
              <a:t>Resistance </a:t>
            </a:r>
            <a:r>
              <a:rPr lang="en-IN" sz="2400" dirty="0"/>
              <a:t>to more than one type of </a:t>
            </a:r>
            <a:r>
              <a:rPr lang="en-IN" sz="2400" dirty="0" smtClean="0"/>
              <a:t>antibiotics</a:t>
            </a:r>
          </a:p>
          <a:p>
            <a:endParaRPr lang="en-IN" sz="2400" dirty="0"/>
          </a:p>
          <a:p>
            <a:r>
              <a:rPr lang="en-IN" sz="2400" dirty="0" smtClean="0"/>
              <a:t>May </a:t>
            </a:r>
            <a:r>
              <a:rPr lang="en-IN" sz="2400" dirty="0"/>
              <a:t>also carry genes for resistance to metal </a:t>
            </a:r>
            <a:r>
              <a:rPr lang="en-IN" sz="2400" dirty="0" smtClean="0"/>
              <a:t>ions</a:t>
            </a:r>
          </a:p>
          <a:p>
            <a:endParaRPr lang="en-IN" sz="2400" dirty="0" smtClean="0"/>
          </a:p>
          <a:p>
            <a:pPr algn="just"/>
            <a:r>
              <a:rPr lang="en-IN" sz="2400" dirty="0" smtClean="0"/>
              <a:t>Carry </a:t>
            </a:r>
            <a:r>
              <a:rPr lang="en-IN" sz="2400" dirty="0"/>
              <a:t>resistance to certain bacteriophages </a:t>
            </a:r>
            <a:r>
              <a:rPr lang="en-IN" sz="2400" dirty="0" smtClean="0"/>
              <a:t>by coding </a:t>
            </a:r>
            <a:r>
              <a:rPr lang="en-IN" sz="2400" dirty="0"/>
              <a:t>for the enzymes, e.g., restriction endonucleases </a:t>
            </a:r>
            <a:r>
              <a:rPr lang="en-IN" sz="2400" dirty="0" smtClean="0"/>
              <a:t>that degrade </a:t>
            </a:r>
            <a:r>
              <a:rPr lang="en-IN" sz="2400" dirty="0"/>
              <a:t>the DNA of the infecting </a:t>
            </a:r>
            <a:r>
              <a:rPr lang="en-IN" sz="2400" dirty="0" smtClean="0"/>
              <a:t>bacteriophages</a:t>
            </a:r>
            <a:endParaRPr lang="en-IN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072" y="161193"/>
            <a:ext cx="8596668" cy="410308"/>
          </a:xfrm>
        </p:spPr>
        <p:txBody>
          <a:bodyPr>
            <a:normAutofit fontScale="90000"/>
          </a:bodyPr>
          <a:lstStyle/>
          <a:p>
            <a:r>
              <a:rPr lang="en-IN" sz="2700" b="1" dirty="0" smtClean="0"/>
              <a:t/>
            </a:r>
            <a:br>
              <a:rPr lang="en-IN" sz="2700" b="1" dirty="0" smtClean="0"/>
            </a:br>
            <a:r>
              <a:rPr lang="en-IN" sz="2700" dirty="0" smtClean="0"/>
              <a:t/>
            </a:r>
            <a:br>
              <a:rPr lang="en-IN" sz="2700" dirty="0" smtClean="0"/>
            </a:br>
            <a:r>
              <a:rPr lang="en-IN" sz="3100" b="1" dirty="0" smtClean="0">
                <a:solidFill>
                  <a:srgbClr val="00B0F0"/>
                </a:solidFill>
              </a:rPr>
              <a:t>Functions </a:t>
            </a:r>
            <a:r>
              <a:rPr lang="en-IN" sz="3100" b="1" dirty="0">
                <a:solidFill>
                  <a:srgbClr val="00B0F0"/>
                </a:solidFill>
              </a:rPr>
              <a:t>of R factor: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796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54156"/>
            <a:ext cx="10972800" cy="5724940"/>
          </a:xfrm>
          <a:ln>
            <a:solidFill>
              <a:schemeClr val="accent2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Competitive advantage </a:t>
            </a:r>
          </a:p>
          <a:p>
            <a:endParaRPr lang="en-US" dirty="0" smtClean="0"/>
          </a:p>
          <a:p>
            <a:r>
              <a:rPr lang="en-US" b="1" dirty="0" err="1" smtClean="0"/>
              <a:t>Bacteriocins</a:t>
            </a:r>
            <a:r>
              <a:rPr lang="en-US" b="1" dirty="0" smtClean="0"/>
              <a:t>- </a:t>
            </a:r>
          </a:p>
          <a:p>
            <a:pPr>
              <a:lnSpc>
                <a:spcPct val="220000"/>
              </a:lnSpc>
            </a:pPr>
            <a:r>
              <a:rPr lang="en-US" dirty="0" smtClean="0"/>
              <a:t>Bacterial proteins that destroy other bacteria</a:t>
            </a:r>
          </a:p>
          <a:p>
            <a:pPr>
              <a:lnSpc>
                <a:spcPct val="220000"/>
              </a:lnSpc>
            </a:pPr>
            <a:r>
              <a:rPr lang="en-US" dirty="0" smtClean="0"/>
              <a:t>Usually act only against closely related strains</a:t>
            </a:r>
          </a:p>
          <a:p>
            <a:pPr>
              <a:lnSpc>
                <a:spcPct val="220000"/>
              </a:lnSpc>
            </a:pPr>
            <a:endParaRPr lang="en-US" dirty="0" smtClean="0"/>
          </a:p>
          <a:p>
            <a:r>
              <a:rPr lang="en-US" dirty="0" smtClean="0"/>
              <a:t>host unaffected by the </a:t>
            </a:r>
            <a:r>
              <a:rPr lang="en-US" dirty="0" err="1" smtClean="0"/>
              <a:t>bacteriocin</a:t>
            </a:r>
            <a:r>
              <a:rPr lang="en-US" dirty="0" smtClean="0"/>
              <a:t> it produces</a:t>
            </a:r>
          </a:p>
          <a:p>
            <a:pPr>
              <a:lnSpc>
                <a:spcPct val="220000"/>
              </a:lnSpc>
            </a:pPr>
            <a:r>
              <a:rPr lang="en-US" dirty="0" smtClean="0"/>
              <a:t>kill cells by forming channels in plasma membrane </a:t>
            </a:r>
          </a:p>
          <a:p>
            <a:pPr>
              <a:lnSpc>
                <a:spcPct val="220000"/>
              </a:lnSpc>
            </a:pPr>
            <a:r>
              <a:rPr lang="en-US" dirty="0" smtClean="0"/>
              <a:t>Degrade DNA and RNA </a:t>
            </a:r>
          </a:p>
          <a:p>
            <a:pPr>
              <a:lnSpc>
                <a:spcPct val="220000"/>
              </a:lnSpc>
            </a:pPr>
            <a:r>
              <a:rPr lang="en-US" dirty="0" smtClean="0"/>
              <a:t>Attack </a:t>
            </a:r>
            <a:r>
              <a:rPr lang="en-US" dirty="0" err="1" smtClean="0"/>
              <a:t>peptidoglycan</a:t>
            </a:r>
            <a:r>
              <a:rPr lang="en-US" dirty="0" smtClean="0"/>
              <a:t> and weaken the cell wall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204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IN" sz="4400" dirty="0" smtClean="0"/>
              <a:t> </a:t>
            </a:r>
            <a:r>
              <a:rPr lang="en-IN" sz="2700" dirty="0" err="1" smtClean="0">
                <a:solidFill>
                  <a:srgbClr val="FF0000"/>
                </a:solidFill>
              </a:rPr>
              <a:t>Colicinogenic</a:t>
            </a:r>
            <a:r>
              <a:rPr lang="en-IN" sz="2700" dirty="0" smtClean="0">
                <a:solidFill>
                  <a:srgbClr val="FF0000"/>
                </a:solidFill>
              </a:rPr>
              <a:t> (Col) factor /</a:t>
            </a:r>
            <a:r>
              <a:rPr lang="en-US" sz="2700" dirty="0" smtClean="0">
                <a:solidFill>
                  <a:srgbClr val="FF0000"/>
                </a:solidFill>
              </a:rPr>
              <a:t>Col Plasmids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649357"/>
            <a:ext cx="10972800" cy="5605669"/>
          </a:xfrm>
          <a:ln>
            <a:solidFill>
              <a:schemeClr val="accent2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Col plasmids- genes for synthesis of </a:t>
            </a:r>
            <a:r>
              <a:rPr lang="en-US" dirty="0" err="1" smtClean="0"/>
              <a:t>bacteriocins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algn="just"/>
            <a:r>
              <a:rPr lang="en-US" dirty="0" smtClean="0"/>
              <a:t>large self-transmissible plasmids, or small </a:t>
            </a:r>
            <a:r>
              <a:rPr lang="en-US" dirty="0" err="1" smtClean="0"/>
              <a:t>nonconjugative</a:t>
            </a:r>
            <a:r>
              <a:rPr lang="en-US" dirty="0" smtClean="0"/>
              <a:t>, but </a:t>
            </a:r>
            <a:r>
              <a:rPr lang="en-US" dirty="0" err="1" smtClean="0"/>
              <a:t>mobilizable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Colicin</a:t>
            </a:r>
            <a:r>
              <a:rPr lang="en-US" dirty="0" smtClean="0"/>
              <a:t> directed against </a:t>
            </a:r>
            <a:r>
              <a:rPr lang="en-US" i="1" dirty="0" smtClean="0"/>
              <a:t>E. coli</a:t>
            </a:r>
          </a:p>
          <a:p>
            <a:pPr>
              <a:buNone/>
            </a:pPr>
            <a:endParaRPr lang="en-US" i="1" dirty="0" smtClean="0"/>
          </a:p>
          <a:p>
            <a:endParaRPr lang="en-US" i="1" dirty="0" smtClean="0"/>
          </a:p>
          <a:p>
            <a:pPr algn="just"/>
            <a:r>
              <a:rPr lang="en-US" dirty="0" smtClean="0"/>
              <a:t>Similar plasmids carry genes for </a:t>
            </a:r>
            <a:r>
              <a:rPr lang="en-US" dirty="0" err="1" smtClean="0"/>
              <a:t>bacteriocins</a:t>
            </a:r>
            <a:r>
              <a:rPr lang="en-US" dirty="0" smtClean="0"/>
              <a:t> against other species</a:t>
            </a:r>
          </a:p>
          <a:p>
            <a:endParaRPr lang="en-US" dirty="0" smtClean="0"/>
          </a:p>
          <a:p>
            <a:endParaRPr lang="en-US" i="1" dirty="0" smtClean="0"/>
          </a:p>
          <a:p>
            <a:r>
              <a:rPr lang="en-IN" dirty="0" err="1" smtClean="0"/>
              <a:t>Diphthericin</a:t>
            </a:r>
            <a:r>
              <a:rPr lang="en-IN" dirty="0" smtClean="0"/>
              <a:t>- by </a:t>
            </a:r>
            <a:r>
              <a:rPr lang="en-IN" i="1" dirty="0" err="1" smtClean="0"/>
              <a:t>Corynebacterium</a:t>
            </a:r>
            <a:r>
              <a:rPr lang="en-IN" i="1" dirty="0" smtClean="0"/>
              <a:t> diphtheria</a:t>
            </a:r>
          </a:p>
          <a:p>
            <a:pPr>
              <a:buNone/>
            </a:pPr>
            <a:endParaRPr lang="en-IN" i="1" dirty="0" smtClean="0"/>
          </a:p>
          <a:p>
            <a:endParaRPr lang="en-IN" i="1" dirty="0" smtClean="0"/>
          </a:p>
          <a:p>
            <a:r>
              <a:rPr lang="en-IN" dirty="0" err="1" smtClean="0"/>
              <a:t>Pyocins</a:t>
            </a:r>
            <a:r>
              <a:rPr lang="en-IN" dirty="0" smtClean="0"/>
              <a:t>- by </a:t>
            </a:r>
            <a:r>
              <a:rPr lang="en-IN" i="1" dirty="0" smtClean="0"/>
              <a:t>Pseudomonas </a:t>
            </a:r>
            <a:r>
              <a:rPr lang="en-US" i="1" dirty="0" err="1" smtClean="0"/>
              <a:t>aeruginosa</a:t>
            </a:r>
            <a:r>
              <a:rPr lang="en-IN" i="1" dirty="0" smtClean="0"/>
              <a:t> 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 Some Col plasmids are conjugative and also can carry resistance genes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87971"/>
          </a:xfrm>
        </p:spPr>
        <p:txBody>
          <a:bodyPr>
            <a:normAutofit/>
          </a:bodyPr>
          <a:lstStyle/>
          <a:p>
            <a:r>
              <a:rPr lang="en-US" sz="800" dirty="0" smtClean="0"/>
              <a:t>..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861391"/>
            <a:ext cx="10972800" cy="5996609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make their hosts more pathogenic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bacterium better able to resist host defense or to produce toxins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help bacteria infect humans, animals</a:t>
            </a:r>
          </a:p>
          <a:p>
            <a:pPr>
              <a:buNone/>
            </a:pPr>
            <a:r>
              <a:rPr lang="en-US" sz="2400" dirty="0" smtClean="0"/>
              <a:t>	Adhesive </a:t>
            </a:r>
            <a:r>
              <a:rPr lang="en-US" sz="2400" dirty="0" err="1" smtClean="0"/>
              <a:t>fimbriae</a:t>
            </a:r>
            <a:r>
              <a:rPr lang="en-US" sz="2400" dirty="0" smtClean="0"/>
              <a:t> in </a:t>
            </a:r>
            <a:r>
              <a:rPr lang="en-US" sz="2400" i="1" dirty="0" smtClean="0"/>
              <a:t>E. coli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carry genes for virulence on plasmids</a:t>
            </a:r>
          </a:p>
          <a:p>
            <a:pPr>
              <a:buNone/>
            </a:pPr>
            <a:r>
              <a:rPr lang="en-US" sz="2400" i="1" dirty="0" smtClean="0"/>
              <a:t>e.g. 	Bacillus </a:t>
            </a:r>
            <a:r>
              <a:rPr lang="en-US" sz="2400" i="1" dirty="0" err="1" smtClean="0"/>
              <a:t>anthracis</a:t>
            </a:r>
            <a:r>
              <a:rPr lang="en-US" sz="2400" i="1" dirty="0" smtClean="0"/>
              <a:t>- </a:t>
            </a:r>
            <a:r>
              <a:rPr lang="en-US" sz="2400" dirty="0" smtClean="0"/>
              <a:t>Toxin, capsule</a:t>
            </a:r>
          </a:p>
          <a:p>
            <a:pPr>
              <a:buNone/>
            </a:pPr>
            <a:r>
              <a:rPr lang="en-US" sz="2400" i="1" dirty="0" smtClean="0"/>
              <a:t>		Clostridium </a:t>
            </a:r>
            <a:r>
              <a:rPr lang="en-US" sz="2400" i="1" dirty="0" err="1" smtClean="0"/>
              <a:t>tetani</a:t>
            </a:r>
            <a:r>
              <a:rPr lang="en-US" sz="2400" i="1" dirty="0" smtClean="0"/>
              <a:t>- </a:t>
            </a:r>
            <a:r>
              <a:rPr lang="en-US" sz="2400" dirty="0" smtClean="0"/>
              <a:t>Tetanus toxin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usually large, low copy elements 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usually transmitted between hosts by conjugation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73501"/>
          </a:xfrm>
        </p:spPr>
        <p:txBody>
          <a:bodyPr>
            <a:normAutofit fontScale="90000"/>
          </a:bodyPr>
          <a:lstStyle/>
          <a:p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3100" b="0" dirty="0" smtClean="0">
                <a:solidFill>
                  <a:srgbClr val="00B0F0"/>
                </a:solidFill>
              </a:rPr>
              <a:t>Virulence Plasmids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887897"/>
            <a:ext cx="5327374" cy="5764694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400" dirty="0" smtClean="0"/>
              <a:t>carry genes for enzymes that degrade substances such as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aromatic compounds (toluene)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pesticides (2,4 </a:t>
            </a:r>
            <a:r>
              <a:rPr lang="en-US" sz="2400" dirty="0" err="1" smtClean="0"/>
              <a:t>dichlorophenoxyacetic</a:t>
            </a:r>
            <a:r>
              <a:rPr lang="en-US" sz="2400" dirty="0" smtClean="0"/>
              <a:t> acid)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sugars (lactose)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B0F0"/>
                </a:solidFill>
              </a:rPr>
              <a:t>Cryptic plasmids </a:t>
            </a:r>
            <a:r>
              <a:rPr lang="en-US" sz="2400" dirty="0" smtClean="0"/>
              <a:t>- No known functions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B0F0"/>
                </a:solidFill>
              </a:rPr>
              <a:t>Recombinant plasmids-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	</a:t>
            </a:r>
            <a:r>
              <a:rPr lang="en-US" sz="2400" dirty="0" smtClean="0"/>
              <a:t>Plasmids altered in the laboratory, DNA fragments or genes into a plasmid vector, introduced into the bacteria </a:t>
            </a:r>
          </a:p>
          <a:p>
            <a:pPr algn="just">
              <a:buNone/>
            </a:pPr>
            <a:endParaRPr lang="en-US" sz="2400" dirty="0" smtClean="0"/>
          </a:p>
          <a:p>
            <a:r>
              <a:rPr lang="en-US" sz="2400" dirty="0" smtClean="0"/>
              <a:t>Recombinant plasmid containing foreign DNA - </a:t>
            </a:r>
            <a:r>
              <a:rPr lang="en-US" sz="2400" b="1" dirty="0" smtClean="0"/>
              <a:t>chimera</a:t>
            </a:r>
            <a:endParaRPr lang="en-US" sz="2400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97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rgbClr val="00B0F0"/>
                </a:solidFill>
              </a:rPr>
              <a:t>Metabolic plasmids/</a:t>
            </a:r>
            <a:r>
              <a:rPr lang="en-US" sz="2800" dirty="0" err="1" smtClean="0">
                <a:solidFill>
                  <a:srgbClr val="00B0F0"/>
                </a:solidFill>
              </a:rPr>
              <a:t>Degradative</a:t>
            </a:r>
            <a:r>
              <a:rPr lang="en-US" sz="2800" dirty="0" smtClean="0">
                <a:solidFill>
                  <a:srgbClr val="00B0F0"/>
                </a:solidFill>
              </a:rPr>
              <a:t> plasmids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1026" name="Picture 2" descr="https://ars.els-cdn.com/content/image/3-s2.0-B9780128046593000142-f14-22-9780128046593.jpg?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1043" y="1368631"/>
            <a:ext cx="5345044" cy="4634603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874643"/>
            <a:ext cx="10587015" cy="5804453"/>
          </a:xfrm>
          <a:ln>
            <a:solidFill>
              <a:schemeClr val="accent2"/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Survival of the organism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Many </a:t>
            </a:r>
            <a:r>
              <a:rPr lang="en-IN" dirty="0"/>
              <a:t>plasmids control medically important properties of </a:t>
            </a:r>
            <a:r>
              <a:rPr lang="en-IN" dirty="0" smtClean="0"/>
              <a:t>pathogenic bacteria</a:t>
            </a:r>
          </a:p>
          <a:p>
            <a:pPr algn="just">
              <a:buNone/>
            </a:pPr>
            <a:endParaRPr lang="en-IN" dirty="0" smtClean="0"/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resistance </a:t>
            </a:r>
            <a:r>
              <a:rPr lang="en-IN" dirty="0"/>
              <a:t>to one or </a:t>
            </a:r>
            <a:r>
              <a:rPr lang="en-IN" dirty="0" smtClean="0"/>
              <a:t>several antibiotics</a:t>
            </a:r>
          </a:p>
          <a:p>
            <a:pPr>
              <a:buFont typeface="Wingdings" pitchFamily="2" charset="2"/>
              <a:buChar char="v"/>
            </a:pPr>
            <a:endParaRPr lang="en-IN" dirty="0" smtClean="0"/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production </a:t>
            </a:r>
            <a:r>
              <a:rPr lang="en-IN" dirty="0"/>
              <a:t>of </a:t>
            </a:r>
            <a:r>
              <a:rPr lang="en-IN" dirty="0" smtClean="0"/>
              <a:t>toxins</a:t>
            </a:r>
          </a:p>
          <a:p>
            <a:pPr>
              <a:buFont typeface="Wingdings" pitchFamily="2" charset="2"/>
              <a:buChar char="v"/>
            </a:pPr>
            <a:endParaRPr lang="en-IN" dirty="0" smtClean="0"/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synthesis </a:t>
            </a:r>
            <a:r>
              <a:rPr lang="en-IN" dirty="0"/>
              <a:t>of cell </a:t>
            </a:r>
            <a:r>
              <a:rPr lang="en-IN" dirty="0" smtClean="0"/>
              <a:t>surface structures </a:t>
            </a:r>
            <a:r>
              <a:rPr lang="en-IN" dirty="0"/>
              <a:t>required for adherence or </a:t>
            </a:r>
            <a:r>
              <a:rPr lang="en-IN" dirty="0" smtClean="0"/>
              <a:t>colonization</a:t>
            </a:r>
          </a:p>
          <a:p>
            <a:pPr>
              <a:buFont typeface="Wingdings" pitchFamily="2" charset="2"/>
              <a:buChar char="v"/>
            </a:pPr>
            <a:endParaRPr lang="en-IN" dirty="0" smtClean="0"/>
          </a:p>
          <a:p>
            <a:r>
              <a:rPr lang="en-US" dirty="0" smtClean="0"/>
              <a:t>Plasmids used in genetic engineering -  vectors </a:t>
            </a:r>
            <a:endParaRPr lang="en-IN" dirty="0" smtClean="0"/>
          </a:p>
          <a:p>
            <a:pPr>
              <a:buFont typeface="Wingdings" pitchFamily="2" charset="2"/>
              <a:buChar char="v"/>
            </a:pPr>
            <a:endParaRPr lang="en-IN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Used to amplify, or produce many copies of certain genes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r>
              <a:rPr lang="en-US" dirty="0" smtClean="0"/>
              <a:t>To make large amounts of proteins</a:t>
            </a:r>
          </a:p>
          <a:p>
            <a:endParaRPr lang="en-US" dirty="0" smtClean="0"/>
          </a:p>
          <a:p>
            <a:r>
              <a:rPr lang="en-US" dirty="0" smtClean="0"/>
              <a:t>Gene therapy</a:t>
            </a:r>
            <a:endParaRPr lang="en-IN" dirty="0" smtClean="0"/>
          </a:p>
          <a:p>
            <a:endParaRPr lang="en-IN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1791"/>
            <a:ext cx="8596668" cy="556592"/>
          </a:xfrm>
        </p:spPr>
        <p:txBody>
          <a:bodyPr>
            <a:normAutofit fontScale="90000"/>
          </a:bodyPr>
          <a:lstStyle/>
          <a:p>
            <a:r>
              <a:rPr lang="en-IN" sz="2700" b="1" dirty="0" smtClean="0"/>
              <a:t/>
            </a:r>
            <a:br>
              <a:rPr lang="en-IN" sz="2700" b="1" dirty="0" smtClean="0"/>
            </a:br>
            <a:r>
              <a:rPr lang="en-IN" sz="2700" dirty="0" smtClean="0"/>
              <a:t/>
            </a:r>
            <a:br>
              <a:rPr lang="en-IN" sz="2700" dirty="0" smtClean="0"/>
            </a:br>
            <a:r>
              <a:rPr lang="en-IN" sz="3100" b="1" dirty="0" smtClean="0">
                <a:solidFill>
                  <a:srgbClr val="00B0F0"/>
                </a:solidFill>
              </a:rPr>
              <a:t>Functions </a:t>
            </a:r>
            <a:r>
              <a:rPr lang="en-IN" sz="3100" b="1" dirty="0">
                <a:solidFill>
                  <a:srgbClr val="00B0F0"/>
                </a:solidFill>
              </a:rPr>
              <a:t>of </a:t>
            </a:r>
            <a:r>
              <a:rPr lang="en-IN" sz="3100" b="1" dirty="0" smtClean="0">
                <a:solidFill>
                  <a:srgbClr val="00B0F0"/>
                </a:solidFill>
              </a:rPr>
              <a:t>plasmids: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3117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712176"/>
            <a:ext cx="10972800" cy="5794131"/>
          </a:xfrm>
          <a:ln>
            <a:solidFill>
              <a:schemeClr val="accent2"/>
            </a:solidFill>
          </a:ln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..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16670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Antibiotic Resistance</a:t>
            </a:r>
            <a:endParaRPr lang="en-IN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633045" y="844061"/>
            <a:ext cx="5161085" cy="278716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Antibiotic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 smtClean="0">
                <a:solidFill>
                  <a:schemeClr val="tx1"/>
                </a:solidFill>
              </a:rPr>
              <a:t>chemical </a:t>
            </a:r>
            <a:r>
              <a:rPr lang="en-IN" sz="2000" dirty="0">
                <a:solidFill>
                  <a:schemeClr val="tx1"/>
                </a:solidFill>
              </a:rPr>
              <a:t>substances, </a:t>
            </a:r>
            <a:r>
              <a:rPr lang="en-IN" sz="2000" dirty="0" smtClean="0">
                <a:solidFill>
                  <a:schemeClr val="tx1"/>
                </a:solidFill>
              </a:rPr>
              <a:t>produced </a:t>
            </a:r>
            <a:r>
              <a:rPr lang="en-IN" sz="2000" dirty="0">
                <a:solidFill>
                  <a:schemeClr val="tx1"/>
                </a:solidFill>
              </a:rPr>
              <a:t>by various </a:t>
            </a:r>
            <a:r>
              <a:rPr lang="en-IN" sz="2000" dirty="0" smtClean="0">
                <a:solidFill>
                  <a:schemeClr val="tx1"/>
                </a:solidFill>
              </a:rPr>
              <a:t>microorganisms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Antimicrobial substance active against bacteria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tx1"/>
                </a:solidFill>
              </a:rPr>
              <a:t>used to prevent and treat bacterial infections</a:t>
            </a:r>
          </a:p>
        </p:txBody>
      </p:sp>
      <p:sp>
        <p:nvSpPr>
          <p:cNvPr id="5" name="Oval 4"/>
          <p:cNvSpPr/>
          <p:nvPr/>
        </p:nvSpPr>
        <p:spPr>
          <a:xfrm>
            <a:off x="5213838" y="2927838"/>
            <a:ext cx="6110654" cy="337624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Antibiotic resistance</a:t>
            </a:r>
          </a:p>
          <a:p>
            <a:pPr algn="ctr"/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occurs </a:t>
            </a:r>
            <a:r>
              <a:rPr lang="en-IN" dirty="0">
                <a:solidFill>
                  <a:schemeClr val="tx1"/>
                </a:solidFill>
              </a:rPr>
              <a:t>when bacteria change in response to </a:t>
            </a:r>
            <a:r>
              <a:rPr lang="en-IN" dirty="0" smtClean="0">
                <a:solidFill>
                  <a:schemeClr val="tx1"/>
                </a:solidFill>
              </a:rPr>
              <a:t>use </a:t>
            </a:r>
            <a:r>
              <a:rPr lang="en-IN" dirty="0">
                <a:solidFill>
                  <a:schemeClr val="tx1"/>
                </a:solidFill>
              </a:rPr>
              <a:t>of </a:t>
            </a:r>
            <a:r>
              <a:rPr lang="en-IN" dirty="0" smtClean="0">
                <a:solidFill>
                  <a:schemeClr val="tx1"/>
                </a:solidFill>
              </a:rPr>
              <a:t>antibiotics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survive </a:t>
            </a:r>
            <a:r>
              <a:rPr lang="en-IN" dirty="0">
                <a:solidFill>
                  <a:schemeClr val="tx1"/>
                </a:solidFill>
              </a:rPr>
              <a:t>and </a:t>
            </a:r>
            <a:r>
              <a:rPr lang="en-IN" dirty="0" smtClean="0">
                <a:solidFill>
                  <a:schemeClr val="tx1"/>
                </a:solidFill>
              </a:rPr>
              <a:t>reproduce in </a:t>
            </a:r>
            <a:r>
              <a:rPr lang="en-IN" dirty="0">
                <a:solidFill>
                  <a:schemeClr val="tx1"/>
                </a:solidFill>
              </a:rPr>
              <a:t>the presence of antibiotic doses that were </a:t>
            </a:r>
            <a:r>
              <a:rPr lang="en-IN" dirty="0" smtClean="0">
                <a:solidFill>
                  <a:schemeClr val="tx1"/>
                </a:solidFill>
              </a:rPr>
              <a:t>previously </a:t>
            </a:r>
            <a:r>
              <a:rPr lang="en-IN" dirty="0">
                <a:solidFill>
                  <a:schemeClr val="tx1"/>
                </a:solidFill>
              </a:rPr>
              <a:t>thought effective against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1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835268"/>
            <a:ext cx="10972800" cy="5565531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Production </a:t>
            </a:r>
            <a:r>
              <a:rPr lang="en-US" b="1" dirty="0" smtClean="0"/>
              <a:t>of enzymes</a:t>
            </a:r>
          </a:p>
          <a:p>
            <a:r>
              <a:rPr lang="en-US" dirty="0" smtClean="0"/>
              <a:t>Inactivate antibiotics </a:t>
            </a:r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/>
              <a:t>Enzyme Beta-</a:t>
            </a:r>
            <a:r>
              <a:rPr lang="en-US" dirty="0" err="1" smtClean="0"/>
              <a:t>lactamase</a:t>
            </a:r>
            <a:r>
              <a:rPr lang="en-US" dirty="0" smtClean="0"/>
              <a:t> destroys </a:t>
            </a:r>
            <a:r>
              <a:rPr lang="en-US" dirty="0" err="1" smtClean="0"/>
              <a:t>penicillins</a:t>
            </a:r>
            <a:r>
              <a:rPr lang="en-US" dirty="0" smtClean="0"/>
              <a:t> and </a:t>
            </a:r>
            <a:r>
              <a:rPr lang="en-US" dirty="0" err="1" smtClean="0"/>
              <a:t>cephalosporins</a:t>
            </a:r>
            <a:r>
              <a:rPr lang="en-US" dirty="0" smtClean="0"/>
              <a:t> by splitting the Beta-</a:t>
            </a:r>
            <a:r>
              <a:rPr lang="en-US" dirty="0" err="1" smtClean="0"/>
              <a:t>lactam</a:t>
            </a:r>
            <a:r>
              <a:rPr lang="en-US" dirty="0" smtClean="0"/>
              <a:t> ring of drug</a:t>
            </a:r>
          </a:p>
          <a:p>
            <a:pPr algn="just">
              <a:buNone/>
            </a:pPr>
            <a:endParaRPr lang="en-US" dirty="0" smtClean="0"/>
          </a:p>
          <a:p>
            <a:r>
              <a:rPr lang="en-IN" b="1" dirty="0"/>
              <a:t>Enzymatic alteration of the target </a:t>
            </a:r>
            <a:r>
              <a:rPr lang="en-IN" b="1" dirty="0" smtClean="0"/>
              <a:t>site</a:t>
            </a:r>
          </a:p>
          <a:p>
            <a:pPr marL="109728" indent="0">
              <a:buNone/>
            </a:pPr>
            <a:endParaRPr lang="en-US" b="1" dirty="0" smtClean="0"/>
          </a:p>
          <a:p>
            <a:r>
              <a:rPr lang="en-US" b="1" dirty="0" smtClean="0"/>
              <a:t>Synthesis of modified targets</a:t>
            </a:r>
          </a:p>
          <a:p>
            <a:pPr>
              <a:buNone/>
            </a:pPr>
            <a:r>
              <a:rPr lang="en-US" dirty="0" smtClean="0"/>
              <a:t>	against which the antibiotic has no </a:t>
            </a:r>
            <a:r>
              <a:rPr lang="en-US" dirty="0" smtClean="0"/>
              <a:t>effect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/>
              <a:t>Alteration of permeability of cell wall</a:t>
            </a:r>
          </a:p>
          <a:p>
            <a:pPr marL="109728" indent="0" algn="just">
              <a:buNone/>
            </a:pPr>
            <a:r>
              <a:rPr lang="en-US" dirty="0" smtClean="0"/>
              <a:t>	by </a:t>
            </a:r>
            <a:r>
              <a:rPr lang="en-US" dirty="0"/>
              <a:t>changing their permeability to the drug- effective intracellular concentration of antibiotic not achieved inside bacterial cell</a:t>
            </a:r>
          </a:p>
          <a:p>
            <a:pPr algn="just">
              <a:buNone/>
            </a:pPr>
            <a:endParaRPr lang="en-US" dirty="0"/>
          </a:p>
          <a:p>
            <a:r>
              <a:rPr lang="en-US" b="1" dirty="0"/>
              <a:t>Alteration of metabolic pathways</a:t>
            </a:r>
          </a:p>
          <a:p>
            <a:pPr marL="109728" indent="0">
              <a:buNone/>
            </a:pPr>
            <a:r>
              <a:rPr lang="en-US" dirty="0" smtClean="0"/>
              <a:t>	that </a:t>
            </a:r>
            <a:r>
              <a:rPr lang="en-US" dirty="0"/>
              <a:t>bypasses the reaction inhibited by the drug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Efflux pumps</a:t>
            </a:r>
          </a:p>
          <a:p>
            <a:pPr marL="109728" indent="0" algn="just">
              <a:buNone/>
            </a:pPr>
            <a:r>
              <a:rPr lang="en-US" dirty="0" smtClean="0"/>
              <a:t>	resistance </a:t>
            </a:r>
            <a:r>
              <a:rPr lang="en-US" dirty="0"/>
              <a:t>to many groups of antibiotics including aminoglycosides, </a:t>
            </a:r>
            <a:r>
              <a:rPr lang="en-US" dirty="0" smtClean="0"/>
              <a:t>quinolones etc.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411162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Mechanisms of Antibiotic Resistance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702365"/>
            <a:ext cx="10972800" cy="6006166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Resistance by bacteria against antibiotic may be classified as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00B0F0"/>
                </a:solidFill>
              </a:rPr>
              <a:t>1. </a:t>
            </a:r>
            <a:r>
              <a:rPr lang="en-US" b="1" dirty="0" smtClean="0">
                <a:solidFill>
                  <a:srgbClr val="00B0F0"/>
                </a:solidFill>
              </a:rPr>
              <a:t>Non-genetic basis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lose </a:t>
            </a:r>
            <a:r>
              <a:rPr lang="en-US" dirty="0" smtClean="0"/>
              <a:t>their cell wall, non-susceptible to action of cell wall acting drug such as </a:t>
            </a:r>
            <a:r>
              <a:rPr lang="en-US" dirty="0" err="1" smtClean="0"/>
              <a:t>penicillins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dirty="0" smtClean="0"/>
              <a:t>Presence of foreign bodies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bacteria in their resting stage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>
                <a:solidFill>
                  <a:srgbClr val="00B0F0"/>
                </a:solidFill>
              </a:rPr>
              <a:t>2. </a:t>
            </a:r>
            <a:r>
              <a:rPr lang="en-US" b="1" smtClean="0">
                <a:solidFill>
                  <a:srgbClr val="00B0F0"/>
                </a:solidFill>
              </a:rPr>
              <a:t>Genetic </a:t>
            </a:r>
            <a:r>
              <a:rPr lang="en-US" b="1" smtClean="0">
                <a:solidFill>
                  <a:srgbClr val="00B0F0"/>
                </a:solidFill>
              </a:rPr>
              <a:t>basis</a:t>
            </a:r>
          </a:p>
          <a:p>
            <a:r>
              <a:rPr lang="en-US" smtClean="0"/>
              <a:t>03 </a:t>
            </a:r>
            <a:r>
              <a:rPr lang="en-US" dirty="0" smtClean="0"/>
              <a:t>types</a:t>
            </a:r>
          </a:p>
          <a:p>
            <a:pPr>
              <a:buNone/>
            </a:pPr>
            <a:r>
              <a:rPr lang="en-US" dirty="0" smtClean="0"/>
              <a:t>(a) chromosome-mediated resistance- by mutation in the gene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(b) plasmid-mediated resistance- mediated by resistance plasmid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(c) </a:t>
            </a:r>
            <a:r>
              <a:rPr lang="en-US" dirty="0" err="1" smtClean="0"/>
              <a:t>transposons</a:t>
            </a:r>
            <a:r>
              <a:rPr lang="en-US" dirty="0" smtClean="0"/>
              <a:t>-mediated resistance</a:t>
            </a:r>
          </a:p>
          <a:p>
            <a:endParaRPr lang="en-US" dirty="0" smtClean="0"/>
          </a:p>
          <a:p>
            <a:pPr algn="just"/>
            <a:r>
              <a:rPr lang="en-US" dirty="0" err="1" smtClean="0"/>
              <a:t>Transposons</a:t>
            </a:r>
            <a:r>
              <a:rPr lang="en-US" dirty="0" smtClean="0"/>
              <a:t>- small pieces of DNA, move from one site of bacterial chromosome to another and from bacterial chromosome to plasmid DNA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Many R factors carry one or more transposons (</a:t>
            </a:r>
            <a:r>
              <a:rPr lang="en-IN" dirty="0"/>
              <a:t>antibiotic resistance transposons Tn3 and Tn4 on R </a:t>
            </a:r>
            <a:r>
              <a:rPr lang="en-IN" dirty="0" smtClean="0"/>
              <a:t>factor plasmid)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3096" y="195125"/>
            <a:ext cx="10972800" cy="493988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Basis of Resistance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073427"/>
            <a:ext cx="10972800" cy="4933866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lays </a:t>
            </a:r>
            <a:r>
              <a:rPr lang="en-US" sz="2400" dirty="0" smtClean="0"/>
              <a:t>very important role in antibiotics usage in clinical </a:t>
            </a:r>
            <a:r>
              <a:rPr lang="en-US" sz="2400" dirty="0" smtClean="0"/>
              <a:t>practice</a:t>
            </a:r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400" dirty="0" smtClean="0"/>
          </a:p>
          <a:p>
            <a:pPr algn="just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13258"/>
          </a:xfrm>
        </p:spPr>
        <p:txBody>
          <a:bodyPr/>
          <a:lstStyle/>
          <a:p>
            <a:r>
              <a:rPr lang="en-US" sz="2800" dirty="0" smtClean="0">
                <a:solidFill>
                  <a:srgbClr val="00B0F0"/>
                </a:solidFill>
              </a:rPr>
              <a:t>Plasmid-mediated resistance 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34308" y="2031023"/>
            <a:ext cx="7939454" cy="306851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high rate of transfer of plasmids from one bacterium to another bacterium takes place by conjugation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■ Plasmids mediate resistance to multiple antibiotics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■ Mostly in Gram negative bacteria</a:t>
            </a:r>
          </a:p>
          <a:p>
            <a:pPr algn="ctr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02365"/>
            <a:ext cx="11029122" cy="5777566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Usually </a:t>
            </a:r>
            <a:r>
              <a:rPr lang="en-IN" sz="2000" dirty="0" smtClean="0"/>
              <a:t>circular, double stranded extrachromosomal </a:t>
            </a:r>
            <a:r>
              <a:rPr lang="en-IN" sz="2000" dirty="0"/>
              <a:t>DNA </a:t>
            </a:r>
            <a:r>
              <a:rPr lang="en-IN" sz="2000" dirty="0" smtClean="0"/>
              <a:t>molecules, c</a:t>
            </a:r>
            <a:r>
              <a:rPr lang="en-US" sz="2000" dirty="0" smtClean="0"/>
              <a:t>an exist independently of host chromosomes</a:t>
            </a:r>
          </a:p>
          <a:p>
            <a:pPr>
              <a:lnSpc>
                <a:spcPct val="150000"/>
              </a:lnSpc>
            </a:pPr>
            <a:endParaRPr lang="en-IN" sz="2000" dirty="0" smtClean="0"/>
          </a:p>
          <a:p>
            <a:r>
              <a:rPr lang="en-US" sz="2000" dirty="0" smtClean="0"/>
              <a:t>Have their own replication origins</a:t>
            </a:r>
          </a:p>
          <a:p>
            <a:endParaRPr lang="en-US" sz="2000" dirty="0" smtClean="0"/>
          </a:p>
          <a:p>
            <a:r>
              <a:rPr lang="en-US" sz="2000" dirty="0" smtClean="0"/>
              <a:t>Autonomously replicating and stably inherited</a:t>
            </a:r>
          </a:p>
          <a:p>
            <a:endParaRPr lang="en-IN" sz="2000" dirty="0" smtClean="0"/>
          </a:p>
          <a:p>
            <a:r>
              <a:rPr lang="en-US" sz="2000" dirty="0" smtClean="0"/>
              <a:t>Present in many bacteria (also in some yeasts and other fungi)</a:t>
            </a:r>
          </a:p>
          <a:p>
            <a:pPr>
              <a:buNone/>
            </a:pPr>
            <a:endParaRPr lang="en-IN" sz="2000" dirty="0" smtClean="0"/>
          </a:p>
          <a:p>
            <a:pPr>
              <a:lnSpc>
                <a:spcPct val="150000"/>
              </a:lnSpc>
            </a:pPr>
            <a:r>
              <a:rPr lang="en-IN" sz="2000" dirty="0" smtClean="0"/>
              <a:t>Encode </a:t>
            </a:r>
            <a:r>
              <a:rPr lang="en-IN" sz="2000" dirty="0"/>
              <a:t>traits that are not essential for bacterial viability </a:t>
            </a:r>
            <a:endParaRPr lang="en-IN" sz="2000" dirty="0" smtClean="0"/>
          </a:p>
          <a:p>
            <a:pPr>
              <a:lnSpc>
                <a:spcPct val="150000"/>
              </a:lnSpc>
              <a:buNone/>
            </a:pPr>
            <a:endParaRPr lang="en-IN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The term </a:t>
            </a:r>
            <a:r>
              <a:rPr lang="en-US" sz="2000" dirty="0" smtClean="0"/>
              <a:t>plasmid </a:t>
            </a:r>
            <a:r>
              <a:rPr lang="en-US" sz="2000" dirty="0" smtClean="0"/>
              <a:t>first introduced by </a:t>
            </a:r>
            <a:r>
              <a:rPr lang="en-US" sz="2000" dirty="0" smtClean="0"/>
              <a:t>American </a:t>
            </a:r>
            <a:r>
              <a:rPr lang="en-US" sz="2000" dirty="0" smtClean="0"/>
              <a:t>molecular biologist Joshua Lederberg in 1952</a:t>
            </a:r>
          </a:p>
          <a:p>
            <a:pPr>
              <a:lnSpc>
                <a:spcPct val="150000"/>
              </a:lnSpc>
              <a:buNone/>
            </a:pPr>
            <a:endParaRPr lang="en-IN" sz="2000" dirty="0" smtClean="0"/>
          </a:p>
          <a:p>
            <a:endParaRPr lang="en-IN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08" y="249115"/>
            <a:ext cx="8535448" cy="445477"/>
          </a:xfrm>
        </p:spPr>
        <p:txBody>
          <a:bodyPr>
            <a:noAutofit/>
          </a:bodyPr>
          <a:lstStyle/>
          <a:p>
            <a:r>
              <a:rPr lang="en-IN" sz="2800" b="1" dirty="0"/>
              <a:t>Plasmids</a:t>
            </a:r>
            <a:endParaRPr lang="en-IN" sz="2800" dirty="0"/>
          </a:p>
        </p:txBody>
      </p:sp>
      <p:pic>
        <p:nvPicPr>
          <p:cNvPr id="23554" name="Picture 2" descr="Plasmi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6591" y="1560098"/>
            <a:ext cx="3039580" cy="13335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124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..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2610" y="503583"/>
            <a:ext cx="10190920" cy="57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689113"/>
            <a:ext cx="10296939" cy="5817704"/>
          </a:xfrm>
          <a:ln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Plasmids and bacterial chromosomes separate </a:t>
            </a:r>
            <a:r>
              <a:rPr lang="en-US" sz="2800" dirty="0" err="1" smtClean="0"/>
              <a:t>replicons</a:t>
            </a:r>
            <a:endParaRPr lang="en-US" sz="2800" dirty="0" smtClean="0"/>
          </a:p>
          <a:p>
            <a:pPr>
              <a:buNone/>
            </a:pPr>
            <a:endParaRPr lang="en-IN" sz="2800" dirty="0" smtClean="0"/>
          </a:p>
          <a:p>
            <a:r>
              <a:rPr lang="en-US" sz="2800" b="1" dirty="0" err="1" smtClean="0"/>
              <a:t>Replicon</a:t>
            </a:r>
            <a:r>
              <a:rPr lang="en-US" sz="2800" b="1" dirty="0" smtClean="0"/>
              <a:t>- </a:t>
            </a:r>
            <a:r>
              <a:rPr lang="en-US" sz="2800" dirty="0" smtClean="0"/>
              <a:t>DNA molecule or sequence, has replication origin, capable of being replicated</a:t>
            </a:r>
          </a:p>
          <a:p>
            <a:pPr>
              <a:buNone/>
            </a:pPr>
            <a:endParaRPr lang="en-IN" sz="2800" dirty="0" smtClean="0"/>
          </a:p>
          <a:p>
            <a:pPr algn="just"/>
            <a:r>
              <a:rPr lang="en-IN" sz="2800" dirty="0" smtClean="0"/>
              <a:t>Usually much smaller than bacterial chromosome (&lt; 5 to &gt; several 100 </a:t>
            </a:r>
            <a:r>
              <a:rPr lang="en-IN" sz="2800" dirty="0" err="1" smtClean="0"/>
              <a:t>kbp</a:t>
            </a:r>
            <a:r>
              <a:rPr lang="en-IN" sz="2800" dirty="0" smtClean="0"/>
              <a:t>)</a:t>
            </a:r>
          </a:p>
          <a:p>
            <a:pPr algn="just">
              <a:buNone/>
            </a:pPr>
            <a:endParaRPr lang="en-IN" sz="2800" dirty="0" smtClean="0"/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As large as 2 million base pairs in some bacteria</a:t>
            </a:r>
          </a:p>
          <a:p>
            <a:pPr algn="just">
              <a:lnSpc>
                <a:spcPct val="150000"/>
              </a:lnSpc>
            </a:pPr>
            <a:endParaRPr lang="en-IN" sz="2800" dirty="0" smtClean="0"/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Present in both Gram-positive and Gram-negative bacteria</a:t>
            </a:r>
          </a:p>
          <a:p>
            <a:pPr algn="just">
              <a:lnSpc>
                <a:spcPct val="150000"/>
              </a:lnSpc>
              <a:buNone/>
            </a:pPr>
            <a:endParaRPr lang="en-IN" sz="2800" dirty="0" smtClean="0"/>
          </a:p>
          <a:p>
            <a:pPr algn="just"/>
            <a:r>
              <a:rPr lang="en-US" sz="2800" dirty="0" smtClean="0"/>
              <a:t>Relatively few genes, generally less than 30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Genetic information not essential to host, bacteria lacking them usually function normally</a:t>
            </a:r>
          </a:p>
          <a:p>
            <a:pPr algn="just"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>
              <a:lnSpc>
                <a:spcPct val="150000"/>
              </a:lnSpc>
            </a:pPr>
            <a:endParaRPr lang="en-IN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67484"/>
          </a:xfrm>
        </p:spPr>
        <p:txBody>
          <a:bodyPr>
            <a:normAutofit/>
          </a:bodyPr>
          <a:lstStyle/>
          <a:p>
            <a:r>
              <a:rPr lang="en-US" sz="800" dirty="0" smtClean="0"/>
              <a:t>..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821635"/>
            <a:ext cx="4876800" cy="5185657"/>
          </a:xfrm>
          <a:ln>
            <a:solidFill>
              <a:schemeClr val="accent2"/>
            </a:solidFill>
          </a:ln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IN" sz="2400" dirty="0" smtClean="0"/>
              <a:t>Also be present as integrated with bacterial chromosomes</a:t>
            </a:r>
          </a:p>
          <a:p>
            <a:pPr algn="just">
              <a:lnSpc>
                <a:spcPct val="150000"/>
              </a:lnSpc>
            </a:pPr>
            <a:endParaRPr lang="en-IN" sz="2400" dirty="0" smtClean="0"/>
          </a:p>
          <a:p>
            <a:pPr algn="just"/>
            <a:r>
              <a:rPr lang="en-US" sz="2400" dirty="0" err="1" smtClean="0"/>
              <a:t>Episome</a:t>
            </a:r>
            <a:r>
              <a:rPr lang="en-US" sz="2400" dirty="0" smtClean="0"/>
              <a:t>- plasmid can exist either with or without being integrated into host’s chromosome</a:t>
            </a:r>
          </a:p>
          <a:p>
            <a:pPr algn="just"/>
            <a:endParaRPr lang="en-IN" sz="2400" i="1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54232"/>
          </a:xfrm>
        </p:spPr>
        <p:txBody>
          <a:bodyPr>
            <a:normAutofit/>
          </a:bodyPr>
          <a:lstStyle/>
          <a:p>
            <a:r>
              <a:rPr lang="en-US" sz="1000" dirty="0" smtClean="0"/>
              <a:t>..</a:t>
            </a:r>
            <a:endParaRPr lang="en-US" sz="1000" dirty="0"/>
          </a:p>
        </p:txBody>
      </p:sp>
      <p:pic>
        <p:nvPicPr>
          <p:cNvPr id="4" name="Picture 2" descr="Comparing the activity of non-integrating plasmids, on the top, with episomes, on the bottom, during cell division by Spaully [CC BY-SA 2.5 (https://creativecommons.org/licenses/by-sa/2.5)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3722" y="728870"/>
            <a:ext cx="5701197" cy="508883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583096"/>
            <a:ext cx="10972800" cy="5883965"/>
          </a:xfrm>
          <a:ln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Single-copy plasmids produce only one copy per host cell</a:t>
            </a:r>
          </a:p>
          <a:p>
            <a:endParaRPr lang="en-US" dirty="0" smtClean="0"/>
          </a:p>
          <a:p>
            <a:r>
              <a:rPr lang="en-US" dirty="0" err="1" smtClean="0"/>
              <a:t>Multicopy</a:t>
            </a:r>
            <a:r>
              <a:rPr lang="en-US" dirty="0" smtClean="0"/>
              <a:t> plasmids- 40 or more per cell</a:t>
            </a:r>
          </a:p>
          <a:p>
            <a:endParaRPr lang="en-US" dirty="0" smtClean="0"/>
          </a:p>
          <a:p>
            <a:r>
              <a:rPr lang="en-US" b="1" dirty="0" smtClean="0"/>
              <a:t>Curing-</a:t>
            </a:r>
            <a:r>
              <a:rPr lang="en-US" dirty="0" smtClean="0"/>
              <a:t>plasmids can be eliminated from host Cells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pontaneous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/>
              <a:t>or induced by treatments that inhibit plasmid replication while not affecting host cell reproduction</a:t>
            </a:r>
          </a:p>
          <a:p>
            <a:endParaRPr lang="en-US" dirty="0" smtClean="0"/>
          </a:p>
          <a:p>
            <a:r>
              <a:rPr lang="en-US" dirty="0" smtClean="0"/>
              <a:t>Some commonly used curing treatments: 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dirty="0" err="1" smtClean="0"/>
              <a:t>Acridine</a:t>
            </a:r>
            <a:r>
              <a:rPr lang="en-US" dirty="0" smtClean="0"/>
              <a:t> mutagens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dirty="0" smtClean="0"/>
              <a:t>UV and ionizing radiation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dirty="0" smtClean="0"/>
              <a:t>Thymine starvation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dirty="0" smtClean="0"/>
              <a:t>Growth above optimal temperatures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87971"/>
          </a:xfrm>
        </p:spPr>
        <p:txBody>
          <a:bodyPr>
            <a:norm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..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99" y="675861"/>
            <a:ext cx="10119691" cy="5950226"/>
          </a:xfrm>
          <a:ln>
            <a:solidFill>
              <a:schemeClr val="accent2"/>
            </a:solidFill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sz="3100" b="1" dirty="0">
                <a:solidFill>
                  <a:srgbClr val="00B0F0"/>
                </a:solidFill>
              </a:rPr>
              <a:t>Transmissibility of </a:t>
            </a:r>
            <a:r>
              <a:rPr lang="en-IN" sz="3100" b="1" dirty="0" smtClean="0">
                <a:solidFill>
                  <a:srgbClr val="00B0F0"/>
                </a:solidFill>
              </a:rPr>
              <a:t>plasmids:</a:t>
            </a:r>
          </a:p>
          <a:p>
            <a:pPr>
              <a:buNone/>
            </a:pPr>
            <a:endParaRPr lang="en-IN" sz="24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IN" sz="3100" b="1" dirty="0" smtClean="0">
                <a:solidFill>
                  <a:schemeClr val="accent2">
                    <a:lumMod val="75000"/>
                  </a:schemeClr>
                </a:solidFill>
              </a:rPr>
              <a:t>Transmissible/ conjugative plasmids</a:t>
            </a:r>
            <a:r>
              <a:rPr lang="en-IN" sz="3100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endParaRPr lang="en-IN" sz="31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IN" sz="31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IN" dirty="0" smtClean="0"/>
              <a:t>Transferred from cell </a:t>
            </a:r>
            <a:r>
              <a:rPr lang="en-IN" dirty="0"/>
              <a:t>to cell by </a:t>
            </a:r>
            <a:r>
              <a:rPr lang="en-IN" dirty="0" smtClean="0"/>
              <a:t>conjugation</a:t>
            </a:r>
          </a:p>
          <a:p>
            <a:endParaRPr lang="en-IN" dirty="0"/>
          </a:p>
          <a:p>
            <a:r>
              <a:rPr lang="en-IN" dirty="0"/>
              <a:t>L</a:t>
            </a:r>
            <a:r>
              <a:rPr lang="en-IN" dirty="0" smtClean="0"/>
              <a:t>arge plasmids</a:t>
            </a:r>
          </a:p>
          <a:p>
            <a:endParaRPr lang="en-IN" dirty="0"/>
          </a:p>
          <a:p>
            <a:pPr algn="just"/>
            <a:r>
              <a:rPr lang="en-IN" dirty="0"/>
              <a:t>C</a:t>
            </a:r>
            <a:r>
              <a:rPr lang="en-IN" dirty="0" smtClean="0"/>
              <a:t>ontain genes </a:t>
            </a:r>
            <a:r>
              <a:rPr lang="en-IN" dirty="0"/>
              <a:t>responsible </a:t>
            </a:r>
            <a:r>
              <a:rPr lang="en-IN" dirty="0" smtClean="0"/>
              <a:t>for synthesis of </a:t>
            </a:r>
            <a:r>
              <a:rPr lang="en-IN" dirty="0"/>
              <a:t>sex pilus and </a:t>
            </a:r>
            <a:r>
              <a:rPr lang="en-IN" dirty="0" smtClean="0"/>
              <a:t>enzymes required for </a:t>
            </a:r>
            <a:r>
              <a:rPr lang="en-US" dirty="0" smtClean="0"/>
              <a:t>processing transfer of genetic material</a:t>
            </a:r>
          </a:p>
          <a:p>
            <a:pPr algn="just">
              <a:buNone/>
            </a:pPr>
            <a:endParaRPr lang="en-IN" dirty="0" smtClean="0"/>
          </a:p>
          <a:p>
            <a:r>
              <a:rPr lang="en-IN" dirty="0" smtClean="0"/>
              <a:t>Usually</a:t>
            </a:r>
            <a:r>
              <a:rPr lang="en-IN" dirty="0"/>
              <a:t>, one to three copies </a:t>
            </a:r>
            <a:r>
              <a:rPr lang="en-IN" dirty="0" smtClean="0"/>
              <a:t>present </a:t>
            </a:r>
            <a:r>
              <a:rPr lang="en-IN" dirty="0"/>
              <a:t>in a </a:t>
            </a:r>
            <a:r>
              <a:rPr lang="en-IN" dirty="0" smtClean="0"/>
              <a:t>cell</a:t>
            </a:r>
          </a:p>
          <a:p>
            <a:pPr>
              <a:buNone/>
            </a:pPr>
            <a:endParaRPr lang="en-IN" dirty="0"/>
          </a:p>
          <a:p>
            <a:pPr marL="0" indent="0">
              <a:buNone/>
            </a:pPr>
            <a:r>
              <a:rPr lang="en-IN" sz="3100" b="1" dirty="0" smtClean="0">
                <a:solidFill>
                  <a:schemeClr val="accent2">
                    <a:lumMod val="75000"/>
                  </a:schemeClr>
                </a:solidFill>
              </a:rPr>
              <a:t>Non-transmissible/ non-conjugative </a:t>
            </a:r>
            <a:r>
              <a:rPr lang="en-IN" sz="3100" b="1" dirty="0">
                <a:solidFill>
                  <a:schemeClr val="accent2">
                    <a:lumMod val="75000"/>
                  </a:schemeClr>
                </a:solidFill>
              </a:rPr>
              <a:t>plasmids: </a:t>
            </a:r>
            <a:endParaRPr lang="en-IN" sz="31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IN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IN" dirty="0"/>
              <a:t>C</a:t>
            </a:r>
            <a:r>
              <a:rPr lang="en-IN" dirty="0" smtClean="0"/>
              <a:t>annot </a:t>
            </a:r>
            <a:r>
              <a:rPr lang="en-IN" dirty="0"/>
              <a:t>be </a:t>
            </a:r>
            <a:r>
              <a:rPr lang="en-IN" dirty="0" smtClean="0"/>
              <a:t>transferred from </a:t>
            </a:r>
            <a:r>
              <a:rPr lang="en-IN" dirty="0"/>
              <a:t>cell to </a:t>
            </a:r>
            <a:r>
              <a:rPr lang="en-IN" dirty="0" smtClean="0"/>
              <a:t>cell</a:t>
            </a:r>
          </a:p>
          <a:p>
            <a:endParaRPr lang="en-IN" dirty="0" smtClean="0"/>
          </a:p>
          <a:p>
            <a:r>
              <a:rPr lang="en-IN" dirty="0"/>
              <a:t>S</a:t>
            </a:r>
            <a:r>
              <a:rPr lang="en-IN" dirty="0" smtClean="0"/>
              <a:t>mall </a:t>
            </a:r>
          </a:p>
          <a:p>
            <a:endParaRPr lang="en-IN" dirty="0" smtClean="0"/>
          </a:p>
          <a:p>
            <a:r>
              <a:rPr lang="en-IN" dirty="0" smtClean="0"/>
              <a:t>Have </a:t>
            </a:r>
            <a:r>
              <a:rPr lang="en-IN" dirty="0"/>
              <a:t>high copy numbers (typically </a:t>
            </a:r>
            <a:r>
              <a:rPr lang="en-IN" dirty="0" smtClean="0"/>
              <a:t>10–60 per chromosome)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54" y="198783"/>
            <a:ext cx="8720087" cy="450575"/>
          </a:xfrm>
        </p:spPr>
        <p:txBody>
          <a:bodyPr>
            <a:noAutofit/>
          </a:bodyPr>
          <a:lstStyle/>
          <a:p>
            <a:r>
              <a:rPr lang="en-IN" sz="2800" b="1" dirty="0"/>
              <a:t>Types of plasmids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81239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40905"/>
            <a:ext cx="10972800" cy="5066388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Contain transfer </a:t>
            </a:r>
            <a:r>
              <a:rPr lang="en-IN" dirty="0" smtClean="0"/>
              <a:t>(</a:t>
            </a:r>
            <a:r>
              <a:rPr lang="en-IN" dirty="0" err="1" smtClean="0"/>
              <a:t>tra</a:t>
            </a:r>
            <a:r>
              <a:rPr lang="en-IN" dirty="0" smtClean="0"/>
              <a:t>)</a:t>
            </a:r>
            <a:r>
              <a:rPr lang="en-US" dirty="0" smtClean="0"/>
              <a:t> genes- genetic materials through conjugation</a:t>
            </a:r>
          </a:p>
          <a:p>
            <a:endParaRPr lang="en-US" dirty="0" smtClean="0"/>
          </a:p>
          <a:p>
            <a:r>
              <a:rPr lang="en-US" dirty="0" smtClean="0"/>
              <a:t>Conjugative plasmids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Genes for production of sex </a:t>
            </a:r>
            <a:r>
              <a:rPr lang="en-US" dirty="0" err="1" smtClean="0"/>
              <a:t>pilus</a:t>
            </a:r>
            <a:r>
              <a:rPr lang="en-US" dirty="0" smtClean="0"/>
              <a:t>, enzymes required for conjugation</a:t>
            </a:r>
          </a:p>
          <a:p>
            <a:endParaRPr lang="en-US" dirty="0" smtClean="0"/>
          </a:p>
          <a:p>
            <a:r>
              <a:rPr lang="en-US" dirty="0" smtClean="0"/>
              <a:t>Also contains genes involved in their own transfer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Episomes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Bacteria having F-plasmid: F positive (F</a:t>
            </a:r>
            <a:r>
              <a:rPr lang="en-US" baseline="30000" dirty="0" smtClean="0"/>
              <a:t>+</a:t>
            </a:r>
            <a:r>
              <a:rPr lang="en-US" dirty="0" smtClean="0"/>
              <a:t>), </a:t>
            </a:r>
            <a:r>
              <a:rPr lang="en-IN" dirty="0" smtClean="0"/>
              <a:t>function as donors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Bacteria without it : F negative (F</a:t>
            </a:r>
            <a:r>
              <a:rPr lang="en-US" baseline="30000" dirty="0" smtClean="0"/>
              <a:t>–</a:t>
            </a:r>
            <a:r>
              <a:rPr lang="en-US" dirty="0" smtClean="0"/>
              <a:t>), </a:t>
            </a:r>
            <a:r>
              <a:rPr lang="en-IN" dirty="0" smtClean="0"/>
              <a:t>behave as recipients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072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Fertility plasmids/F-plasmids/ F factor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808383"/>
            <a:ext cx="10972800" cy="5198909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plays a major role in conjugation in </a:t>
            </a:r>
            <a:r>
              <a:rPr lang="en-US" i="1" dirty="0" smtClean="0"/>
              <a:t>E. coli , </a:t>
            </a:r>
            <a:r>
              <a:rPr lang="en-US" dirty="0" smtClean="0"/>
              <a:t>first described</a:t>
            </a:r>
          </a:p>
          <a:p>
            <a:endParaRPr lang="en-US" dirty="0" smtClean="0"/>
          </a:p>
          <a:p>
            <a:r>
              <a:rPr lang="en-US" dirty="0" smtClean="0"/>
              <a:t>About 100 </a:t>
            </a:r>
            <a:r>
              <a:rPr lang="en-US" dirty="0" err="1" smtClean="0"/>
              <a:t>kilobases</a:t>
            </a:r>
            <a:r>
              <a:rPr lang="en-US" dirty="0" smtClean="0"/>
              <a:t> long</a:t>
            </a:r>
          </a:p>
          <a:p>
            <a:endParaRPr lang="en-US" dirty="0" smtClean="0"/>
          </a:p>
          <a:p>
            <a:r>
              <a:rPr lang="en-US" dirty="0" smtClean="0"/>
              <a:t>Most information for plasmid transfer in </a:t>
            </a:r>
            <a:r>
              <a:rPr lang="en-US" i="1" dirty="0" err="1" smtClean="0"/>
              <a:t>tra</a:t>
            </a:r>
            <a:r>
              <a:rPr lang="en-US" i="1" dirty="0" smtClean="0"/>
              <a:t> </a:t>
            </a:r>
            <a:r>
              <a:rPr lang="en-US" i="1" dirty="0" err="1" smtClean="0"/>
              <a:t>operon</a:t>
            </a:r>
            <a:r>
              <a:rPr lang="en-US" i="1" dirty="0" smtClean="0"/>
              <a:t>, </a:t>
            </a:r>
            <a:r>
              <a:rPr lang="en-US" dirty="0" smtClean="0"/>
              <a:t>at least 28 genes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Several segments- insertion </a:t>
            </a:r>
            <a:r>
              <a:rPr lang="en-US" dirty="0" smtClean="0"/>
              <a:t>sequences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assist </a:t>
            </a:r>
            <a:r>
              <a:rPr lang="en-US" dirty="0" smtClean="0"/>
              <a:t>plasmid integration into the host cell chromosome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3988"/>
          </a:xfrm>
        </p:spPr>
        <p:txBody>
          <a:bodyPr/>
          <a:lstStyle/>
          <a:p>
            <a:r>
              <a:rPr lang="en-US" sz="2400" dirty="0" smtClean="0"/>
              <a:t>F factor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88023"/>
            <a:ext cx="10058074" cy="5539154"/>
          </a:xfrm>
          <a:ln>
            <a:solidFill>
              <a:schemeClr val="accent2"/>
            </a:solidFill>
          </a:ln>
        </p:spPr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Conjugative plasmids </a:t>
            </a:r>
            <a:endParaRPr lang="en-IN" dirty="0" smtClean="0"/>
          </a:p>
          <a:p>
            <a:pPr algn="just">
              <a:lnSpc>
                <a:spcPct val="200000"/>
              </a:lnSpc>
            </a:pPr>
            <a:r>
              <a:rPr lang="en-IN" dirty="0" smtClean="0"/>
              <a:t>Two components of R </a:t>
            </a:r>
            <a:r>
              <a:rPr lang="en-IN" dirty="0"/>
              <a:t>factor </a:t>
            </a:r>
            <a:r>
              <a:rPr lang="en-IN" dirty="0" smtClean="0"/>
              <a:t>: resistance </a:t>
            </a:r>
            <a:r>
              <a:rPr lang="en-IN" dirty="0"/>
              <a:t>transfer factor (RTF) and </a:t>
            </a:r>
            <a:r>
              <a:rPr lang="en-IN" dirty="0" smtClean="0"/>
              <a:t>resistant determinant </a:t>
            </a:r>
            <a:r>
              <a:rPr lang="en-IN" dirty="0"/>
              <a:t>(r</a:t>
            </a:r>
            <a:r>
              <a:rPr lang="en-IN" dirty="0" smtClean="0"/>
              <a:t>)</a:t>
            </a:r>
            <a:endParaRPr lang="en-IN" dirty="0"/>
          </a:p>
          <a:p>
            <a:pPr algn="just">
              <a:lnSpc>
                <a:spcPct val="200000"/>
              </a:lnSpc>
            </a:pPr>
            <a:r>
              <a:rPr lang="en-IN" dirty="0" smtClean="0"/>
              <a:t>RTF - conjugational transfer, </a:t>
            </a:r>
            <a:r>
              <a:rPr lang="en-US" dirty="0" smtClean="0"/>
              <a:t>required for transfer of the plasmid between bacteria</a:t>
            </a:r>
            <a:endParaRPr lang="en-IN" dirty="0" smtClean="0"/>
          </a:p>
          <a:p>
            <a:pPr algn="just">
              <a:lnSpc>
                <a:spcPct val="200000"/>
              </a:lnSpc>
            </a:pPr>
            <a:r>
              <a:rPr lang="en-IN" dirty="0" smtClean="0"/>
              <a:t>r-determinant </a:t>
            </a:r>
            <a:r>
              <a:rPr lang="en-IN" dirty="0"/>
              <a:t>carries </a:t>
            </a:r>
            <a:r>
              <a:rPr lang="en-US" dirty="0" smtClean="0"/>
              <a:t>genes conferring antibiotic resistance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1869"/>
            <a:ext cx="8596668" cy="498231"/>
          </a:xfrm>
        </p:spPr>
        <p:txBody>
          <a:bodyPr>
            <a:normAutofit fontScale="90000"/>
          </a:bodyPr>
          <a:lstStyle/>
          <a:p>
            <a:r>
              <a:rPr lang="en-IN" sz="2800" b="1" dirty="0" smtClean="0">
                <a:solidFill>
                  <a:srgbClr val="00B0F0"/>
                </a:solidFill>
              </a:rPr>
              <a:t/>
            </a:r>
            <a:br>
              <a:rPr lang="en-IN" sz="2800" b="1" dirty="0" smtClean="0">
                <a:solidFill>
                  <a:srgbClr val="00B0F0"/>
                </a:solidFill>
              </a:rPr>
            </a:br>
            <a:r>
              <a:rPr lang="en-IN" sz="2800" b="1" dirty="0" smtClean="0">
                <a:solidFill>
                  <a:srgbClr val="00B0F0"/>
                </a:solidFill>
              </a:rPr>
              <a:t>R factor/</a:t>
            </a:r>
            <a:r>
              <a:rPr lang="en-IN" sz="2400" dirty="0" smtClean="0">
                <a:solidFill>
                  <a:srgbClr val="00B0F0"/>
                </a:solidFill>
              </a:rPr>
              <a:t>Resistance factors/ Resistance plasmids </a:t>
            </a:r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800" b="1" dirty="0" smtClean="0">
                <a:solidFill>
                  <a:srgbClr val="00B0F0"/>
                </a:solidFill>
              </a:rPr>
              <a:t> </a:t>
            </a:r>
            <a:endParaRPr lang="en-IN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2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841</TotalTime>
  <Words>819</Words>
  <Application>Microsoft Office PowerPoint</Application>
  <PresentationFormat>Widescreen</PresentationFormat>
  <Paragraphs>255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Plasmids and Antibiotic resistance</vt:lpstr>
      <vt:lpstr>Plasmids</vt:lpstr>
      <vt:lpstr>..</vt:lpstr>
      <vt:lpstr>..</vt:lpstr>
      <vt:lpstr>..</vt:lpstr>
      <vt:lpstr>Types of plasmids</vt:lpstr>
      <vt:lpstr> Fertility plasmids/F-plasmids/ F factor  </vt:lpstr>
      <vt:lpstr>F factor </vt:lpstr>
      <vt:lpstr> R factor/Resistance factors/ Resistance plasmids   </vt:lpstr>
      <vt:lpstr>  Functions of R factor: </vt:lpstr>
      <vt:lpstr>  Colicinogenic (Col) factor /Col Plasmids </vt:lpstr>
      <vt:lpstr>..</vt:lpstr>
      <vt:lpstr> Virulence Plasmids </vt:lpstr>
      <vt:lpstr> Metabolic plasmids/Degradative plasmids </vt:lpstr>
      <vt:lpstr>  Functions of plasmids: </vt:lpstr>
      <vt:lpstr>Antibiotic Resistance</vt:lpstr>
      <vt:lpstr>Mechanisms of Antibiotic Resistance</vt:lpstr>
      <vt:lpstr>Basis of Resistance</vt:lpstr>
      <vt:lpstr>Plasmid-mediated resistance </vt:lpstr>
      <vt:lpstr>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Plasmids and Antibiotic resistance</dc:title>
  <dc:creator>hp</dc:creator>
  <cp:lastModifiedBy>HP</cp:lastModifiedBy>
  <cp:revision>45</cp:revision>
  <dcterms:created xsi:type="dcterms:W3CDTF">2020-11-20T08:07:51Z</dcterms:created>
  <dcterms:modified xsi:type="dcterms:W3CDTF">2020-11-23T05:59:17Z</dcterms:modified>
</cp:coreProperties>
</file>