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6" r:id="rId4"/>
    <p:sldId id="296" r:id="rId5"/>
    <p:sldId id="277" r:id="rId6"/>
    <p:sldId id="292" r:id="rId7"/>
    <p:sldId id="306" r:id="rId8"/>
    <p:sldId id="300" r:id="rId9"/>
    <p:sldId id="293" r:id="rId10"/>
    <p:sldId id="294" r:id="rId11"/>
    <p:sldId id="307" r:id="rId12"/>
    <p:sldId id="295" r:id="rId13"/>
    <p:sldId id="308" r:id="rId14"/>
    <p:sldId id="301" r:id="rId15"/>
    <p:sldId id="309" r:id="rId16"/>
    <p:sldId id="302" r:id="rId17"/>
    <p:sldId id="30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89EF1-2DF8-48FC-BCBE-4752FDC91BAF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607EA-4089-4CE1-AD8D-4FDE9669F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5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A31B3-EEAD-4282-B2BC-0CFC15F8350F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74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188F-81DD-4E5C-AF82-416A0E0B7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27E86-1793-49D5-BBD3-313521548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61B5F-D6C0-42CC-8B77-3D56EA11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A2DB-1010-4065-8B2D-C68823971264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BCBAC-FB9D-4667-999E-93BF7131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95739-2A5B-45F6-8F13-871ED9CC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58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2A17-B663-4B01-B6DE-D74A4381E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8B3F1-80B8-439D-9A02-21154F934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0CE45-F8D4-4D4C-A83F-730C4283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6C55-D368-4612-931D-74B5A0607246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70D8-3A38-42C4-9B2A-DBA31B41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2D415-AAC1-47B3-A866-1A9269AD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922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61FD5-3D47-4A43-B9A7-AB0D7E667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7CEF2-3F89-4E2A-B225-F47C66775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3DACD-C1BB-4A15-B739-28563859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631A-99BD-4B20-AC63-96C668B46AA0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EAC8C-570C-41D0-9575-018CCAB3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C0DF-B379-4D61-8920-D92E07BF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1382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8B14-2929-4803-AB20-3132849D8FA3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9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C815-82E5-4958-948A-44B2331E7544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0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7C7E-CC33-44C2-951E-A9886D221057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7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0D4C-90FD-432B-82F7-3F65C8ADC9BF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85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10D-4C4E-4367-A916-201A996C146E}" type="datetime1">
              <a:rPr lang="en-IN" smtClean="0"/>
              <a:t>06-11-2020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ADB2-F81B-4E8C-B40A-BBE8CA2F29D8}" type="datetime1">
              <a:rPr lang="en-IN" smtClean="0"/>
              <a:t>06-11-2020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21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9A3C-CFF6-4851-91CC-81A3DD05E042}" type="datetime1">
              <a:rPr lang="en-IN" smtClean="0"/>
              <a:t>06-11-2020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1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0151-092B-4863-BE5A-7A3CC9FC2C76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0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D2BA-C0DB-4E2C-BCFF-27A9DD4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0F88B-B6AB-469E-8276-582FB026D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FF27-E806-4BDB-9B5B-0F4E36C3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0FFC-3B96-41DA-884D-BF929C3B04F6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0B965-4BE6-40DF-B53A-5E4F45D3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CDE4C-2C78-4C77-A973-0C33A2E0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7728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0EA4-9FEA-443B-AB01-1DE1D6E32A8E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E6-AED8-4108-BB6A-4C6DFC504249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67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921E-C1B9-4431-9C47-7F022AE7C16D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3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8AC4-4766-48D7-B5B3-8D074455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6F2D9-263C-40E7-B9D3-28247B66A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53DB0-29D6-4056-8EEE-11268D38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DD1-88B8-408E-B4D8-A3E6E1B11BF2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E040A-C21D-40AC-9166-A4208C96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87B23-6CE6-4387-8045-6AB76ED1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39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8C37-D11B-4E27-A04D-DCE2FB38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9F6CA-7A9D-42B5-AFAA-4FB084E71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FF2AF-6F46-49F6-9D4A-82EC93F05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2110A-07FE-42AA-B4FC-E9185BFC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D367-94C7-45FB-AB0F-45F97178951F}" type="datetime1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1885-0707-4EC2-AF4A-F66E85D6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7BD2F-C844-4392-9748-04FE08C4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26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8790-2279-4C51-A16B-4EC5D592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E0451-D5C5-4795-A13A-0ED194D58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A4EF9-5F7F-4DCE-B4F5-B91945E46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FE5EB-6802-41DA-A269-9FF999FD0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625A3-337C-417D-8EA4-9B822E485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C594B-3F8F-4F46-9F4E-47442025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B3CE-571C-479A-8927-46D81226F2E4}" type="datetime1">
              <a:rPr lang="en-IN" smtClean="0"/>
              <a:t>06-11-2020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C806A-4494-42AF-8649-6C944752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24523-7505-4DE9-A5B2-5713E8A2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2F24-34F8-4357-874D-3244C006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12D03-E8D1-408B-B537-FF28A6B5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82D9-E93F-436D-A4E0-4284EC747D55}" type="datetime1">
              <a:rPr lang="en-IN" smtClean="0"/>
              <a:t>06-11-2020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712E1-B934-48B8-B79F-75B12E31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17753-DC1F-46DB-804D-DCC86451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22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4D3B4-A45D-47CF-A192-94AF9EFD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DB1A-053F-48B1-8DAD-2FFB8AE350B4}" type="datetime1">
              <a:rPr lang="en-IN" smtClean="0"/>
              <a:t>06-11-2020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C47BD-1D9D-4F5C-978C-A38DF76C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FB5EC-7E30-4304-8D7C-ACC01E92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7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A6B0-5278-4C8E-9E61-16554853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71FB8-A7BF-42AD-940C-2D14B2E3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EFEB8-062D-4A5C-83EF-F58C3363A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DE74C-485D-4D6A-A1FD-124CFDBC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15F-F7A2-4887-90DE-A904536D4EF1}" type="datetime1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0B355-CB15-41B2-BA83-C55CD499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FA8D8-CB66-41FE-A0F3-07F7711E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98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1DE8-0FD3-453B-BAA8-6557DAF0A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412C4-6481-4390-B07B-781AEE46C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14BB1-EB65-41E8-A051-7652E3488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13901-3EAB-4F98-8188-BC955D3E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9759-19FF-48C7-8B2C-C882FB82E84C}" type="datetime1">
              <a:rPr lang="en-IN" smtClean="0"/>
              <a:t>06-11-2020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7B307-F19D-499E-B9C5-F7946706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Unit 1 Lecture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63658-319C-4B84-B08B-5C9AA5BA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00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B2C2FA-728D-4061-BD08-06C27702B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2BACF-A91C-481F-926C-0D718274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3CF7F-7206-45EE-A881-ED985FDB7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BF38-6AE0-4080-93F2-50B0A22B4EF2}" type="datetime1">
              <a:rPr lang="en-IN" smtClean="0"/>
              <a:t>06-11-2020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DC22-4562-47F0-BDFC-DFFC452E2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Unit 1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9A426-1714-47EF-B3A9-A5D323B07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8DC3-5252-4194-824A-BFD9656868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4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0744-AB64-45E6-BB7E-D867065F39AF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Unit 1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2B6A-930D-4657-9C31-136ABF4FA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4553ED40-4ABB-4DAC-AB91-538EE6C15C5F}"/>
              </a:ext>
            </a:extLst>
          </p:cNvPr>
          <p:cNvSpPr txBox="1">
            <a:spLocks/>
          </p:cNvSpPr>
          <p:nvPr/>
        </p:nvSpPr>
        <p:spPr>
          <a:xfrm>
            <a:off x="145844" y="1974742"/>
            <a:ext cx="11868345" cy="1759749"/>
          </a:xfrm>
          <a:prstGeom prst="rect">
            <a:avLst/>
          </a:prstGeo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Preservation of Milk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DA17F5-BFE7-44B9-BD86-4C6F8B0B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11C7-AB58-4E41-854E-954BC3DD57BD}" type="datetime1">
              <a:rPr lang="en-IN" smtClean="0"/>
              <a:t>06-11-2020</a:t>
            </a:fld>
            <a:endParaRPr lang="en-IN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10A257B-AF32-4CF7-AE75-BC93B090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8DC3-5252-4194-824A-BFD965686826}" type="slidenum">
              <a:rPr lang="en-IN" smtClean="0"/>
              <a:t>1</a:t>
            </a:fld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7486C6-896B-4001-8A55-0B1DBF7FE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434" y="136525"/>
            <a:ext cx="935738" cy="9875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C11B49-C49C-41B4-AF3C-443A42112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4" y="96574"/>
            <a:ext cx="1371600" cy="98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0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0121" y="1825624"/>
            <a:ext cx="11759609" cy="49260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/>
              <a:t>When all the three components are available, the system gets activated and produces unstable substances which are bacteriostatic.</a:t>
            </a:r>
          </a:p>
          <a:p>
            <a:pPr marL="0" indent="0" algn="just">
              <a:buNone/>
            </a:pPr>
            <a:r>
              <a:rPr lang="en-US" sz="2000" b="1" dirty="0"/>
              <a:t>		SCN + 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r>
              <a:rPr lang="en-US" sz="2000" b="1" baseline="-25000" dirty="0"/>
              <a:t>2            </a:t>
            </a:r>
            <a:r>
              <a:rPr lang="en-US" sz="2000" b="1" dirty="0"/>
              <a:t> </a:t>
            </a:r>
            <a:r>
              <a:rPr lang="en-US" sz="2000" b="1" dirty="0" err="1"/>
              <a:t>Lactoperoxidase</a:t>
            </a:r>
            <a:r>
              <a:rPr lang="en-US" sz="2000" b="1" dirty="0"/>
              <a:t>     HOSCN + OH </a:t>
            </a:r>
          </a:p>
          <a:p>
            <a:pPr marL="0" indent="0" algn="just">
              <a:buNone/>
            </a:pPr>
            <a:r>
              <a:rPr lang="en-US" sz="2000" b="1" dirty="0"/>
              <a:t>    	          (</a:t>
            </a:r>
            <a:r>
              <a:rPr lang="en-US" sz="2000" b="1" dirty="0" err="1"/>
              <a:t>Sulphacyanides</a:t>
            </a:r>
            <a:r>
              <a:rPr lang="en-US" sz="2000" b="1" dirty="0"/>
              <a:t>)  </a:t>
            </a:r>
          </a:p>
          <a:p>
            <a:pPr marL="0" indent="0" algn="just">
              <a:buNone/>
            </a:pPr>
            <a:r>
              <a:rPr lang="en-US" sz="2000" b="1" dirty="0"/>
              <a:t>                                  HOSCN (</a:t>
            </a:r>
            <a:r>
              <a:rPr lang="en-US" sz="2000" b="1" dirty="0" err="1"/>
              <a:t>Hypothiocynouse</a:t>
            </a:r>
            <a:r>
              <a:rPr lang="en-US" sz="2000" b="1" dirty="0"/>
              <a:t> acid)  Dissociate    OSCN (</a:t>
            </a:r>
            <a:r>
              <a:rPr lang="en-US" sz="2000" b="1" dirty="0" err="1"/>
              <a:t>Hypothiocyanate</a:t>
            </a:r>
            <a:r>
              <a:rPr lang="en-US" sz="2000" b="1" dirty="0"/>
              <a:t> ions)</a:t>
            </a:r>
          </a:p>
          <a:p>
            <a:pPr algn="just"/>
            <a:r>
              <a:rPr lang="en-US" sz="2000" b="1" dirty="0"/>
              <a:t>The </a:t>
            </a:r>
            <a:r>
              <a:rPr lang="en-US" sz="2000" b="1" dirty="0" err="1"/>
              <a:t>hypothiocynate</a:t>
            </a:r>
            <a:r>
              <a:rPr lang="en-US" sz="2000" b="1" dirty="0"/>
              <a:t> ions </a:t>
            </a:r>
            <a:r>
              <a:rPr lang="en-US" sz="2000" b="1" dirty="0">
                <a:solidFill>
                  <a:srgbClr val="FF0000"/>
                </a:solidFill>
              </a:rPr>
              <a:t>adversely affect the cell membrane causing inactivation of several vital metabolic enzymes</a:t>
            </a:r>
            <a:r>
              <a:rPr lang="en-US" sz="2000" b="1" dirty="0"/>
              <a:t>, and leakage of potassium ions and amino acids. When 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r>
              <a:rPr lang="en-US" sz="2000" b="1" baseline="-25000" dirty="0"/>
              <a:t>2</a:t>
            </a:r>
            <a:r>
              <a:rPr lang="en-US" sz="2000" b="1" dirty="0"/>
              <a:t> is available, the reaction proceeds further as under:</a:t>
            </a:r>
          </a:p>
          <a:p>
            <a:pPr lvl="2" algn="just"/>
            <a:r>
              <a:rPr lang="en-US" b="1" dirty="0"/>
              <a:t>HOSCN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   -----------&gt; HO</a:t>
            </a:r>
            <a:r>
              <a:rPr lang="en-US" b="1" baseline="-25000" dirty="0"/>
              <a:t>2</a:t>
            </a:r>
            <a:r>
              <a:rPr lang="en-US" b="1" dirty="0"/>
              <a:t>SCN  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</a:p>
          <a:p>
            <a:pPr marL="0" indent="0" algn="just">
              <a:buNone/>
            </a:pPr>
            <a:r>
              <a:rPr lang="en-US" sz="2000" b="1" dirty="0"/>
              <a:t>			                (</a:t>
            </a:r>
            <a:r>
              <a:rPr lang="en-US" sz="2000" b="1" dirty="0" err="1"/>
              <a:t>Cyanosulphurous</a:t>
            </a:r>
            <a:r>
              <a:rPr lang="en-US" sz="2000" b="1" dirty="0"/>
              <a:t> acid)</a:t>
            </a:r>
          </a:p>
          <a:p>
            <a:pPr lvl="2" algn="just"/>
            <a:r>
              <a:rPr lang="en-US" b="1" dirty="0"/>
              <a:t>HO</a:t>
            </a:r>
            <a:r>
              <a:rPr lang="en-US" b="1" baseline="-25000" dirty="0"/>
              <a:t>2</a:t>
            </a:r>
            <a:r>
              <a:rPr lang="en-US" b="1" dirty="0"/>
              <a:t>SCN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/>
              <a:t>  -----------&gt; HO</a:t>
            </a:r>
            <a:r>
              <a:rPr lang="en-US" b="1" baseline="-25000" dirty="0"/>
              <a:t>3</a:t>
            </a:r>
            <a:r>
              <a:rPr lang="en-US" b="1" dirty="0"/>
              <a:t>SCN  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</a:p>
          <a:p>
            <a:pPr marL="0" indent="0" algn="just">
              <a:buNone/>
            </a:pPr>
            <a:r>
              <a:rPr lang="en-US" sz="2000" b="1" dirty="0"/>
              <a:t>                                                                 (</a:t>
            </a:r>
            <a:r>
              <a:rPr lang="en-US" sz="2000" b="1" dirty="0" err="1"/>
              <a:t>Cyanosulphuric</a:t>
            </a:r>
            <a:r>
              <a:rPr lang="en-US" sz="2000" b="1" dirty="0"/>
              <a:t> acid)</a:t>
            </a:r>
          </a:p>
          <a:p>
            <a:pPr algn="just"/>
            <a:r>
              <a:rPr lang="en-US" sz="2000" b="1" dirty="0"/>
              <a:t>The ionic forms of above compounds possess bactericidal activity.</a:t>
            </a:r>
          </a:p>
          <a:p>
            <a:pPr algn="just"/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3753293" y="2817628"/>
            <a:ext cx="1775637" cy="74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638800" y="3615266"/>
            <a:ext cx="11873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49B20-E637-449B-BFF9-553BB52A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2D31-5066-4C39-B42A-AF08479675BC}" type="datetime1">
              <a:rPr lang="en-IN" smtClean="0"/>
              <a:t>06-11-2020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447240-C68D-4F8E-9361-F9198260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7" y="850605"/>
            <a:ext cx="12043144" cy="532635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The unstable oxidation product formed due to oxidation of SCN (</a:t>
            </a:r>
            <a:r>
              <a:rPr lang="en-US" sz="2000" b="1" dirty="0" err="1"/>
              <a:t>Sulphacyanides</a:t>
            </a:r>
            <a:r>
              <a:rPr lang="en-IN" sz="2000" b="1" dirty="0"/>
              <a:t>) in the presence of  H</a:t>
            </a:r>
            <a:r>
              <a:rPr lang="en-IN" sz="2000" b="1" baseline="-25000" dirty="0"/>
              <a:t>2</a:t>
            </a:r>
            <a:r>
              <a:rPr lang="en-IN" sz="2000" b="1" dirty="0"/>
              <a:t>O</a:t>
            </a:r>
            <a:r>
              <a:rPr lang="en-IN" sz="2000" b="1" baseline="-25000" dirty="0"/>
              <a:t>2</a:t>
            </a:r>
            <a:r>
              <a:rPr lang="en-IN" sz="2000" b="1" dirty="0"/>
              <a:t> is bactericidal to enteric pathogens including </a:t>
            </a:r>
            <a:r>
              <a:rPr lang="en-IN" sz="2000" b="1" dirty="0">
                <a:solidFill>
                  <a:srgbClr val="FF0000"/>
                </a:solidFill>
              </a:rPr>
              <a:t>multiple antibiotic resistant strains of </a:t>
            </a:r>
            <a:r>
              <a:rPr lang="en-IN" sz="2000" b="1" i="1" dirty="0">
                <a:solidFill>
                  <a:srgbClr val="FF0000"/>
                </a:solidFill>
              </a:rPr>
              <a:t>E.coli </a:t>
            </a:r>
            <a:r>
              <a:rPr lang="en-IN" sz="2000" b="1" dirty="0">
                <a:solidFill>
                  <a:srgbClr val="FF0000"/>
                </a:solidFill>
              </a:rPr>
              <a:t>and </a:t>
            </a:r>
            <a:r>
              <a:rPr lang="en-IN" sz="2000" b="1" i="1" dirty="0">
                <a:solidFill>
                  <a:srgbClr val="FF0000"/>
                </a:solidFill>
              </a:rPr>
              <a:t>K. </a:t>
            </a:r>
            <a:r>
              <a:rPr lang="en-IN" sz="2000" b="1" i="1" dirty="0" err="1">
                <a:solidFill>
                  <a:srgbClr val="FF0000"/>
                </a:solidFill>
              </a:rPr>
              <a:t>aerogenes</a:t>
            </a:r>
            <a:r>
              <a:rPr lang="en-IN" sz="2000" b="1" dirty="0"/>
              <a:t>.</a:t>
            </a:r>
          </a:p>
          <a:p>
            <a:pPr algn="just"/>
            <a:r>
              <a:rPr lang="en-IN" sz="2000" b="1" dirty="0"/>
              <a:t> </a:t>
            </a:r>
          </a:p>
          <a:p>
            <a:pPr algn="just"/>
            <a:r>
              <a:rPr lang="en-IN" sz="2000" b="1" dirty="0"/>
              <a:t>The inhibitory substance may be </a:t>
            </a:r>
            <a:r>
              <a:rPr lang="en-IN" sz="2000" b="1" dirty="0" err="1"/>
              <a:t>sulphurdicyanides</a:t>
            </a:r>
            <a:r>
              <a:rPr lang="en-IN" sz="2000" b="1" dirty="0"/>
              <a:t>,</a:t>
            </a:r>
            <a:r>
              <a:rPr lang="en-IN" sz="2000" b="1" baseline="-25000" dirty="0"/>
              <a:t> </a:t>
            </a:r>
            <a:r>
              <a:rPr lang="en-IN" sz="2000" b="1" dirty="0" err="1"/>
              <a:t>cyanosulfurous</a:t>
            </a:r>
            <a:r>
              <a:rPr lang="en-IN" sz="2000" b="1" dirty="0"/>
              <a:t>  acid or </a:t>
            </a:r>
            <a:r>
              <a:rPr lang="en-IN" sz="2000" b="1" dirty="0" err="1"/>
              <a:t>cyanosulfuric</a:t>
            </a:r>
            <a:r>
              <a:rPr lang="en-IN" sz="2000" b="1" dirty="0"/>
              <a:t> acid, and </a:t>
            </a:r>
            <a:r>
              <a:rPr lang="en-IN" sz="2000" b="1" dirty="0" err="1"/>
              <a:t>hypothiocyanate</a:t>
            </a:r>
            <a:r>
              <a:rPr lang="en-IN" sz="2000" b="1" dirty="0"/>
              <a:t> ion was found as the active agent.</a:t>
            </a:r>
            <a:endParaRPr lang="en-US" sz="2000" b="1" dirty="0"/>
          </a:p>
          <a:p>
            <a:pPr algn="just"/>
            <a:endParaRPr lang="en-US" sz="2000" b="1" dirty="0"/>
          </a:p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Antimicrobial agents of LP-system in milk cause </a:t>
            </a:r>
            <a:r>
              <a:rPr lang="en-IN" sz="2000" b="1" dirty="0">
                <a:solidFill>
                  <a:srgbClr val="FF0000"/>
                </a:solidFill>
              </a:rPr>
              <a:t>inhibition of various spoilage and pathogenic organisms</a:t>
            </a:r>
            <a:r>
              <a:rPr lang="en-IN" sz="2000" b="1" dirty="0"/>
              <a:t>, thus enhancing the microbiological quality of milk.</a:t>
            </a:r>
          </a:p>
          <a:p>
            <a:pPr algn="just"/>
            <a:endParaRPr lang="en-US" sz="2000" b="1" dirty="0"/>
          </a:p>
          <a:p>
            <a:pPr algn="just"/>
            <a:r>
              <a:rPr lang="en-IN" sz="2000" b="1" dirty="0">
                <a:solidFill>
                  <a:srgbClr val="FF0000"/>
                </a:solidFill>
              </a:rPr>
              <a:t>LP system is bactericidal to gram negative organisms and bacteriostatic to gram positive organisms. </a:t>
            </a:r>
          </a:p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The difference in the behaviour of gram positive and gram negative bacteria towards LP-system could be attributed to the structure and composition of the wall of gram positive and outer membrane of gram negative organisms respectively.</a:t>
            </a:r>
            <a:endParaRPr lang="en-US" sz="2000" b="1" dirty="0"/>
          </a:p>
          <a:p>
            <a:pPr algn="just"/>
            <a:endParaRPr lang="en-US" sz="20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9C0FC-AF36-46AE-8178-D98C25E2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25DE-1152-4E3D-84A3-1474BBEA6ED2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6FBDC-BD33-4A85-A23A-F19479AB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1" y="818707"/>
            <a:ext cx="11557591" cy="5358256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endParaRPr lang="en-US" b="1" dirty="0"/>
          </a:p>
          <a:p>
            <a:pPr algn="just"/>
            <a:r>
              <a:rPr lang="en-US" b="1" dirty="0"/>
              <a:t>Both specific and non-specific types of antimicrobial substances secreted in milk are:-</a:t>
            </a:r>
          </a:p>
          <a:p>
            <a:pPr algn="just"/>
            <a:r>
              <a:rPr lang="en-US" b="1" i="1" dirty="0">
                <a:solidFill>
                  <a:schemeClr val="accent1"/>
                </a:solidFill>
              </a:rPr>
              <a:t>Immunoglobulins: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The immunoglobulins (Ig) to potentially pathogenic bacteria are often present in milk. They may be produced locally within the udder (IgA) or transferred to milk from the circulation (IgG).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The primary function of these antibodies is to protect the new born through passive transfer of immunity.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The udder is protected from infection by strains of coliform bacteria which are susceptible to complement/ antibody killing by the complementary body system. 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Antibody  may also serve to reduce the severity of udder disease by neutralizing the toxins or by acting as </a:t>
            </a:r>
            <a:r>
              <a:rPr lang="en-US" b="1" dirty="0" err="1"/>
              <a:t>opsonins</a:t>
            </a:r>
            <a:r>
              <a:rPr lang="en-US" b="1" dirty="0"/>
              <a:t> to facilitate the phagocytosis of bacteria by </a:t>
            </a:r>
            <a:r>
              <a:rPr lang="en-US" b="1" dirty="0" err="1"/>
              <a:t>polymorphonuclear</a:t>
            </a:r>
            <a:r>
              <a:rPr lang="en-US" b="1" dirty="0"/>
              <a:t> leucocytes  (PMN). 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They may also serve to prevent adhesion of bacteria to mucosal  surface. </a:t>
            </a:r>
          </a:p>
          <a:p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2ACF3-4457-47E0-94EE-9C794AD3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E51F-6821-4D93-A761-76BEB54E783C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FA15D-DCC9-434C-830C-7182F52C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4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23" y="659218"/>
            <a:ext cx="11780875" cy="594360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b="1" i="1" dirty="0">
                <a:solidFill>
                  <a:schemeClr val="accent1"/>
                </a:solidFill>
              </a:rPr>
              <a:t>Leucocytes / phagocytes</a:t>
            </a:r>
            <a:r>
              <a:rPr lang="en-US" sz="2000" b="1" i="1" dirty="0"/>
              <a:t>.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It is generally accepted that protection of the udder from mastitis rests primarily on the efficiency of phagocytosis and the destruction of invading bacteria by PMN. </a:t>
            </a:r>
          </a:p>
          <a:p>
            <a:endParaRPr lang="en-US" sz="2000" b="1" dirty="0"/>
          </a:p>
          <a:p>
            <a:r>
              <a:rPr lang="en-US" sz="2000" b="1" dirty="0"/>
              <a:t>The total cell count of milk obtained from uninfected udders ranges from  1 to 5 lakh cells/ml, of which approximately 10% are PMN. </a:t>
            </a:r>
          </a:p>
          <a:p>
            <a:endParaRPr lang="en-US" sz="2000" b="1" dirty="0"/>
          </a:p>
          <a:p>
            <a:r>
              <a:rPr lang="en-US" sz="2000" b="1" dirty="0"/>
              <a:t>Infected quarters may secrete milk containing 100 lakh cells/ ml of which 90% are PMN. </a:t>
            </a:r>
          </a:p>
          <a:p>
            <a:endParaRPr lang="en-US" sz="2000" b="1" dirty="0"/>
          </a:p>
          <a:p>
            <a:r>
              <a:rPr lang="en-US" sz="2000" b="1" dirty="0"/>
              <a:t>Phagocytosis and killing by PMN is less effective in milk than in blood, largely because the PMN ingest large quantities of fat and casein.  </a:t>
            </a:r>
          </a:p>
          <a:p>
            <a:endParaRPr lang="en-US" sz="2000" b="1" dirty="0"/>
          </a:p>
          <a:p>
            <a:r>
              <a:rPr lang="en-US" sz="2000" b="1" dirty="0"/>
              <a:t>Increasing PMN content of milk has been shown to increase resistance of the udder to infection.</a:t>
            </a:r>
          </a:p>
          <a:p>
            <a:endParaRPr lang="en-US" sz="2000" b="1" i="1" dirty="0"/>
          </a:p>
          <a:p>
            <a:endParaRPr lang="en-US" sz="20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8C9B6-DEE9-45A2-9544-DBFB11DF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22A7-2CF7-414B-9AEB-54705588ECCD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ED091-5D18-43A1-84FA-9AD0AA48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8" y="1857523"/>
            <a:ext cx="11787963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i="1" dirty="0">
                <a:solidFill>
                  <a:schemeClr val="accent1"/>
                </a:solidFill>
              </a:rPr>
              <a:t>Complement</a:t>
            </a:r>
            <a:r>
              <a:rPr lang="en-US" sz="2000" b="1" dirty="0">
                <a:solidFill>
                  <a:schemeClr val="accent1"/>
                </a:solidFill>
              </a:rPr>
              <a:t>. </a:t>
            </a:r>
          </a:p>
          <a:p>
            <a:pPr algn="just"/>
            <a:r>
              <a:rPr lang="en-US" sz="2000" b="1" dirty="0"/>
              <a:t>About 9 components of complement are found to be present in human milk and they are associated with bacterial properties of milk.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i="1" dirty="0" err="1">
                <a:solidFill>
                  <a:schemeClr val="accent1"/>
                </a:solidFill>
              </a:rPr>
              <a:t>Bifidus</a:t>
            </a:r>
            <a:r>
              <a:rPr lang="en-US" sz="2000" b="1" i="1" dirty="0">
                <a:solidFill>
                  <a:schemeClr val="accent1"/>
                </a:solidFill>
              </a:rPr>
              <a:t> factor.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</a:p>
          <a:p>
            <a:pPr algn="just"/>
            <a:endParaRPr lang="en-US" sz="2000" b="1" dirty="0">
              <a:solidFill>
                <a:schemeClr val="accent1"/>
              </a:solidFill>
            </a:endParaRPr>
          </a:p>
          <a:p>
            <a:pPr algn="just"/>
            <a:r>
              <a:rPr lang="en-US" sz="2000" b="1" dirty="0" err="1"/>
              <a:t>Bifidus</a:t>
            </a:r>
            <a:r>
              <a:rPr lang="en-US" sz="2000" b="1" dirty="0"/>
              <a:t> factor is a nitrogen containing oligosaccharide present in the human milk, which supports the growth of </a:t>
            </a:r>
            <a:r>
              <a:rPr lang="en-US" sz="2000" b="1" dirty="0" err="1"/>
              <a:t>Bifidobacteria</a:t>
            </a:r>
            <a:r>
              <a:rPr lang="en-US" sz="2000" b="1" dirty="0"/>
              <a:t> in infants.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err="1"/>
              <a:t>Bifidobacteria</a:t>
            </a:r>
            <a:r>
              <a:rPr lang="en-US" sz="2000" b="1" dirty="0"/>
              <a:t> helps in the maintenance of intestinal health. </a:t>
            </a:r>
          </a:p>
          <a:p>
            <a:pPr algn="just"/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D045-5531-4CB7-9CD4-8A9B59BC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EC74-1725-495C-B684-7C032C4F1871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C6425-F8F7-4A61-B0EE-A7A4C358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2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39" y="1825625"/>
            <a:ext cx="11568223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i="1" dirty="0" err="1">
                <a:solidFill>
                  <a:schemeClr val="accent1"/>
                </a:solidFill>
              </a:rPr>
              <a:t>Lactoferrin</a:t>
            </a:r>
            <a:r>
              <a:rPr lang="en-US" sz="2000" b="1" i="1" dirty="0">
                <a:solidFill>
                  <a:schemeClr val="accent1"/>
                </a:solidFill>
              </a:rPr>
              <a:t>.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</a:p>
          <a:p>
            <a:pPr algn="just"/>
            <a:r>
              <a:rPr lang="en-US" sz="2000" b="1" dirty="0" err="1"/>
              <a:t>Lacroferrin</a:t>
            </a:r>
            <a:r>
              <a:rPr lang="en-US" sz="2000" b="1" dirty="0"/>
              <a:t> (LF) is an iron binding protein similar to serum transferrin.</a:t>
            </a:r>
          </a:p>
          <a:p>
            <a:pPr algn="just"/>
            <a:r>
              <a:rPr lang="en-US" sz="2000" b="1" dirty="0"/>
              <a:t>Its concentration is markedly increased in the secretion of </a:t>
            </a:r>
            <a:r>
              <a:rPr lang="en-US" sz="2000" b="1" dirty="0" err="1"/>
              <a:t>unmilked</a:t>
            </a:r>
            <a:r>
              <a:rPr lang="en-US" sz="2000" b="1" dirty="0"/>
              <a:t> or infected animals. 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It inhibits the multiplication of bacteria by depriving them of iron </a:t>
            </a:r>
            <a:r>
              <a:rPr lang="en-US" sz="2000" b="1" dirty="0"/>
              <a:t>and may protect the dry udder from infection with</a:t>
            </a:r>
            <a:r>
              <a:rPr lang="en-US" sz="2000" b="1" i="1" dirty="0"/>
              <a:t> E.coli</a:t>
            </a:r>
            <a:r>
              <a:rPr lang="en-US" sz="2000" b="1" dirty="0"/>
              <a:t>. </a:t>
            </a:r>
          </a:p>
          <a:p>
            <a:pPr algn="just"/>
            <a:r>
              <a:rPr lang="en-US" sz="2000" b="1" dirty="0"/>
              <a:t>Although LF is present in bovine milk, the high citrate and low bicarbonate concentration reduces the iron binding and, therefore, the inhibitory properties of LF.</a:t>
            </a:r>
          </a:p>
          <a:p>
            <a:pPr algn="just"/>
            <a:r>
              <a:rPr lang="en-US" sz="2000" b="1" dirty="0"/>
              <a:t>It has </a:t>
            </a:r>
            <a:r>
              <a:rPr lang="en-US" sz="2000" b="1" dirty="0">
                <a:solidFill>
                  <a:srgbClr val="FF0000"/>
                </a:solidFill>
              </a:rPr>
              <a:t>bacteriostatic activity </a:t>
            </a:r>
            <a:r>
              <a:rPr lang="en-US" sz="2000" b="1" dirty="0"/>
              <a:t>against organisms like </a:t>
            </a:r>
            <a:r>
              <a:rPr lang="en-US" sz="2000" b="1" i="1" dirty="0"/>
              <a:t>Staphylococcus aureus, S. </a:t>
            </a:r>
            <a:r>
              <a:rPr lang="en-US" sz="2000" b="1" i="1" dirty="0" err="1"/>
              <a:t>albus</a:t>
            </a:r>
            <a:r>
              <a:rPr lang="en-US" sz="2000" b="1" i="1" dirty="0"/>
              <a:t>, Pseudomonas aeruginosa</a:t>
            </a:r>
            <a:r>
              <a:rPr lang="en-US" sz="2000" b="1" dirty="0"/>
              <a:t> and </a:t>
            </a:r>
            <a:r>
              <a:rPr lang="en-US" sz="2000" b="1" i="1" dirty="0"/>
              <a:t>Vibrio </a:t>
            </a:r>
            <a:r>
              <a:rPr lang="en-US" sz="2000" b="1" i="1" dirty="0" err="1"/>
              <a:t>cholerae</a:t>
            </a:r>
            <a:r>
              <a:rPr lang="en-US" sz="2000" b="1" i="1" dirty="0"/>
              <a:t>.</a:t>
            </a:r>
            <a:endParaRPr lang="en-US" sz="2000" b="1" dirty="0"/>
          </a:p>
          <a:p>
            <a:pPr algn="just"/>
            <a:r>
              <a:rPr lang="en-US" sz="2000" b="1" i="1" dirty="0">
                <a:solidFill>
                  <a:schemeClr val="accent1"/>
                </a:solidFill>
              </a:rPr>
              <a:t>Lysozyme.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</a:p>
          <a:p>
            <a:pPr algn="just"/>
            <a:r>
              <a:rPr lang="en-US" sz="2000" b="1" dirty="0"/>
              <a:t>Gram positive bacteria are sensitive to lytic action of lysozyme which is present in much higher concentration (approx. </a:t>
            </a:r>
            <a:r>
              <a:rPr lang="en-US" sz="2000" b="1" dirty="0">
                <a:solidFill>
                  <a:srgbClr val="FF0000"/>
                </a:solidFill>
              </a:rPr>
              <a:t>30 mg/100 ml) in human milk than bovine milk (0.01 mg/100 ml).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1AC2A-6D98-42A4-93DA-3C7CF04C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0FE2-1247-408B-9382-678BEDF9DE3C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9DEF9-7F6B-4441-8BB7-D5E39962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2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7" y="1825625"/>
            <a:ext cx="11663917" cy="4351338"/>
          </a:xfrm>
        </p:spPr>
        <p:txBody>
          <a:bodyPr>
            <a:normAutofit/>
          </a:bodyPr>
          <a:lstStyle/>
          <a:p>
            <a:pPr algn="just"/>
            <a:r>
              <a:rPr lang="en-US" sz="2000" b="1" i="1" dirty="0">
                <a:solidFill>
                  <a:schemeClr val="accent1"/>
                </a:solidFill>
              </a:rPr>
              <a:t>Miscellaneous substances.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The other inhibitory substances found in milk include </a:t>
            </a:r>
            <a:r>
              <a:rPr lang="en-US" sz="2000" b="1" dirty="0">
                <a:solidFill>
                  <a:schemeClr val="accent1"/>
                </a:solidFill>
              </a:rPr>
              <a:t>vitamin binding protein (for </a:t>
            </a:r>
            <a:r>
              <a:rPr lang="en-US" sz="2000" b="1" dirty="0" err="1">
                <a:solidFill>
                  <a:schemeClr val="accent1"/>
                </a:solidFill>
              </a:rPr>
              <a:t>vit</a:t>
            </a:r>
            <a:r>
              <a:rPr lang="en-US" sz="2000" b="1" dirty="0">
                <a:solidFill>
                  <a:schemeClr val="accent1"/>
                </a:solidFill>
              </a:rPr>
              <a:t>. B and folate), fatty acids and enzymes</a:t>
            </a:r>
            <a:r>
              <a:rPr lang="en-US" sz="2000" b="1" dirty="0"/>
              <a:t>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Sometimes </a:t>
            </a:r>
            <a:r>
              <a:rPr lang="en-US" sz="2000" b="1" dirty="0">
                <a:solidFill>
                  <a:schemeClr val="accent1"/>
                </a:solidFill>
              </a:rPr>
              <a:t>non inherent substances like antibiotics, pesticides or sanitizer </a:t>
            </a:r>
            <a:r>
              <a:rPr lang="en-US" sz="2000" b="1" dirty="0"/>
              <a:t>can also be found in milk.</a:t>
            </a:r>
          </a:p>
          <a:p>
            <a:pPr algn="just"/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513F-F38E-41BD-A14C-EB2461E8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BAAC-24AC-421F-BA24-0A7E34E2A5E6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535C-942E-43FE-9BB9-176BEEC7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9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Preservation of milk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7" y="1825625"/>
            <a:ext cx="11674548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IN" b="1" dirty="0"/>
              <a:t>At room temperature milk can be stored only for 3 hr immediately after milking.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The shelf life of milk can be extended to 24 hr, by cooling to 5</a:t>
            </a:r>
            <a:r>
              <a:rPr lang="en-IN" b="1" baseline="30000" dirty="0"/>
              <a:t>0</a:t>
            </a:r>
            <a:r>
              <a:rPr lang="en-IN" b="1" dirty="0"/>
              <a:t>C.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Its shelf life is further extended to 4 to 7 days need equipment and electricity,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Whereas – by use of </a:t>
            </a:r>
            <a:r>
              <a:rPr lang="en-IN" b="1" dirty="0" err="1"/>
              <a:t>lactoperoxidase</a:t>
            </a:r>
            <a:r>
              <a:rPr lang="en-IN" b="1" dirty="0"/>
              <a:t> system milk can be preserved for 6-12 hr, without the need for equipment and electricity.</a:t>
            </a:r>
            <a:endParaRPr lang="en-US" b="1" dirty="0"/>
          </a:p>
          <a:p>
            <a:pPr algn="just"/>
            <a:r>
              <a:rPr lang="en-IN" b="1" dirty="0"/>
              <a:t> 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0952E-16A3-4026-8468-40A666E0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9A51-7913-44A0-AB7F-379524B43A68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C250A-CCCF-4658-995A-FEAB4547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3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Preservation of milk by chilling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712" y="1825625"/>
            <a:ext cx="11738344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000" b="1" dirty="0"/>
              <a:t>Chilling of milk to 5</a:t>
            </a:r>
            <a:r>
              <a:rPr lang="en-IN" sz="2000" b="1" baseline="30000" dirty="0"/>
              <a:t>0</a:t>
            </a:r>
            <a:r>
              <a:rPr lang="en-IN" sz="2000" b="1" dirty="0"/>
              <a:t>C or below for 24 hr and holding it at such a temperature will preserve the milk by preventing the multiplication of microorganisms but it does not destroy them as in pasteurization. </a:t>
            </a:r>
            <a:endParaRPr lang="en-US" sz="2000" b="1" dirty="0"/>
          </a:p>
          <a:p>
            <a:pPr algn="just"/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D6C66-47EB-441D-9582-A4CBCC19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62E-9EAB-47B4-86C1-8AF0EB898929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88FF8-BF91-42B4-AAD2-FE732B15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9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23" y="304948"/>
            <a:ext cx="4233530" cy="90014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b="1" dirty="0"/>
              <a:t>Pasteurization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265274"/>
            <a:ext cx="11968716" cy="55927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Batch pasteurization / low temperature long time pasteurization (LTLT) </a:t>
            </a:r>
            <a:r>
              <a:rPr lang="en-IN" sz="2000" b="1" dirty="0"/>
              <a:t>–</a:t>
            </a:r>
          </a:p>
          <a:p>
            <a:pPr marL="0" indent="0">
              <a:buNone/>
            </a:pPr>
            <a:endParaRPr lang="en-IN" sz="2000" b="1" dirty="0"/>
          </a:p>
          <a:p>
            <a:r>
              <a:rPr lang="en-IN" sz="2000" b="1" dirty="0">
                <a:solidFill>
                  <a:srgbClr val="00B0F0"/>
                </a:solidFill>
              </a:rPr>
              <a:t>High temperature short time pasteurization (HTST) –</a:t>
            </a:r>
          </a:p>
          <a:p>
            <a:pPr marL="457200" lvl="1" indent="0">
              <a:buNone/>
            </a:pPr>
            <a:endParaRPr lang="en-IN" sz="2000" b="1" dirty="0"/>
          </a:p>
          <a:p>
            <a:r>
              <a:rPr lang="en-IN" sz="2000" b="1" dirty="0">
                <a:solidFill>
                  <a:srgbClr val="00B0F0"/>
                </a:solidFill>
              </a:rPr>
              <a:t>Ultra high temperature treatment (UHT) – </a:t>
            </a:r>
          </a:p>
          <a:p>
            <a:pPr algn="just"/>
            <a:endParaRPr lang="en-US" sz="2000" b="1" dirty="0"/>
          </a:p>
          <a:p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F1D95-E8A4-47F8-9EE7-ED7BDE5E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46D9-072E-49F7-B1A7-C2A508FC9305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0C69E-5B95-4276-9296-C41E40FC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2" descr="Image result for Water jacketed type LTLT pasteurization">
            <a:extLst>
              <a:ext uri="{FF2B5EF4-FFF2-40B4-BE49-F238E27FC236}">
                <a16:creationId xmlns:a16="http://schemas.microsoft.com/office/drawing/2014/main" id="{487212A2-BBC8-4721-BCB8-8F3DC9D0D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1" y="3277086"/>
            <a:ext cx="5232940" cy="307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Tubular heat exchangers of pasteurization">
            <a:extLst>
              <a:ext uri="{FF2B5EF4-FFF2-40B4-BE49-F238E27FC236}">
                <a16:creationId xmlns:a16="http://schemas.microsoft.com/office/drawing/2014/main" id="{3D3678E1-078C-41D7-B518-35FC3E04D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3172409"/>
            <a:ext cx="6192801" cy="318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07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6623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Preservation of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5" y="1244009"/>
            <a:ext cx="11876567" cy="49329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b="1" i="1" dirty="0">
                <a:solidFill>
                  <a:schemeClr val="accent1"/>
                </a:solidFill>
              </a:rPr>
              <a:t>Chemical methods </a:t>
            </a:r>
            <a:endParaRPr lang="en-US" b="1" dirty="0">
              <a:solidFill>
                <a:schemeClr val="accent1"/>
              </a:solidFill>
            </a:endParaRPr>
          </a:p>
          <a:p>
            <a:pPr algn="just"/>
            <a:r>
              <a:rPr lang="en-IN" b="1" dirty="0"/>
              <a:t>Milk can be preserved by addition of preservation such as </a:t>
            </a:r>
            <a:r>
              <a:rPr lang="en-IN" b="1" dirty="0">
                <a:solidFill>
                  <a:schemeClr val="accent1"/>
                </a:solidFill>
              </a:rPr>
              <a:t>hydrogen peroxide (H</a:t>
            </a:r>
            <a:r>
              <a:rPr lang="en-IN" b="1" baseline="-25000" dirty="0">
                <a:solidFill>
                  <a:schemeClr val="accent1"/>
                </a:solidFill>
              </a:rPr>
              <a:t>2</a:t>
            </a:r>
            <a:r>
              <a:rPr lang="en-IN" b="1" dirty="0">
                <a:solidFill>
                  <a:schemeClr val="accent1"/>
                </a:solidFill>
              </a:rPr>
              <a:t>O</a:t>
            </a:r>
            <a:r>
              <a:rPr lang="en-IN" b="1" baseline="-25000" dirty="0">
                <a:solidFill>
                  <a:schemeClr val="accent1"/>
                </a:solidFill>
              </a:rPr>
              <a:t>2</a:t>
            </a:r>
            <a:r>
              <a:rPr lang="en-IN" b="1" dirty="0">
                <a:solidFill>
                  <a:schemeClr val="accent1"/>
                </a:solidFill>
              </a:rPr>
              <a:t>) and lacto peroxidase system </a:t>
            </a:r>
            <a:r>
              <a:rPr lang="en-IN" b="1" dirty="0"/>
              <a:t>along with chilling.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The preservative and bacteriostatic effect is </a:t>
            </a:r>
            <a:r>
              <a:rPr lang="en-IN" b="1" dirty="0">
                <a:solidFill>
                  <a:schemeClr val="accent1"/>
                </a:solidFill>
              </a:rPr>
              <a:t>due to the nascent oxygen </a:t>
            </a:r>
            <a:r>
              <a:rPr lang="en-IN" b="1" dirty="0"/>
              <a:t>released on oxidation of H</a:t>
            </a:r>
            <a:r>
              <a:rPr lang="en-IN" b="1" baseline="-25000" dirty="0"/>
              <a:t>2</a:t>
            </a:r>
            <a:r>
              <a:rPr lang="en-IN" b="1" dirty="0"/>
              <a:t>O</a:t>
            </a:r>
            <a:r>
              <a:rPr lang="en-IN" b="1" baseline="-25000" dirty="0"/>
              <a:t>2</a:t>
            </a:r>
            <a:r>
              <a:rPr lang="en-IN" b="1" dirty="0"/>
              <a:t> by the enzyme catalase, as well as the H</a:t>
            </a:r>
            <a:r>
              <a:rPr lang="en-IN" b="1" baseline="-25000" dirty="0"/>
              <a:t>2</a:t>
            </a:r>
            <a:r>
              <a:rPr lang="en-IN" b="1" dirty="0"/>
              <a:t>O</a:t>
            </a:r>
            <a:r>
              <a:rPr lang="en-IN" b="1" baseline="-25000" dirty="0"/>
              <a:t>2</a:t>
            </a:r>
            <a:r>
              <a:rPr lang="en-IN" b="1" dirty="0"/>
              <a:t> itself acts as a </a:t>
            </a:r>
            <a:r>
              <a:rPr lang="en-IN" b="1" dirty="0">
                <a:solidFill>
                  <a:schemeClr val="accent1"/>
                </a:solidFill>
              </a:rPr>
              <a:t>bacteriostatic </a:t>
            </a:r>
            <a:r>
              <a:rPr lang="en-IN" b="1" dirty="0"/>
              <a:t>agent.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The permissible limits recommended by FAO (1957) for the use of </a:t>
            </a:r>
            <a:r>
              <a:rPr lang="en-IN" b="1" dirty="0">
                <a:solidFill>
                  <a:schemeClr val="accent1"/>
                </a:solidFill>
              </a:rPr>
              <a:t>H</a:t>
            </a:r>
            <a:r>
              <a:rPr lang="en-IN" b="1" baseline="-25000" dirty="0">
                <a:solidFill>
                  <a:schemeClr val="accent1"/>
                </a:solidFill>
              </a:rPr>
              <a:t>2</a:t>
            </a:r>
            <a:r>
              <a:rPr lang="en-IN" b="1" dirty="0">
                <a:solidFill>
                  <a:schemeClr val="accent1"/>
                </a:solidFill>
              </a:rPr>
              <a:t>O</a:t>
            </a:r>
            <a:r>
              <a:rPr lang="en-IN" b="1" baseline="-25000" dirty="0">
                <a:solidFill>
                  <a:schemeClr val="accent1"/>
                </a:solidFill>
              </a:rPr>
              <a:t>2</a:t>
            </a:r>
            <a:r>
              <a:rPr lang="en-IN" b="1" dirty="0">
                <a:solidFill>
                  <a:schemeClr val="accent1"/>
                </a:solidFill>
              </a:rPr>
              <a:t> in milk is less than 800 ppm</a:t>
            </a:r>
            <a:r>
              <a:rPr lang="en-IN" b="1" dirty="0"/>
              <a:t>. 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However, the use of H</a:t>
            </a:r>
            <a:r>
              <a:rPr lang="en-IN" b="1" baseline="-25000" dirty="0"/>
              <a:t>2</a:t>
            </a:r>
            <a:r>
              <a:rPr lang="en-IN" b="1" dirty="0"/>
              <a:t>O</a:t>
            </a:r>
            <a:r>
              <a:rPr lang="en-IN" b="1" baseline="-25000" dirty="0"/>
              <a:t>2</a:t>
            </a:r>
            <a:r>
              <a:rPr lang="en-IN" b="1" dirty="0"/>
              <a:t> is </a:t>
            </a:r>
            <a:r>
              <a:rPr lang="en-IN" b="1" dirty="0">
                <a:solidFill>
                  <a:srgbClr val="FF0000"/>
                </a:solidFill>
              </a:rPr>
              <a:t>not permitted </a:t>
            </a:r>
            <a:r>
              <a:rPr lang="en-IN" b="1" dirty="0"/>
              <a:t>by Prevention of food Adulteration Act (PFA, 1954) because the flavour, body and marginal loss in biological value of  made from treated milk are unsatisfactory.</a:t>
            </a:r>
          </a:p>
          <a:p>
            <a:pPr algn="just"/>
            <a:endParaRPr lang="en-IN" b="1" dirty="0"/>
          </a:p>
          <a:p>
            <a:pPr algn="just"/>
            <a:r>
              <a:rPr lang="en-IN" b="1" dirty="0"/>
              <a:t>Besides, the marginal loss in biological value of </a:t>
            </a:r>
            <a:r>
              <a:rPr lang="en-IN" b="1" dirty="0">
                <a:solidFill>
                  <a:srgbClr val="FF0000"/>
                </a:solidFill>
              </a:rPr>
              <a:t>proteins especially the sulphur </a:t>
            </a:r>
            <a:r>
              <a:rPr lang="en-IN" b="1" dirty="0"/>
              <a:t>containing amino acids in H</a:t>
            </a:r>
            <a:r>
              <a:rPr lang="en-IN" b="1" baseline="-25000" dirty="0"/>
              <a:t>2</a:t>
            </a:r>
            <a:r>
              <a:rPr lang="en-IN" b="1" dirty="0"/>
              <a:t>O</a:t>
            </a:r>
            <a:r>
              <a:rPr lang="en-IN" b="1" baseline="-25000" dirty="0"/>
              <a:t>2</a:t>
            </a:r>
            <a:r>
              <a:rPr lang="en-IN" b="1" dirty="0"/>
              <a:t> treated milk is also observed. </a:t>
            </a:r>
            <a:endParaRPr lang="en-US" b="1" dirty="0"/>
          </a:p>
          <a:p>
            <a:pPr algn="just"/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EB42A-E80D-443C-8C50-51E60992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0260-3F32-4C3A-BC9F-296B3B5F51FB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22EDB-8405-44C5-A420-DCF851E4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1" y="1825625"/>
            <a:ext cx="11929730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dirty="0">
                <a:solidFill>
                  <a:schemeClr val="accent1"/>
                </a:solidFill>
              </a:rPr>
              <a:t>Germicidal period.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Fresh milk exhibits </a:t>
            </a:r>
            <a:r>
              <a:rPr lang="en-US" sz="2000" b="1" dirty="0">
                <a:solidFill>
                  <a:srgbClr val="FF0000"/>
                </a:solidFill>
              </a:rPr>
              <a:t>germicidal properties </a:t>
            </a:r>
            <a:r>
              <a:rPr lang="en-US" sz="2000" b="1" dirty="0"/>
              <a:t>for some period during which the growth of bacteria is either inhibited or decreased. This is called as germicidal period. 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This period varies considerably in length, usually </a:t>
            </a:r>
            <a:r>
              <a:rPr lang="en-US" sz="2000" b="1" dirty="0">
                <a:solidFill>
                  <a:srgbClr val="FF0000"/>
                </a:solidFill>
              </a:rPr>
              <a:t>shorter at higher temperatures and more prolonged at lower temperatures</a:t>
            </a:r>
            <a:r>
              <a:rPr lang="en-US" sz="2000" b="1" dirty="0"/>
              <a:t>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It varies with the milk obtained from different animals,  at different times, and also milk drawn from different quarters of udder. 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This germicidal activity is destroyed  by heating milk to 60-80°C for 30 min. </a:t>
            </a:r>
          </a:p>
          <a:p>
            <a:pPr algn="just"/>
            <a:r>
              <a:rPr lang="en-US" sz="2000" b="1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7A7FC-43B4-444D-9C43-DF1367E0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D4F0-D910-40F0-BD78-F50AC113F3D5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CD629-B197-47E8-B6FF-05F9D477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Naturally occurring inhibitory substances in milk.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1967023"/>
            <a:ext cx="11738344" cy="47952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A variety of </a:t>
            </a:r>
            <a:r>
              <a:rPr lang="en-US" sz="2000" b="1" dirty="0">
                <a:solidFill>
                  <a:srgbClr val="FF0000"/>
                </a:solidFill>
              </a:rPr>
              <a:t>naturally occurring inhibitory or antimicrobial substances are secreted </a:t>
            </a:r>
            <a:r>
              <a:rPr lang="en-US" sz="2000" b="1" dirty="0"/>
              <a:t>in milk. 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These substances help in the </a:t>
            </a:r>
            <a:r>
              <a:rPr lang="en-US" sz="2000" b="1" dirty="0">
                <a:solidFill>
                  <a:srgbClr val="FF0000"/>
                </a:solidFill>
              </a:rPr>
              <a:t>prevention of mammary gland infection </a:t>
            </a:r>
            <a:r>
              <a:rPr lang="en-US" sz="2000" b="1" dirty="0"/>
              <a:t>or for providing </a:t>
            </a:r>
            <a:r>
              <a:rPr lang="en-US" sz="2000" b="1" dirty="0">
                <a:solidFill>
                  <a:srgbClr val="FF0000"/>
                </a:solidFill>
              </a:rPr>
              <a:t>passive immunity to the new born.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Some of the substance also help in </a:t>
            </a:r>
            <a:r>
              <a:rPr lang="en-US" sz="2000" b="1" dirty="0">
                <a:solidFill>
                  <a:srgbClr val="FF0000"/>
                </a:solidFill>
              </a:rPr>
              <a:t>preserving milk (for some time) in natural form.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One of the natural antimicrobial systems that has been thoroughly investigated as a possible preservative extending the shelf-life of raw milk is </a:t>
            </a:r>
            <a:r>
              <a:rPr lang="en-US" sz="2000" b="1" dirty="0" err="1"/>
              <a:t>lactoperoxidase</a:t>
            </a:r>
            <a:r>
              <a:rPr lang="en-US" sz="2000" b="1" dirty="0"/>
              <a:t> (LP) system. </a:t>
            </a:r>
          </a:p>
          <a:p>
            <a:pPr algn="just"/>
            <a:endParaRPr lang="en-US" sz="2000" b="1" dirty="0"/>
          </a:p>
          <a:p>
            <a:pPr algn="just"/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5810A-41EB-461C-94AD-95A2178BB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BD17-76DD-45F0-9EDD-3B6612C29E41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D6313-6B36-4BE9-AE76-484D08CC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Lacto peroxidase/thiocyanate/hydrogen peroxide (LP) System</a:t>
            </a:r>
            <a:r>
              <a:rPr lang="en-IN" b="1" i="1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4" y="1825624"/>
            <a:ext cx="11883656" cy="48409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000" b="1" dirty="0"/>
              <a:t>The three essential components of LP system are </a:t>
            </a:r>
            <a:r>
              <a:rPr lang="en-IN" sz="2000" b="1" dirty="0">
                <a:solidFill>
                  <a:srgbClr val="FF0000"/>
                </a:solidFill>
              </a:rPr>
              <a:t>lacto peroxidase (enzyme), thiocyanate (substrate) and hydrogen peroxide (promoter)</a:t>
            </a:r>
            <a:r>
              <a:rPr lang="en-IN" sz="2000" b="1" dirty="0"/>
              <a:t>. </a:t>
            </a:r>
          </a:p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If any one of these is absent, the LP- system fails to get activated in milk and does not exhibit its antibacterial activity. </a:t>
            </a:r>
          </a:p>
          <a:p>
            <a:pPr algn="just"/>
            <a:endParaRPr lang="en-US" sz="2000" b="1" dirty="0"/>
          </a:p>
          <a:p>
            <a:pPr algn="just"/>
            <a:r>
              <a:rPr lang="en-IN" sz="2000" b="1" dirty="0"/>
              <a:t>International Dairy Federation (1988) recommended the use of LP-system </a:t>
            </a:r>
            <a:r>
              <a:rPr lang="en-IN" sz="2000" b="1" dirty="0">
                <a:solidFill>
                  <a:srgbClr val="FF0000"/>
                </a:solidFill>
              </a:rPr>
              <a:t>for temporary preservation </a:t>
            </a:r>
            <a:r>
              <a:rPr lang="en-IN" sz="2000" b="1" dirty="0"/>
              <a:t>of raw milk during collection and transportation to the processing plant. </a:t>
            </a:r>
          </a:p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They have recommended the </a:t>
            </a:r>
            <a:r>
              <a:rPr lang="en-IN" sz="2000" b="1" dirty="0">
                <a:solidFill>
                  <a:srgbClr val="FF0000"/>
                </a:solidFill>
              </a:rPr>
              <a:t>addition of thiocyanate (14mg) and sodium </a:t>
            </a:r>
            <a:r>
              <a:rPr lang="en-IN" sz="2000" b="1" dirty="0" err="1">
                <a:solidFill>
                  <a:srgbClr val="FF0000"/>
                </a:solidFill>
              </a:rPr>
              <a:t>percarbonate</a:t>
            </a:r>
            <a:r>
              <a:rPr lang="en-IN" sz="2000" b="1" dirty="0">
                <a:solidFill>
                  <a:srgbClr val="FF0000"/>
                </a:solidFill>
              </a:rPr>
              <a:t> (30mg) per litre </a:t>
            </a:r>
            <a:r>
              <a:rPr lang="en-IN" sz="2000" b="1" dirty="0"/>
              <a:t>of milk within 3hr of its production. </a:t>
            </a:r>
            <a:endParaRPr lang="en-US" sz="2000" b="1" dirty="0"/>
          </a:p>
          <a:p>
            <a:pPr algn="just"/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49803-FA40-4092-8CD6-F11CA0D0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1CC0-D3DD-400B-A271-DD104FDF07AD}" type="datetime1">
              <a:rPr lang="en-IN" smtClean="0"/>
              <a:t>06-11-2020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F29AA-E5A2-4F38-922C-6BC23E58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5" y="967563"/>
            <a:ext cx="11865935" cy="56352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000" b="1" dirty="0"/>
              <a:t>Lacto peroxidase  is normally </a:t>
            </a:r>
            <a:r>
              <a:rPr lang="en-IN" sz="2000" b="1" dirty="0">
                <a:solidFill>
                  <a:srgbClr val="FF0000"/>
                </a:solidFill>
              </a:rPr>
              <a:t>synthesized within the mammary gland </a:t>
            </a:r>
            <a:r>
              <a:rPr lang="en-IN" sz="2000" b="1" dirty="0"/>
              <a:t>and is always present in bovine milk (30ug/ml)</a:t>
            </a:r>
            <a:r>
              <a:rPr lang="en-US" sz="2000" b="1" dirty="0"/>
              <a:t> but is absent in the human milk.</a:t>
            </a:r>
            <a:endParaRPr lang="en-IN" sz="2000" b="1" dirty="0"/>
          </a:p>
          <a:p>
            <a:pPr algn="just"/>
            <a:r>
              <a:rPr lang="en-IN" sz="2000" b="1" dirty="0"/>
              <a:t> The level needed for the LP- System to get activated in milk is </a:t>
            </a:r>
            <a:r>
              <a:rPr lang="en-IN" sz="2000" b="1" dirty="0">
                <a:solidFill>
                  <a:srgbClr val="FF0000"/>
                </a:solidFill>
              </a:rPr>
              <a:t>0.5-1.0 </a:t>
            </a:r>
            <a:r>
              <a:rPr lang="en-IN" sz="2000" b="1" dirty="0" err="1">
                <a:solidFill>
                  <a:srgbClr val="FF0000"/>
                </a:solidFill>
              </a:rPr>
              <a:t>ug</a:t>
            </a:r>
            <a:r>
              <a:rPr lang="en-IN" sz="2000" b="1" dirty="0">
                <a:solidFill>
                  <a:srgbClr val="FF0000"/>
                </a:solidFill>
              </a:rPr>
              <a:t>/ ml</a:t>
            </a:r>
            <a:r>
              <a:rPr lang="en-IN" sz="2000" b="1" dirty="0"/>
              <a:t>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Thiocyanate is the substrate for this enzyme to act and is present in varying concentration of 1 to 10 ppm depending on the feeding of the animal.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The third component of the system, hydrogen peroxide, may be supplied by the organisms within the udder (e.g. streptococci) or by the PMN. </a:t>
            </a:r>
            <a:endParaRPr lang="en-IN" sz="2000" b="1" dirty="0"/>
          </a:p>
          <a:p>
            <a:pPr algn="just"/>
            <a:endParaRPr lang="en-IN" sz="2000" b="1" dirty="0"/>
          </a:p>
          <a:p>
            <a:pPr algn="just"/>
            <a:r>
              <a:rPr lang="en-IN" sz="2000" b="1" dirty="0"/>
              <a:t>Sodium thiocyanate and hydrogen peroxide when added @ 30:30mg/litre improves the keeping quality of milk to </a:t>
            </a:r>
            <a:r>
              <a:rPr lang="en-IN" sz="2000" b="1" dirty="0">
                <a:solidFill>
                  <a:srgbClr val="FF0000"/>
                </a:solidFill>
              </a:rPr>
              <a:t>10 hr at 37</a:t>
            </a:r>
            <a:r>
              <a:rPr lang="en-IN" sz="2000" b="1" baseline="30000" dirty="0">
                <a:solidFill>
                  <a:srgbClr val="FF0000"/>
                </a:solidFill>
              </a:rPr>
              <a:t>0</a:t>
            </a:r>
            <a:r>
              <a:rPr lang="en-IN" sz="2000" b="1" dirty="0">
                <a:solidFill>
                  <a:srgbClr val="FF0000"/>
                </a:solidFill>
              </a:rPr>
              <a:t>C</a:t>
            </a:r>
            <a:r>
              <a:rPr lang="en-IN" sz="2000" b="1" dirty="0"/>
              <a:t>.</a:t>
            </a:r>
          </a:p>
          <a:p>
            <a:pPr algn="just"/>
            <a:endParaRPr lang="en-US" sz="20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930FC-1E4C-4982-B8EA-369F72A7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F13A-D4E4-44BC-A478-BF4B139AF409}" type="datetime1">
              <a:rPr lang="en-IN" smtClean="0"/>
              <a:t>06-11-2020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7FC55-9E81-49BB-B612-AA267279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6A-930D-4657-9C31-136ABF4FA0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5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1512</Words>
  <Application>Microsoft Office PowerPoint</Application>
  <PresentationFormat>Widescreen</PresentationFormat>
  <Paragraphs>162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1_Office Theme</vt:lpstr>
      <vt:lpstr>PowerPoint Presentation</vt:lpstr>
      <vt:lpstr>Preservation of milk</vt:lpstr>
      <vt:lpstr>Preservation of milk by chilling</vt:lpstr>
      <vt:lpstr>Pasteurization</vt:lpstr>
      <vt:lpstr>Preservation of milk</vt:lpstr>
      <vt:lpstr>PowerPoint Presentation</vt:lpstr>
      <vt:lpstr>Naturally occurring inhibitory substances in milk.  </vt:lpstr>
      <vt:lpstr>Lacto peroxidase/thiocyanate/hydrogen peroxide (LP) System: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dranjayvet@gmail.com</dc:creator>
  <cp:lastModifiedBy>dranjayvet@gmail.com</cp:lastModifiedBy>
  <cp:revision>5</cp:revision>
  <dcterms:created xsi:type="dcterms:W3CDTF">2020-03-27T10:14:17Z</dcterms:created>
  <dcterms:modified xsi:type="dcterms:W3CDTF">2020-11-06T05:32:05Z</dcterms:modified>
</cp:coreProperties>
</file>