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77" r:id="rId5"/>
    <p:sldId id="280" r:id="rId6"/>
    <p:sldId id="281" r:id="rId7"/>
    <p:sldId id="279" r:id="rId8"/>
    <p:sldId id="282" r:id="rId9"/>
    <p:sldId id="276" r:id="rId10"/>
    <p:sldId id="28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58B6-CF2B-4846-A650-C776BBF2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1E112-1FE6-44D7-8705-061B8B791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1738-A224-4E8C-AB45-6B774357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55CF2-0E07-4EAF-8D50-9962FBD5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64942-1D5D-4F84-BF3B-01134428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74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5CCD-27DC-471A-A345-5E75803A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4D65A-2B20-4A60-9FE6-2C948BA6E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6507F-E927-46E6-9418-B59CAE76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DB7B0-B837-4550-9899-5A35E2DB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E41BB-5101-42EC-B2F6-1FEEAD63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48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D3CC8-1F4E-4D90-8004-78445048E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A062B-0D6F-4524-A551-EBFC6A8ED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7436B-9EA5-468F-B010-8DC4C2D9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F80F2-E29E-4F83-96BD-FF2F6CC8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8A27F-C43A-43A9-AA7B-DD578B57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270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90C0-AA7D-42C7-A3AF-C34C9E8F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2730-9519-4353-AC6C-8F8607324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C3148-1D6B-4996-ABB7-47DC770C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693B3-33DA-4F0A-AADC-72F28E2B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FE76C-C2A6-4FC3-8C4E-59784106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248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F38D-FA0B-48E3-90C0-1A673C66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E5A3-DD04-4FB3-A06B-F6D346957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58B53-B7DA-4291-B430-5E4001E2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CAE4-4285-43BB-BC26-9EA3918F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53F93-4FCC-477E-9385-D5D5801D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73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579D-82ED-4847-A189-AAAF413B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F5A8-BEEF-4D11-9DD8-C6BA887BB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6B0CB-34BA-446F-A64B-B3676B7B3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92937-4B59-441E-925F-C661F960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0B5C-0217-4A38-82EF-47DA58B6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76DE0-6510-408E-B1D7-652C0B9E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21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13BA-A7C0-45E6-80C1-1D03D5138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54053-3FA8-47D8-885F-46E1B4135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E3CD3-9CA7-4CA0-866F-74EAAFB28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BA961-A55B-49D7-A012-E2C6DFDB2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4853E-2D84-475B-9C3E-A406C04DF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760B9-B1D6-46CE-84B7-E448953A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FCA18-800A-428F-B76C-283A8F0E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1AB6E-433E-41B1-842B-1517E014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2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9917-C728-4D9E-816A-E9C8C28D1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313A5-F8D3-4459-BB87-89D5C59F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1E4A0-58C9-4876-9472-774BA413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6E8E0-C492-47C0-B242-292F5ACA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F546A-69A1-4201-9767-A3D47140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F5027-E010-4954-9CCA-97705830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2174F-06D3-495E-866C-5A400A29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6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1A03-F705-466F-8044-0C071A7B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C052-0C86-4F21-A4D2-45E7C2D81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84222-B13A-42AD-90E9-F2C70EFBC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8F513-0904-40CB-9D0E-859F3266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3C18A-53AB-44CA-BB2A-F30B830C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1130B-3D16-41F0-81A3-266CB81C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38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897F-3137-453C-AD15-8595792F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6BC59-11E6-49A0-AAB1-501C718A8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09ADB-C7E0-4E85-B277-A0C72AB56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FFF2E-852E-431D-B39E-93F6A920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E7B98-352A-4CD1-845D-90706BBA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F51C8-E328-4277-A7C1-A3902BBF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478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A6DEA-5C66-42F4-8958-660569268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CDAE2-8FF9-4962-B802-0011D192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D2C7-B9DB-450C-BA2C-48564BD83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256E-154F-4CC5-97A2-21F0A67595AD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B724D-840B-4A8E-A222-43D1806E6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E9B7-5DE3-4E30-A6D0-066560B7D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90CA5-753A-4D17-860C-B825095F19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0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PROCESSING OF MILK 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HOD,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16EBE-2CFD-400A-BEE5-37E881030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010FC-0E69-495D-8CE0-17EA85CFE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7"/>
            <a:ext cx="12192000" cy="5167313"/>
          </a:xfrm>
        </p:spPr>
        <p:txBody>
          <a:bodyPr/>
          <a:lstStyle/>
          <a:p>
            <a:r>
              <a:rPr lang="en-IN" dirty="0"/>
              <a:t>Cow Milk                           3.5%  Fat   and    8.5%   SNF</a:t>
            </a:r>
          </a:p>
          <a:p>
            <a:r>
              <a:rPr lang="en-IN" dirty="0"/>
              <a:t>Buffalo Milk                      6%    Fat    and    9%      SNF</a:t>
            </a:r>
          </a:p>
          <a:p>
            <a:r>
              <a:rPr lang="en-IN" dirty="0"/>
              <a:t>Standardized Milk            4.5% Fat    and    8.5%  SNF</a:t>
            </a:r>
          </a:p>
          <a:p>
            <a:r>
              <a:rPr lang="en-IN" dirty="0"/>
              <a:t>Toned  Milk (Single)          3%    Fat    and    8.5%   SNF</a:t>
            </a:r>
          </a:p>
          <a:p>
            <a:r>
              <a:rPr lang="en-IN" dirty="0"/>
              <a:t>Double Toned Milk           1.5%  Fat     and    9%     SNF</a:t>
            </a:r>
          </a:p>
          <a:p>
            <a:r>
              <a:rPr lang="en-IN" dirty="0"/>
              <a:t>Skim  Milk                           0.5%   Fat    and    8.7%  SNF</a:t>
            </a:r>
          </a:p>
          <a:p>
            <a:r>
              <a:rPr lang="en-IN" dirty="0"/>
              <a:t>Recombined Milk (prepared from butter oil and milk powder)</a:t>
            </a:r>
          </a:p>
          <a:p>
            <a:r>
              <a:rPr lang="en-IN" dirty="0"/>
              <a:t>Humanized Milk ( fat and </a:t>
            </a:r>
            <a:r>
              <a:rPr lang="en-IN"/>
              <a:t>SNF similar as human milk)</a:t>
            </a:r>
            <a:endParaRPr lang="en-IN" dirty="0"/>
          </a:p>
          <a:p>
            <a:r>
              <a:rPr lang="en-IN" dirty="0"/>
              <a:t>Filled Milk ( Fat is derived from vegetable source)</a:t>
            </a:r>
          </a:p>
          <a:p>
            <a:r>
              <a:rPr lang="en-IN" dirty="0"/>
              <a:t>Imitation Milk (Resemble milk but non-dairy origin)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302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2AFB-11B6-4E46-8F97-2B9698ED0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53022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8. Homogenization of milk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ED861-89CA-4D07-B2A0-0188A6506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90" y="2034072"/>
            <a:ext cx="12211987" cy="8400283"/>
          </a:xfrm>
        </p:spPr>
        <p:txBody>
          <a:bodyPr/>
          <a:lstStyle/>
          <a:p>
            <a:r>
              <a:rPr lang="en-IN" dirty="0"/>
              <a:t>8. Homogenization-</a:t>
            </a:r>
          </a:p>
          <a:p>
            <a:endParaRPr lang="en-IN" dirty="0"/>
          </a:p>
        </p:txBody>
      </p:sp>
      <p:pic>
        <p:nvPicPr>
          <p:cNvPr id="1026" name="Picture 2" descr="Homogenization of Milk and Milk Products">
            <a:extLst>
              <a:ext uri="{FF2B5EF4-FFF2-40B4-BE49-F238E27FC236}">
                <a16:creationId xmlns:a16="http://schemas.microsoft.com/office/drawing/2014/main" id="{19B3FF05-B2FB-4C51-85BA-2130657BC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60" y="2047875"/>
            <a:ext cx="4604160" cy="481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95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1BD2-6B84-4364-A854-2B61647E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326"/>
          </a:xfrm>
        </p:spPr>
        <p:txBody>
          <a:bodyPr/>
          <a:lstStyle/>
          <a:p>
            <a:r>
              <a:rPr lang="en-IN" dirty="0"/>
              <a:t>Homogenizer</a:t>
            </a:r>
          </a:p>
        </p:txBody>
      </p:sp>
      <p:pic>
        <p:nvPicPr>
          <p:cNvPr id="3074" name="Picture 2" descr="Homogenizers | Dairy Processing Handbook">
            <a:extLst>
              <a:ext uri="{FF2B5EF4-FFF2-40B4-BE49-F238E27FC236}">
                <a16:creationId xmlns:a16="http://schemas.microsoft.com/office/drawing/2014/main" id="{7B880A5D-9AE0-42A6-A75B-6D2CF015AD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7"/>
            <a:ext cx="12192000" cy="569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29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76F2F-83C8-49E4-9530-94149EA1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What Is Homogenized Milk and how is it made? - Milky Day Blog">
            <a:extLst>
              <a:ext uri="{FF2B5EF4-FFF2-40B4-BE49-F238E27FC236}">
                <a16:creationId xmlns:a16="http://schemas.microsoft.com/office/drawing/2014/main" id="{4CC5B99A-77E3-4E56-8B22-91FBFC0210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62" y="1433290"/>
            <a:ext cx="9016541" cy="503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 Is Homogenized Milk and how is it made? - Milky Day Blog">
            <a:extLst>
              <a:ext uri="{FF2B5EF4-FFF2-40B4-BE49-F238E27FC236}">
                <a16:creationId xmlns:a16="http://schemas.microsoft.com/office/drawing/2014/main" id="{F35066B4-C4B0-425E-85ED-F6EBA94CC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7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at Is Homogenized Milk and how is it made? - Milky Day Blog">
            <a:extLst>
              <a:ext uri="{FF2B5EF4-FFF2-40B4-BE49-F238E27FC236}">
                <a16:creationId xmlns:a16="http://schemas.microsoft.com/office/drawing/2014/main" id="{B4D57F5A-7D1D-4473-99A6-44CF82E2F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039600" cy="67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44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DB4E-049C-4EFC-895D-695AFAD2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1640"/>
          </a:xfrm>
        </p:spPr>
        <p:txBody>
          <a:bodyPr/>
          <a:lstStyle/>
          <a:p>
            <a:r>
              <a:rPr lang="en-IN" dirty="0" err="1"/>
              <a:t>Bactofugation</a:t>
            </a:r>
            <a:endParaRPr lang="en-IN" dirty="0"/>
          </a:p>
        </p:txBody>
      </p:sp>
      <p:pic>
        <p:nvPicPr>
          <p:cNvPr id="5122" name="Picture 2" descr="Bactofugation of milk">
            <a:extLst>
              <a:ext uri="{FF2B5EF4-FFF2-40B4-BE49-F238E27FC236}">
                <a16:creationId xmlns:a16="http://schemas.microsoft.com/office/drawing/2014/main" id="{8F07A1CB-795D-4B72-9754-35E9AB77F0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7037"/>
            <a:ext cx="12192000" cy="584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19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E12B-E729-45DF-9B5D-5773A34D7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5658"/>
          </a:xfrm>
        </p:spPr>
        <p:txBody>
          <a:bodyPr/>
          <a:lstStyle/>
          <a:p>
            <a:r>
              <a:rPr lang="en-IN" dirty="0"/>
              <a:t>Objectives of </a:t>
            </a:r>
            <a:r>
              <a:rPr lang="en-IN" dirty="0" err="1"/>
              <a:t>Bactofugation</a:t>
            </a:r>
            <a:endParaRPr lang="en-IN" dirty="0"/>
          </a:p>
        </p:txBody>
      </p:sp>
      <p:pic>
        <p:nvPicPr>
          <p:cNvPr id="6146" name="Picture 2" descr="Bactofugation of milk">
            <a:extLst>
              <a:ext uri="{FF2B5EF4-FFF2-40B4-BE49-F238E27FC236}">
                <a16:creationId xmlns:a16="http://schemas.microsoft.com/office/drawing/2014/main" id="{103B59D0-7BB2-49FC-A25E-D9F38A9C86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5658"/>
            <a:ext cx="12192000" cy="558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5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05A0-94A6-4B71-9DC6-E0613DB4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371599"/>
          </a:xfrm>
        </p:spPr>
        <p:txBody>
          <a:bodyPr/>
          <a:lstStyle/>
          <a:p>
            <a:r>
              <a:rPr lang="en-IN" dirty="0"/>
              <a:t> Equipment for </a:t>
            </a:r>
            <a:r>
              <a:rPr lang="en-IN" dirty="0" err="1"/>
              <a:t>Bactofugation</a:t>
            </a:r>
            <a:endParaRPr lang="en-IN" dirty="0"/>
          </a:p>
        </p:txBody>
      </p:sp>
      <p:pic>
        <p:nvPicPr>
          <p:cNvPr id="4098" name="Picture 2" descr="Bactofugation of milk">
            <a:extLst>
              <a:ext uri="{FF2B5EF4-FFF2-40B4-BE49-F238E27FC236}">
                <a16:creationId xmlns:a16="http://schemas.microsoft.com/office/drawing/2014/main" id="{FF89CBB3-94D3-4A05-9904-15ABD9831E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03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3B327-DDB7-4ED6-A387-F82B91B3B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Advantages of </a:t>
            </a:r>
            <a:r>
              <a:rPr lang="en-IN" dirty="0" err="1"/>
              <a:t>Bactofugation</a:t>
            </a:r>
            <a:endParaRPr lang="en-IN" dirty="0"/>
          </a:p>
        </p:txBody>
      </p:sp>
      <p:pic>
        <p:nvPicPr>
          <p:cNvPr id="7170" name="Picture 2" descr="Bactofugation of milk">
            <a:extLst>
              <a:ext uri="{FF2B5EF4-FFF2-40B4-BE49-F238E27FC236}">
                <a16:creationId xmlns:a16="http://schemas.microsoft.com/office/drawing/2014/main" id="{1842C73F-3E95-4039-ACA8-B517BBC048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0931"/>
            <a:ext cx="12192000" cy="547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9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3CF4-194A-408F-B9AA-7E327BEB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" y="93307"/>
            <a:ext cx="11260494" cy="1597382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Standardized Milk</a:t>
            </a:r>
            <a:endParaRPr lang="en-IN" dirty="0"/>
          </a:p>
        </p:txBody>
      </p:sp>
      <p:pic>
        <p:nvPicPr>
          <p:cNvPr id="5122" name="Picture 2" descr="Jersey Milk - Wide Range Of Tasty &amp; Healthy Milk">
            <a:extLst>
              <a:ext uri="{FF2B5EF4-FFF2-40B4-BE49-F238E27FC236}">
                <a16:creationId xmlns:a16="http://schemas.microsoft.com/office/drawing/2014/main" id="{61EE2F12-ED5F-4457-A512-75A7A779BF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53" y="1324947"/>
            <a:ext cx="5747657" cy="543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1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161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PROCESSING OF MILK   (Part-3)</vt:lpstr>
      <vt:lpstr> 8. Homogenization of milk</vt:lpstr>
      <vt:lpstr>Homogenizer</vt:lpstr>
      <vt:lpstr>PowerPoint Presentation</vt:lpstr>
      <vt:lpstr>Bactofugation</vt:lpstr>
      <vt:lpstr>Objectives of Bactofugation</vt:lpstr>
      <vt:lpstr> Equipment for Bactofugation</vt:lpstr>
      <vt:lpstr>Advantages of Bactofugation</vt:lpstr>
      <vt:lpstr>Standardized Milk</vt:lpstr>
      <vt:lpstr>Types of Milk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OF MILK   (Part-3)</dc:title>
  <dc:creator>SAKET GUNGUN</dc:creator>
  <cp:lastModifiedBy>SAKET GUNGUN</cp:lastModifiedBy>
  <cp:revision>6</cp:revision>
  <dcterms:created xsi:type="dcterms:W3CDTF">2020-11-02T05:37:35Z</dcterms:created>
  <dcterms:modified xsi:type="dcterms:W3CDTF">2020-11-02T06:23:24Z</dcterms:modified>
</cp:coreProperties>
</file>