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7" r:id="rId3"/>
    <p:sldId id="258" r:id="rId4"/>
    <p:sldId id="261" r:id="rId5"/>
    <p:sldId id="278" r:id="rId6"/>
    <p:sldId id="262" r:id="rId7"/>
    <p:sldId id="263" r:id="rId8"/>
    <p:sldId id="264" r:id="rId9"/>
    <p:sldId id="265" r:id="rId10"/>
    <p:sldId id="266" r:id="rId11"/>
    <p:sldId id="273" r:id="rId12"/>
    <p:sldId id="274" r:id="rId13"/>
    <p:sldId id="267" r:id="rId14"/>
    <p:sldId id="275" r:id="rId15"/>
    <p:sldId id="269" r:id="rId16"/>
    <p:sldId id="270"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CD64EF-F42A-436A-A1DB-5983D3A5C471}" type="datetimeFigureOut">
              <a:rPr lang="en-IN" smtClean="0"/>
              <a:t>07-11-2020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7306BA-054C-4BF1-9C4C-0A41FBB8974B}" type="slidenum">
              <a:rPr lang="en-IN" smtClean="0"/>
              <a:t>‹#›</a:t>
            </a:fld>
            <a:endParaRPr lang="en-IN"/>
          </a:p>
        </p:txBody>
      </p:sp>
    </p:spTree>
    <p:extLst>
      <p:ext uri="{BB962C8B-B14F-4D97-AF65-F5344CB8AC3E}">
        <p14:creationId xmlns:p14="http://schemas.microsoft.com/office/powerpoint/2010/main" val="3001568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3EC4AD0-857C-4E75-972F-69E63701C258}" type="slidenum">
              <a:rPr lang="en-IN" smtClean="0"/>
              <a:t>8</a:t>
            </a:fld>
            <a:endParaRPr lang="en-IN"/>
          </a:p>
        </p:txBody>
      </p:sp>
    </p:spTree>
    <p:extLst>
      <p:ext uri="{BB962C8B-B14F-4D97-AF65-F5344CB8AC3E}">
        <p14:creationId xmlns:p14="http://schemas.microsoft.com/office/powerpoint/2010/main" val="242469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065" y="2277048"/>
            <a:ext cx="8839200" cy="2136523"/>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sz="9600" dirty="0">
                <a:solidFill>
                  <a:schemeClr val="accent4">
                    <a:lumMod val="50000"/>
                  </a:schemeClr>
                </a:solidFill>
              </a:rPr>
              <a:t>RADIOLOGY-3</a:t>
            </a:r>
            <a:br>
              <a:rPr lang="en-US" sz="9600" dirty="0">
                <a:solidFill>
                  <a:schemeClr val="accent4">
                    <a:lumMod val="50000"/>
                  </a:schemeClr>
                </a:solidFill>
              </a:rPr>
            </a:br>
            <a:r>
              <a:rPr lang="en-US" sz="4400" dirty="0">
                <a:solidFill>
                  <a:schemeClr val="accent4">
                    <a:lumMod val="50000"/>
                  </a:schemeClr>
                </a:solidFill>
              </a:rPr>
              <a:t>Fourth Professional UNIT 3</a:t>
            </a:r>
            <a:br>
              <a:rPr lang="en-US" sz="9600" dirty="0">
                <a:solidFill>
                  <a:schemeClr val="accent4">
                    <a:lumMod val="50000"/>
                  </a:schemeClr>
                </a:solidFill>
              </a:rPr>
            </a:br>
            <a:endParaRPr lang="en-IN" dirty="0"/>
          </a:p>
        </p:txBody>
      </p:sp>
      <p:pic>
        <p:nvPicPr>
          <p:cNvPr id="6" name="Picture 7"/>
          <p:cNvPicPr>
            <a:picLocks noChangeAspect="1" noChangeArrowheads="1"/>
          </p:cNvPicPr>
          <p:nvPr/>
        </p:nvPicPr>
        <p:blipFill>
          <a:blip r:embed="rId2"/>
          <a:srcRect/>
          <a:stretch>
            <a:fillRect/>
          </a:stretch>
        </p:blipFill>
        <p:spPr bwMode="auto">
          <a:xfrm>
            <a:off x="152400" y="304800"/>
            <a:ext cx="2438400" cy="1216276"/>
          </a:xfrm>
          <a:prstGeom prst="rect">
            <a:avLst/>
          </a:prstGeom>
          <a:noFill/>
          <a:ln w="9525">
            <a:noFill/>
            <a:miter lim="800000"/>
            <a:headEnd/>
            <a:tailEnd/>
          </a:ln>
          <a:effectLst/>
        </p:spPr>
      </p:pic>
      <p:pic>
        <p:nvPicPr>
          <p:cNvPr id="7" name="Picture 4"/>
          <p:cNvPicPr>
            <a:picLocks noChangeAspect="1" noChangeArrowheads="1"/>
          </p:cNvPicPr>
          <p:nvPr/>
        </p:nvPicPr>
        <p:blipFill>
          <a:blip r:embed="rId3"/>
          <a:srcRect t="2749" r="2509" b="1031"/>
          <a:stretch>
            <a:fillRect/>
          </a:stretch>
        </p:blipFill>
        <p:spPr bwMode="auto">
          <a:xfrm>
            <a:off x="7315200" y="152400"/>
            <a:ext cx="1600200" cy="1647265"/>
          </a:xfrm>
          <a:prstGeom prst="rect">
            <a:avLst/>
          </a:prstGeom>
          <a:noFill/>
          <a:ln w="9525">
            <a:noFill/>
            <a:miter lim="800000"/>
            <a:headEnd/>
            <a:tailEnd/>
          </a:ln>
          <a:effectLst/>
        </p:spPr>
      </p:pic>
      <p:sp>
        <p:nvSpPr>
          <p:cNvPr id="8" name="TextBox 7"/>
          <p:cNvSpPr txBox="1"/>
          <p:nvPr/>
        </p:nvSpPr>
        <p:spPr>
          <a:xfrm>
            <a:off x="1562100" y="4890955"/>
            <a:ext cx="6019800" cy="138499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IN" sz="2800" b="1" dirty="0"/>
              <a:t>Dr. </a:t>
            </a:r>
            <a:r>
              <a:rPr lang="en-IN" sz="2800" b="1" dirty="0" err="1"/>
              <a:t>Ramesh</a:t>
            </a:r>
            <a:r>
              <a:rPr lang="en-IN" sz="2800" b="1" dirty="0"/>
              <a:t> </a:t>
            </a:r>
            <a:r>
              <a:rPr lang="en-IN" sz="2800" b="1" dirty="0" err="1"/>
              <a:t>Tiwary</a:t>
            </a:r>
            <a:endParaRPr lang="en-IN" sz="2800" b="1" dirty="0"/>
          </a:p>
          <a:p>
            <a:pPr algn="ctr"/>
            <a:r>
              <a:rPr lang="en-IN" sz="2800" b="1" dirty="0"/>
              <a:t>Assistant Professor</a:t>
            </a:r>
          </a:p>
          <a:p>
            <a:pPr algn="ctr"/>
            <a:r>
              <a:rPr lang="en-IN" sz="2800" b="1" dirty="0" err="1"/>
              <a:t>Deptt</a:t>
            </a:r>
            <a:r>
              <a:rPr lang="en-IN" sz="2800" b="1" dirty="0"/>
              <a:t>. of Vet. Surgery and Radiology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562600"/>
          </a:xfrm>
          <a:solidFill>
            <a:schemeClr val="accent6">
              <a:lumMod val="40000"/>
              <a:lumOff val="60000"/>
            </a:schemeClr>
          </a:solidFill>
        </p:spPr>
        <p:txBody>
          <a:bodyPr>
            <a:normAutofit/>
          </a:bodyPr>
          <a:lstStyle/>
          <a:p>
            <a:pPr lvl="0"/>
            <a:r>
              <a:rPr lang="en-US" dirty="0"/>
              <a:t>Positive side of the x-ray tube.</a:t>
            </a:r>
            <a:endParaRPr lang="en-IN" dirty="0"/>
          </a:p>
          <a:p>
            <a:pPr algn="just"/>
            <a:r>
              <a:rPr lang="en-US" dirty="0">
                <a:latin typeface="Times New Roman" pitchFamily="18" charset="0"/>
                <a:cs typeface="Times New Roman" pitchFamily="18" charset="0"/>
              </a:rPr>
              <a:t>It is termed the </a:t>
            </a:r>
            <a:r>
              <a:rPr lang="en-US" dirty="0">
                <a:solidFill>
                  <a:srgbClr val="3333FF"/>
                </a:solidFill>
                <a:latin typeface="Times New Roman" pitchFamily="18" charset="0"/>
                <a:cs typeface="Times New Roman" pitchFamily="18" charset="0"/>
              </a:rPr>
              <a:t>target,</a:t>
            </a:r>
            <a:r>
              <a:rPr lang="en-US" dirty="0">
                <a:latin typeface="Times New Roman" pitchFamily="18" charset="0"/>
                <a:cs typeface="Times New Roman" pitchFamily="18" charset="0"/>
              </a:rPr>
              <a:t> because it is the origin of the X-ray beam it is also spoken of as the </a:t>
            </a:r>
            <a:r>
              <a:rPr lang="en-US" dirty="0">
                <a:solidFill>
                  <a:srgbClr val="3333FF"/>
                </a:solidFill>
                <a:latin typeface="Times New Roman" pitchFamily="18" charset="0"/>
                <a:cs typeface="Times New Roman" pitchFamily="18" charset="0"/>
              </a:rPr>
              <a:t>focus or focal spot</a:t>
            </a:r>
            <a:r>
              <a:rPr lang="en-US" dirty="0">
                <a:latin typeface="Times New Roman" pitchFamily="18" charset="0"/>
                <a:cs typeface="Times New Roman" pitchFamily="18" charset="0"/>
              </a:rPr>
              <a:t>. </a:t>
            </a:r>
          </a:p>
          <a:p>
            <a:r>
              <a:rPr lang="en-US" dirty="0"/>
              <a:t>99% of kinetic energy </a:t>
            </a:r>
            <a:r>
              <a:rPr lang="en-US" dirty="0">
                <a:latin typeface="Times New Roman" pitchFamily="18" charset="0"/>
                <a:cs typeface="Times New Roman" pitchFamily="18" charset="0"/>
              </a:rPr>
              <a:t>in the collision </a:t>
            </a:r>
            <a:r>
              <a:rPr lang="en-US" dirty="0"/>
              <a:t>converted into thermal energy and 1% irradiated as x-rays. </a:t>
            </a:r>
            <a:endParaRPr lang="en-IN" dirty="0"/>
          </a:p>
          <a:p>
            <a:pPr algn="just"/>
            <a:r>
              <a:rPr lang="en-US" dirty="0">
                <a:latin typeface="Times New Roman" pitchFamily="18" charset="0"/>
                <a:cs typeface="Times New Roman" pitchFamily="18" charset="0"/>
              </a:rPr>
              <a:t>Cathode filament and its focusing cup are so constructed that the beam of electrons focused on this relatively small area.</a:t>
            </a:r>
          </a:p>
          <a:p>
            <a:pPr>
              <a:buFontTx/>
              <a:buNone/>
            </a:pPr>
            <a:endParaRPr lang="en-US" dirty="0"/>
          </a:p>
          <a:p>
            <a:endParaRPr lang="en-IN" dirty="0"/>
          </a:p>
        </p:txBody>
      </p:sp>
      <p:sp>
        <p:nvSpPr>
          <p:cNvPr id="2" name="Title 1"/>
          <p:cNvSpPr>
            <a:spLocks noGrp="1"/>
          </p:cNvSpPr>
          <p:nvPr>
            <p:ph type="title"/>
          </p:nvPr>
        </p:nvSpPr>
        <p:spPr>
          <a:xfrm>
            <a:off x="457200" y="274638"/>
            <a:ext cx="8229600" cy="563562"/>
          </a:xfrm>
          <a:solidFill>
            <a:schemeClr val="accent2">
              <a:lumMod val="20000"/>
              <a:lumOff val="80000"/>
            </a:schemeClr>
          </a:solidFill>
        </p:spPr>
        <p:txBody>
          <a:bodyPr>
            <a:normAutofit fontScale="90000"/>
          </a:bodyPr>
          <a:lstStyle/>
          <a:p>
            <a:br>
              <a:rPr lang="en-US" b="1" dirty="0">
                <a:solidFill>
                  <a:srgbClr val="FF0000"/>
                </a:solidFill>
                <a:latin typeface="Times New Roman" pitchFamily="18" charset="0"/>
                <a:cs typeface="Times New Roman" pitchFamily="18" charset="0"/>
              </a:rPr>
            </a:br>
            <a:r>
              <a:rPr lang="en-US" b="1" dirty="0">
                <a:solidFill>
                  <a:srgbClr val="FF0000"/>
                </a:solidFill>
                <a:latin typeface="Times New Roman" pitchFamily="18" charset="0"/>
                <a:cs typeface="Times New Roman" pitchFamily="18" charset="0"/>
              </a:rPr>
              <a:t>ANODE</a:t>
            </a:r>
            <a:br>
              <a:rPr lang="en-US" dirty="0">
                <a:solidFill>
                  <a:srgbClr val="FF0000"/>
                </a:solidFill>
                <a:latin typeface="Times New Roman" pitchFamily="18" charset="0"/>
                <a:cs typeface="Times New Roman" pitchFamily="18" charset="0"/>
              </a:rPr>
            </a:br>
            <a:endParaRPr lang="en-IN" dirty="0"/>
          </a:p>
        </p:txBody>
      </p:sp>
    </p:spTree>
    <p:extLst>
      <p:ext uri="{BB962C8B-B14F-4D97-AF65-F5344CB8AC3E}">
        <p14:creationId xmlns:p14="http://schemas.microsoft.com/office/powerpoint/2010/main" val="3021638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accent2">
              <a:lumMod val="20000"/>
              <a:lumOff val="80000"/>
            </a:schemeClr>
          </a:solidFill>
        </p:spPr>
        <p:txBody>
          <a:bodyPr>
            <a:normAutofit fontScale="90000"/>
          </a:bodyPr>
          <a:lstStyle/>
          <a:p>
            <a:r>
              <a:rPr lang="en-US" dirty="0"/>
              <a:t>Types of </a:t>
            </a:r>
            <a:r>
              <a:rPr lang="en-US" dirty="0" err="1"/>
              <a:t>Anod</a:t>
            </a:r>
            <a:endParaRPr lang="en-IN" dirty="0"/>
          </a:p>
        </p:txBody>
      </p:sp>
      <p:sp>
        <p:nvSpPr>
          <p:cNvPr id="3" name="Content Placeholder 2"/>
          <p:cNvSpPr>
            <a:spLocks noGrp="1"/>
          </p:cNvSpPr>
          <p:nvPr>
            <p:ph idx="1"/>
          </p:nvPr>
        </p:nvSpPr>
        <p:spPr>
          <a:xfrm>
            <a:off x="457200" y="1600200"/>
            <a:ext cx="8229600" cy="4525963"/>
          </a:xfrm>
          <a:solidFill>
            <a:schemeClr val="accent3">
              <a:lumMod val="60000"/>
              <a:lumOff val="40000"/>
            </a:schemeClr>
          </a:solidFill>
        </p:spPr>
        <p:txBody>
          <a:bodyPr/>
          <a:lstStyle/>
          <a:p>
            <a:pPr lvl="0"/>
            <a:r>
              <a:rPr lang="en-US" dirty="0"/>
              <a:t>Stationary type – used in dental x-ray machine as portable x-ray units where high current power not required.</a:t>
            </a:r>
            <a:endParaRPr lang="en-IN" dirty="0"/>
          </a:p>
          <a:p>
            <a:r>
              <a:rPr lang="en-US" dirty="0"/>
              <a:t>Consists of copper block embedded with tungsten rhenium alloy metal. </a:t>
            </a:r>
            <a:endParaRPr lang="en-IN" dirty="0"/>
          </a:p>
          <a:p>
            <a:endParaRPr lang="en-IN"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4648200"/>
            <a:ext cx="303530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7800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935"/>
            <a:ext cx="8229600" cy="766665"/>
          </a:xfrm>
          <a:solidFill>
            <a:schemeClr val="bg2">
              <a:lumMod val="75000"/>
            </a:schemeClr>
          </a:solidFill>
        </p:spPr>
        <p:txBody>
          <a:bodyPr>
            <a:normAutofit/>
          </a:bodyPr>
          <a:lstStyle/>
          <a:p>
            <a:r>
              <a:rPr lang="en-US" dirty="0"/>
              <a:t>Rotating type</a:t>
            </a:r>
            <a:endParaRPr lang="en-IN" dirty="0"/>
          </a:p>
        </p:txBody>
      </p:sp>
      <p:sp>
        <p:nvSpPr>
          <p:cNvPr id="3" name="Content Placeholder 2"/>
          <p:cNvSpPr>
            <a:spLocks noGrp="1"/>
          </p:cNvSpPr>
          <p:nvPr>
            <p:ph idx="1"/>
          </p:nvPr>
        </p:nvSpPr>
        <p:spPr>
          <a:xfrm>
            <a:off x="457200" y="1595535"/>
            <a:ext cx="8229600" cy="4348066"/>
          </a:xfrm>
          <a:solidFill>
            <a:schemeClr val="accent3">
              <a:lumMod val="20000"/>
              <a:lumOff val="80000"/>
            </a:schemeClr>
          </a:solidFill>
        </p:spPr>
        <p:txBody>
          <a:bodyPr>
            <a:normAutofit/>
          </a:bodyPr>
          <a:lstStyle/>
          <a:p>
            <a:r>
              <a:rPr lang="en-US" dirty="0"/>
              <a:t>Rotating type –Consists of a molybdenum disc coated with a strip of tungsten –rhenium alloy.</a:t>
            </a:r>
          </a:p>
          <a:p>
            <a:pPr lvl="0"/>
            <a:r>
              <a:rPr lang="en-US" dirty="0"/>
              <a:t>Advantage over stationary type is better heat dissipation, provides larger target area for electron beam to interact. </a:t>
            </a:r>
            <a:endParaRPr lang="en-IN" dirty="0"/>
          </a:p>
          <a:p>
            <a:pPr lvl="0"/>
            <a:r>
              <a:rPr lang="en-US" dirty="0"/>
              <a:t>Size of focal spot in x-ray machines varies from 0.3 to 3 mm and angle should not less than 15</a:t>
            </a:r>
            <a:r>
              <a:rPr lang="en-US" baseline="30000" dirty="0"/>
              <a:t>0</a:t>
            </a:r>
            <a:r>
              <a:rPr lang="en-US" dirty="0"/>
              <a:t>. </a:t>
            </a:r>
            <a:endParaRPr lang="en-IN" dirty="0"/>
          </a:p>
          <a:p>
            <a:pPr marL="0" indent="0">
              <a:buNone/>
            </a:pPr>
            <a:endParaRPr lang="en-IN" dirty="0"/>
          </a:p>
        </p:txBody>
      </p:sp>
    </p:spTree>
    <p:extLst>
      <p:ext uri="{BB962C8B-B14F-4D97-AF65-F5344CB8AC3E}">
        <p14:creationId xmlns:p14="http://schemas.microsoft.com/office/powerpoint/2010/main" val="266609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grayscl/>
            <a:extLst>
              <a:ext uri="{28A0092B-C50C-407E-A947-70E740481C1C}">
                <a14:useLocalDpi xmlns:a14="http://schemas.microsoft.com/office/drawing/2010/main" val="0"/>
              </a:ext>
            </a:extLst>
          </a:blip>
          <a:srcRect/>
          <a:stretch>
            <a:fillRect/>
          </a:stretch>
        </p:blipFill>
        <p:spPr bwMode="auto">
          <a:xfrm>
            <a:off x="1868488" y="2152650"/>
            <a:ext cx="5370512" cy="363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ChangeArrowheads="1"/>
          </p:cNvSpPr>
          <p:nvPr/>
        </p:nvSpPr>
        <p:spPr bwMode="auto">
          <a:xfrm>
            <a:off x="4048125" y="1817688"/>
            <a:ext cx="3343275"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9494" tIns="34747" rIns="69494" bIns="34747">
            <a:spAutoFit/>
          </a:bodyPr>
          <a:lstStyle/>
          <a:p>
            <a:pPr>
              <a:spcAft>
                <a:spcPts val="1000"/>
              </a:spcAft>
            </a:pPr>
            <a:r>
              <a:rPr lang="en-US" sz="1600" b="1">
                <a:solidFill>
                  <a:srgbClr val="C00000"/>
                </a:solidFill>
                <a:latin typeface="Tahoma" pitchFamily="34" charset="0"/>
                <a:ea typeface="Arial" pitchFamily="34" charset="0"/>
                <a:cs typeface="Shruti" pitchFamily="34" charset="0"/>
              </a:rPr>
              <a:t>Rotating   disc target of anode</a:t>
            </a:r>
            <a:r>
              <a:rPr lang="en-US" sz="1600">
                <a:solidFill>
                  <a:srgbClr val="C00000"/>
                </a:solidFill>
                <a:latin typeface="Tahoma" pitchFamily="34" charset="0"/>
                <a:ea typeface="Arial" pitchFamily="34" charset="0"/>
                <a:cs typeface="Shruti" pitchFamily="34" charset="0"/>
              </a:rPr>
              <a:t> </a:t>
            </a:r>
            <a:endParaRPr lang="en-US" sz="1600">
              <a:solidFill>
                <a:srgbClr val="C00000"/>
              </a:solidFill>
              <a:ea typeface="Arial" pitchFamily="34" charset="0"/>
              <a:cs typeface="Shruti" pitchFamily="34" charset="0"/>
            </a:endParaRPr>
          </a:p>
        </p:txBody>
      </p:sp>
      <p:sp>
        <p:nvSpPr>
          <p:cNvPr id="7172" name="Text Box 4"/>
          <p:cNvSpPr txBox="1">
            <a:spLocks noChangeArrowheads="1"/>
          </p:cNvSpPr>
          <p:nvPr/>
        </p:nvSpPr>
        <p:spPr bwMode="auto">
          <a:xfrm>
            <a:off x="533400" y="442630"/>
            <a:ext cx="8077200" cy="624170"/>
          </a:xfrm>
          <a:prstGeom prst="rect">
            <a:avLst/>
          </a:prstGeom>
          <a:solidFill>
            <a:schemeClr val="accent3"/>
          </a:solidFill>
          <a:ln>
            <a:noFill/>
          </a:ln>
        </p:spPr>
        <p:txBody>
          <a:bodyPr wrap="square" lIns="69494" tIns="34747" rIns="69494" bIns="34747">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Aft>
                <a:spcPts val="1000"/>
              </a:spcAft>
            </a:pPr>
            <a:r>
              <a:rPr lang="en-US" sz="3600" i="1" dirty="0">
                <a:solidFill>
                  <a:srgbClr val="C00000"/>
                </a:solidFill>
                <a:latin typeface="Microsoft YaHei" panose="020B0503020204020204" pitchFamily="34" charset="-122"/>
                <a:ea typeface="Microsoft YaHei" panose="020B0503020204020204" pitchFamily="34" charset="-122"/>
                <a:cs typeface="Shruti" pitchFamily="34" charset="0"/>
              </a:rPr>
              <a:t>Diagram Of A Rotating Anode Tube</a:t>
            </a:r>
            <a:endParaRPr lang="en-US" sz="3600" dirty="0">
              <a:solidFill>
                <a:srgbClr val="C00000"/>
              </a:solidFill>
              <a:latin typeface="Microsoft YaHei" panose="020B0503020204020204" pitchFamily="34" charset="-122"/>
              <a:ea typeface="Microsoft YaHei" panose="020B0503020204020204" pitchFamily="34" charset="-122"/>
              <a:cs typeface="Shruti" pitchFamily="34" charset="0"/>
            </a:endParaRPr>
          </a:p>
        </p:txBody>
      </p:sp>
      <p:sp>
        <p:nvSpPr>
          <p:cNvPr id="7173" name="TextBox 6"/>
          <p:cNvSpPr txBox="1">
            <a:spLocks noChangeArrowheads="1"/>
          </p:cNvSpPr>
          <p:nvPr/>
        </p:nvSpPr>
        <p:spPr bwMode="auto">
          <a:xfrm>
            <a:off x="2133600" y="5410200"/>
            <a:ext cx="12747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b="1">
                <a:solidFill>
                  <a:srgbClr val="C00000"/>
                </a:solidFill>
              </a:rPr>
              <a:t>Glass Tube</a:t>
            </a:r>
          </a:p>
        </p:txBody>
      </p:sp>
      <p:sp>
        <p:nvSpPr>
          <p:cNvPr id="7174" name="TextBox 7"/>
          <p:cNvSpPr txBox="1">
            <a:spLocks noChangeArrowheads="1"/>
          </p:cNvSpPr>
          <p:nvPr/>
        </p:nvSpPr>
        <p:spPr bwMode="auto">
          <a:xfrm>
            <a:off x="2819400" y="5715000"/>
            <a:ext cx="10033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b="1">
                <a:solidFill>
                  <a:srgbClr val="C00000"/>
                </a:solidFill>
              </a:rPr>
              <a:t>Cathode</a:t>
            </a:r>
          </a:p>
        </p:txBody>
      </p:sp>
      <p:sp>
        <p:nvSpPr>
          <p:cNvPr id="7175" name="TextBox 8"/>
          <p:cNvSpPr txBox="1">
            <a:spLocks noChangeArrowheads="1"/>
          </p:cNvSpPr>
          <p:nvPr/>
        </p:nvSpPr>
        <p:spPr bwMode="auto">
          <a:xfrm>
            <a:off x="3581400" y="5529263"/>
            <a:ext cx="13827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b="1">
                <a:solidFill>
                  <a:srgbClr val="C00000"/>
                </a:solidFill>
              </a:rPr>
              <a:t>Emitted Rad</a:t>
            </a:r>
          </a:p>
        </p:txBody>
      </p:sp>
    </p:spTree>
    <p:extLst>
      <p:ext uri="{BB962C8B-B14F-4D97-AF65-F5344CB8AC3E}">
        <p14:creationId xmlns:p14="http://schemas.microsoft.com/office/powerpoint/2010/main" val="1013402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3265"/>
            <a:ext cx="8229600" cy="833535"/>
          </a:xfrm>
          <a:solidFill>
            <a:schemeClr val="accent3"/>
          </a:solidFill>
        </p:spPr>
        <p:txBody>
          <a:bodyPr/>
          <a:lstStyle/>
          <a:p>
            <a:r>
              <a:rPr lang="en-US" b="1" dirty="0"/>
              <a:t>Heel effect</a:t>
            </a:r>
            <a:endParaRPr lang="en-IN" dirty="0"/>
          </a:p>
        </p:txBody>
      </p:sp>
      <p:sp>
        <p:nvSpPr>
          <p:cNvPr id="3" name="Content Placeholder 2"/>
          <p:cNvSpPr>
            <a:spLocks noGrp="1"/>
          </p:cNvSpPr>
          <p:nvPr>
            <p:ph idx="1"/>
          </p:nvPr>
        </p:nvSpPr>
        <p:spPr>
          <a:xfrm>
            <a:off x="457200" y="1600200"/>
            <a:ext cx="8229600" cy="4525963"/>
          </a:xfrm>
          <a:solidFill>
            <a:schemeClr val="accent5">
              <a:lumMod val="40000"/>
              <a:lumOff val="60000"/>
            </a:schemeClr>
          </a:solidFill>
        </p:spPr>
        <p:txBody>
          <a:bodyPr>
            <a:normAutofit fontScale="92500" lnSpcReduction="10000"/>
          </a:bodyPr>
          <a:lstStyle/>
          <a:p>
            <a:pPr lvl="0"/>
            <a:r>
              <a:rPr lang="en-US" b="1" dirty="0"/>
              <a:t>Heel effect</a:t>
            </a:r>
            <a:r>
              <a:rPr lang="en-US" dirty="0"/>
              <a:t>: - Radiation intensity as high as 40% on the cathode side of the x-ray beam than on the anode side is called heel effect. </a:t>
            </a:r>
            <a:endParaRPr lang="en-IN" dirty="0"/>
          </a:p>
          <a:p>
            <a:r>
              <a:rPr lang="en-US" dirty="0"/>
              <a:t>while taking radiograph of unequal thickness, thicker or denser side should be positioned towards the cathode.</a:t>
            </a:r>
            <a:endParaRPr lang="en-IN" dirty="0"/>
          </a:p>
          <a:p>
            <a:pPr lvl="0"/>
            <a:r>
              <a:rPr lang="en-US" dirty="0"/>
              <a:t>Smaller angle of anode more pronounced heel effect.</a:t>
            </a:r>
            <a:endParaRPr lang="en-IN" dirty="0"/>
          </a:p>
          <a:p>
            <a:pPr lvl="0"/>
            <a:r>
              <a:rPr lang="en-US" dirty="0"/>
              <a:t>When film size larger and focal film distance are less heel effect more noticeable. </a:t>
            </a:r>
            <a:endParaRPr lang="en-IN" dirty="0"/>
          </a:p>
          <a:p>
            <a:endParaRPr lang="en-IN" dirty="0"/>
          </a:p>
        </p:txBody>
      </p:sp>
    </p:spTree>
    <p:extLst>
      <p:ext uri="{BB962C8B-B14F-4D97-AF65-F5344CB8AC3E}">
        <p14:creationId xmlns:p14="http://schemas.microsoft.com/office/powerpoint/2010/main" val="4224473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81200"/>
            <a:ext cx="8686800" cy="4572000"/>
          </a:xfrm>
          <a:solidFill>
            <a:schemeClr val="bg2">
              <a:lumMod val="90000"/>
            </a:schemeClr>
          </a:solidFill>
        </p:spPr>
        <p:txBody>
          <a:bodyPr>
            <a:normAutofit lnSpcReduction="10000"/>
          </a:bodyPr>
          <a:lstStyle/>
          <a:p>
            <a:pPr lvl="0">
              <a:buNone/>
            </a:pPr>
            <a:r>
              <a:rPr lang="en-US" b="1" dirty="0"/>
              <a:t>Tube current (</a:t>
            </a:r>
            <a:r>
              <a:rPr lang="en-US" b="1" dirty="0" err="1"/>
              <a:t>Milliamperage</a:t>
            </a:r>
            <a:r>
              <a:rPr lang="en-US" b="1" dirty="0"/>
              <a:t> or mA</a:t>
            </a:r>
            <a:r>
              <a:rPr lang="en-US" dirty="0"/>
              <a:t>) – Increasing mA increases the x-ray output.</a:t>
            </a:r>
            <a:endParaRPr lang="en-IN" dirty="0"/>
          </a:p>
          <a:p>
            <a:pPr lvl="0">
              <a:buNone/>
            </a:pPr>
            <a:r>
              <a:rPr lang="en-US" b="1" dirty="0"/>
              <a:t>Tube potential (KVP)</a:t>
            </a:r>
            <a:r>
              <a:rPr lang="en-US" dirty="0"/>
              <a:t>:- If KVP is doubled the x-ray quantity increase by a factor of four. </a:t>
            </a:r>
            <a:endParaRPr lang="en-IN" dirty="0"/>
          </a:p>
          <a:p>
            <a:pPr lvl="0">
              <a:buNone/>
            </a:pPr>
            <a:r>
              <a:rPr lang="en-US" dirty="0"/>
              <a:t>Increase in KVP by 15% would require a reduction in </a:t>
            </a:r>
            <a:r>
              <a:rPr lang="en-US" dirty="0" err="1"/>
              <a:t>mAs</a:t>
            </a:r>
            <a:r>
              <a:rPr lang="en-US" dirty="0"/>
              <a:t> by one half.</a:t>
            </a:r>
            <a:endParaRPr lang="en-IN" dirty="0"/>
          </a:p>
          <a:p>
            <a:pPr lvl="0">
              <a:buNone/>
            </a:pPr>
            <a:r>
              <a:rPr lang="en-US" b="1" dirty="0"/>
              <a:t>Focal film distance</a:t>
            </a:r>
            <a:r>
              <a:rPr lang="en-US" dirty="0"/>
              <a:t>: - X-ray intensity varies inversely to the squire of the distance between the target and focal spot. </a:t>
            </a:r>
            <a:endParaRPr lang="en-IN" dirty="0"/>
          </a:p>
          <a:p>
            <a:pPr>
              <a:buFontTx/>
              <a:buNone/>
            </a:pPr>
            <a:endParaRPr lang="en-US" dirty="0"/>
          </a:p>
          <a:p>
            <a:endParaRPr lang="en-IN" dirty="0"/>
          </a:p>
        </p:txBody>
      </p:sp>
      <p:sp>
        <p:nvSpPr>
          <p:cNvPr id="2" name="Title 1"/>
          <p:cNvSpPr>
            <a:spLocks noGrp="1"/>
          </p:cNvSpPr>
          <p:nvPr>
            <p:ph type="title"/>
          </p:nvPr>
        </p:nvSpPr>
        <p:spPr>
          <a:xfrm>
            <a:off x="609600" y="457200"/>
            <a:ext cx="8229600" cy="1228531"/>
          </a:xfrm>
          <a:solidFill>
            <a:schemeClr val="accent3"/>
          </a:solidFill>
        </p:spPr>
        <p:txBody>
          <a:bodyPr>
            <a:normAutofit/>
          </a:bodyPr>
          <a:lstStyle/>
          <a:p>
            <a:r>
              <a:rPr lang="en-US" b="1" dirty="0"/>
              <a:t>Quantity of x-ray production</a:t>
            </a:r>
            <a:endParaRPr lang="en-IN" dirty="0"/>
          </a:p>
        </p:txBody>
      </p:sp>
    </p:spTree>
    <p:extLst>
      <p:ext uri="{BB962C8B-B14F-4D97-AF65-F5344CB8AC3E}">
        <p14:creationId xmlns:p14="http://schemas.microsoft.com/office/powerpoint/2010/main" val="2922091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191000"/>
          </a:xfrm>
          <a:solidFill>
            <a:schemeClr val="accent3">
              <a:lumMod val="20000"/>
              <a:lumOff val="80000"/>
            </a:schemeClr>
          </a:solidFill>
        </p:spPr>
        <p:txBody>
          <a:bodyPr>
            <a:normAutofit/>
          </a:bodyPr>
          <a:lstStyle/>
          <a:p>
            <a:pPr lvl="0"/>
            <a:r>
              <a:rPr lang="en-US" dirty="0"/>
              <a:t>Portable x-ray machine – 70 to 110 </a:t>
            </a:r>
            <a:r>
              <a:rPr lang="en-US" cap="all" dirty="0" err="1"/>
              <a:t>kv</a:t>
            </a:r>
            <a:r>
              <a:rPr lang="en-US" dirty="0"/>
              <a:t> and 15 to 35 mA.</a:t>
            </a:r>
            <a:endParaRPr lang="en-IN" dirty="0"/>
          </a:p>
          <a:p>
            <a:pPr lvl="0"/>
            <a:r>
              <a:rPr lang="en-US" dirty="0"/>
              <a:t>Mobile x-ray machine - 90 to 150 KV and 40 to 300 mA.</a:t>
            </a:r>
            <a:endParaRPr lang="en-IN" dirty="0"/>
          </a:p>
          <a:p>
            <a:pPr lvl="0"/>
            <a:r>
              <a:rPr lang="en-US" dirty="0"/>
              <a:t>Fixed x-ray machine – 120 to 150 KV and 300 to 1000 mA.</a:t>
            </a:r>
            <a:endParaRPr lang="en-IN" dirty="0"/>
          </a:p>
          <a:p>
            <a:pPr algn="just">
              <a:buFontTx/>
              <a:buNone/>
            </a:pPr>
            <a:endParaRPr lang="en-US" dirty="0"/>
          </a:p>
          <a:p>
            <a:endParaRPr lang="en-IN" dirty="0"/>
          </a:p>
        </p:txBody>
      </p:sp>
      <p:sp>
        <p:nvSpPr>
          <p:cNvPr id="2" name="Title 1"/>
          <p:cNvSpPr>
            <a:spLocks noGrp="1"/>
          </p:cNvSpPr>
          <p:nvPr>
            <p:ph type="title"/>
          </p:nvPr>
        </p:nvSpPr>
        <p:spPr>
          <a:xfrm>
            <a:off x="457200" y="274638"/>
            <a:ext cx="8229600" cy="715962"/>
          </a:xfrm>
          <a:solidFill>
            <a:schemeClr val="accent2">
              <a:lumMod val="40000"/>
              <a:lumOff val="60000"/>
            </a:schemeClr>
          </a:solidFill>
        </p:spPr>
        <p:txBody>
          <a:bodyPr>
            <a:normAutofit fontScale="90000"/>
          </a:bodyPr>
          <a:lstStyle/>
          <a:p>
            <a:br>
              <a:rPr lang="en-US" b="1" dirty="0">
                <a:solidFill>
                  <a:srgbClr val="FF0000"/>
                </a:solidFill>
                <a:latin typeface="Times New Roman" pitchFamily="18" charset="0"/>
                <a:cs typeface="Times New Roman" pitchFamily="18" charset="0"/>
              </a:rPr>
            </a:br>
            <a:r>
              <a:rPr lang="en-US" b="1" dirty="0"/>
              <a:t>Type of x-ray machines</a:t>
            </a:r>
            <a:br>
              <a:rPr lang="en-US" sz="4000" dirty="0"/>
            </a:br>
            <a:endParaRPr lang="en-IN" dirty="0"/>
          </a:p>
        </p:txBody>
      </p:sp>
    </p:spTree>
    <p:extLst>
      <p:ext uri="{BB962C8B-B14F-4D97-AF65-F5344CB8AC3E}">
        <p14:creationId xmlns:p14="http://schemas.microsoft.com/office/powerpoint/2010/main" val="3886985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WordArt 4" descr="Paper bag"/>
          <p:cNvSpPr>
            <a:spLocks noChangeArrowheads="1" noChangeShapeType="1" noTextEdit="1"/>
          </p:cNvSpPr>
          <p:nvPr/>
        </p:nvSpPr>
        <p:spPr bwMode="auto">
          <a:xfrm>
            <a:off x="2286000" y="2667000"/>
            <a:ext cx="4191000" cy="2057400"/>
          </a:xfrm>
          <a:prstGeom prst="rect">
            <a:avLst/>
          </a:prstGeom>
        </p:spPr>
        <p:txBody>
          <a:bodyPr wrap="none" fromWordArt="1">
            <a:prstTxWarp prst="textPlain">
              <a:avLst>
                <a:gd name="adj" fmla="val 49491"/>
              </a:avLst>
            </a:prstTxWarp>
          </a:bodyPr>
          <a:lstStyle/>
          <a:p>
            <a:pPr algn="ctr"/>
            <a:r>
              <a:rPr lang="en-IN" sz="3600" kern="1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Times New Roman"/>
                <a:cs typeface="Times New Roman"/>
              </a:rPr>
              <a:t>THANKS</a:t>
            </a:r>
          </a:p>
        </p:txBody>
      </p:sp>
    </p:spTree>
    <p:extLst>
      <p:ext uri="{BB962C8B-B14F-4D97-AF65-F5344CB8AC3E}">
        <p14:creationId xmlns:p14="http://schemas.microsoft.com/office/powerpoint/2010/main" val="3594905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990850"/>
          </a:xfrm>
          <a:solidFill>
            <a:schemeClr val="bg2">
              <a:lumMod val="90000"/>
            </a:schemeClr>
          </a:solidFill>
        </p:spPr>
        <p:txBody>
          <a:bodyPr>
            <a:normAutofit/>
          </a:bodyPr>
          <a:lstStyle/>
          <a:p>
            <a:pPr eaLnBrk="0" hangingPunct="0"/>
            <a:r>
              <a:rPr lang="en-US" b="1" dirty="0">
                <a:solidFill>
                  <a:srgbClr val="FF0000"/>
                </a:solidFill>
                <a:latin typeface="Comic Sans MS" pitchFamily="66" charset="0"/>
              </a:rPr>
              <a:t>“PRODUCTION</a:t>
            </a:r>
            <a:br>
              <a:rPr lang="en-US" b="1" dirty="0">
                <a:solidFill>
                  <a:srgbClr val="FF0000"/>
                </a:solidFill>
                <a:latin typeface="Comic Sans MS" pitchFamily="66" charset="0"/>
              </a:rPr>
            </a:br>
            <a:r>
              <a:rPr lang="en-US" b="1" dirty="0">
                <a:solidFill>
                  <a:srgbClr val="FF0000"/>
                </a:solidFill>
                <a:latin typeface="Comic Sans MS" pitchFamily="66" charset="0"/>
              </a:rPr>
              <a:t>OF </a:t>
            </a:r>
            <a:br>
              <a:rPr lang="en-US" b="1" dirty="0">
                <a:solidFill>
                  <a:srgbClr val="FF0000"/>
                </a:solidFill>
                <a:latin typeface="Comic Sans MS" pitchFamily="66" charset="0"/>
              </a:rPr>
            </a:br>
            <a:r>
              <a:rPr lang="en-US" b="1" dirty="0">
                <a:solidFill>
                  <a:srgbClr val="FF0000"/>
                </a:solidFill>
                <a:latin typeface="Comic Sans MS" pitchFamily="66" charset="0"/>
              </a:rPr>
              <a:t>X-RAYS”</a:t>
            </a:r>
            <a:endParaRPr lang="en-IN" dirty="0"/>
          </a:p>
        </p:txBody>
      </p:sp>
    </p:spTree>
    <p:extLst>
      <p:ext uri="{BB962C8B-B14F-4D97-AF65-F5344CB8AC3E}">
        <p14:creationId xmlns:p14="http://schemas.microsoft.com/office/powerpoint/2010/main" val="422057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1"/>
            <a:ext cx="8229600" cy="4495800"/>
          </a:xfrm>
          <a:solidFill>
            <a:schemeClr val="accent4">
              <a:lumMod val="20000"/>
              <a:lumOff val="80000"/>
            </a:schemeClr>
          </a:solidFill>
        </p:spPr>
        <p:txBody>
          <a:bodyPr/>
          <a:lstStyle/>
          <a:p>
            <a:pPr lvl="0"/>
            <a:r>
              <a:rPr lang="en-US" b="1" dirty="0" err="1">
                <a:solidFill>
                  <a:srgbClr val="FF0000"/>
                </a:solidFill>
              </a:rPr>
              <a:t>Ionising</a:t>
            </a:r>
            <a:r>
              <a:rPr lang="en-US" b="1" dirty="0">
                <a:solidFill>
                  <a:srgbClr val="FF0000"/>
                </a:solidFill>
              </a:rPr>
              <a:t> Radiation </a:t>
            </a:r>
            <a:endParaRPr lang="en-IN" dirty="0">
              <a:solidFill>
                <a:srgbClr val="FF0000"/>
              </a:solidFill>
            </a:endParaRPr>
          </a:p>
          <a:p>
            <a:pPr lvl="0"/>
            <a:r>
              <a:rPr lang="en-US" dirty="0"/>
              <a:t>Particulate or corpuscular – </a:t>
            </a:r>
            <a:r>
              <a:rPr lang="en-US" dirty="0">
                <a:solidFill>
                  <a:srgbClr val="00B050"/>
                </a:solidFill>
              </a:rPr>
              <a:t>alpha</a:t>
            </a:r>
            <a:r>
              <a:rPr lang="en-US" dirty="0"/>
              <a:t>, </a:t>
            </a:r>
            <a:r>
              <a:rPr lang="en-US" dirty="0">
                <a:solidFill>
                  <a:schemeClr val="tx2">
                    <a:lumMod val="60000"/>
                    <a:lumOff val="40000"/>
                  </a:schemeClr>
                </a:solidFill>
              </a:rPr>
              <a:t>beta particle</a:t>
            </a:r>
            <a:r>
              <a:rPr lang="en-US" dirty="0"/>
              <a:t>, </a:t>
            </a:r>
            <a:r>
              <a:rPr lang="en-US" dirty="0">
                <a:solidFill>
                  <a:schemeClr val="bg2">
                    <a:lumMod val="25000"/>
                  </a:schemeClr>
                </a:solidFill>
              </a:rPr>
              <a:t>protons</a:t>
            </a:r>
            <a:r>
              <a:rPr lang="en-US" dirty="0"/>
              <a:t>, </a:t>
            </a:r>
            <a:r>
              <a:rPr lang="en-US" dirty="0">
                <a:solidFill>
                  <a:schemeClr val="accent6">
                    <a:lumMod val="75000"/>
                  </a:schemeClr>
                </a:solidFill>
              </a:rPr>
              <a:t>electrons</a:t>
            </a:r>
            <a:r>
              <a:rPr lang="en-US" dirty="0"/>
              <a:t>, </a:t>
            </a:r>
            <a:r>
              <a:rPr lang="en-US" dirty="0">
                <a:solidFill>
                  <a:srgbClr val="FFC000"/>
                </a:solidFill>
              </a:rPr>
              <a:t>neutrons</a:t>
            </a:r>
            <a:r>
              <a:rPr lang="en-US" dirty="0"/>
              <a:t>, nuclear fragments.</a:t>
            </a:r>
            <a:endParaRPr lang="en-IN" dirty="0"/>
          </a:p>
          <a:p>
            <a:pPr lvl="0"/>
            <a:r>
              <a:rPr lang="en-US" dirty="0"/>
              <a:t>Electromagnetic radiation – </a:t>
            </a:r>
            <a:r>
              <a:rPr lang="en-US" dirty="0">
                <a:solidFill>
                  <a:schemeClr val="bg1">
                    <a:lumMod val="65000"/>
                  </a:schemeClr>
                </a:solidFill>
              </a:rPr>
              <a:t>Heat waves</a:t>
            </a:r>
            <a:r>
              <a:rPr lang="en-US" dirty="0"/>
              <a:t>, </a:t>
            </a:r>
            <a:r>
              <a:rPr lang="en-US" dirty="0">
                <a:solidFill>
                  <a:schemeClr val="accent2">
                    <a:lumMod val="75000"/>
                  </a:schemeClr>
                </a:solidFill>
              </a:rPr>
              <a:t>light waves</a:t>
            </a:r>
            <a:r>
              <a:rPr lang="en-US" dirty="0"/>
              <a:t>, </a:t>
            </a:r>
            <a:r>
              <a:rPr lang="en-US" dirty="0">
                <a:solidFill>
                  <a:schemeClr val="accent5">
                    <a:lumMod val="75000"/>
                  </a:schemeClr>
                </a:solidFill>
              </a:rPr>
              <a:t>infra-red rays</a:t>
            </a:r>
            <a:r>
              <a:rPr lang="en-US" dirty="0"/>
              <a:t>, U/V-rays, </a:t>
            </a:r>
            <a:r>
              <a:rPr lang="en-US" dirty="0">
                <a:solidFill>
                  <a:srgbClr val="FF0000"/>
                </a:solidFill>
              </a:rPr>
              <a:t>x-rays</a:t>
            </a:r>
            <a:r>
              <a:rPr lang="en-US" dirty="0"/>
              <a:t>, </a:t>
            </a:r>
            <a:r>
              <a:rPr lang="en-US" dirty="0">
                <a:solidFill>
                  <a:srgbClr val="00B050"/>
                </a:solidFill>
              </a:rPr>
              <a:t>gamma rays.</a:t>
            </a:r>
            <a:endParaRPr lang="en-IN" dirty="0">
              <a:solidFill>
                <a:srgbClr val="00B050"/>
              </a:solidFill>
            </a:endParaRPr>
          </a:p>
          <a:p>
            <a:endParaRPr lang="en-IN" dirty="0"/>
          </a:p>
        </p:txBody>
      </p:sp>
    </p:spTree>
    <p:extLst>
      <p:ext uri="{BB962C8B-B14F-4D97-AF65-F5344CB8AC3E}">
        <p14:creationId xmlns:p14="http://schemas.microsoft.com/office/powerpoint/2010/main" val="3111242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solidFill>
            <a:schemeClr val="accent3">
              <a:lumMod val="40000"/>
              <a:lumOff val="60000"/>
            </a:schemeClr>
          </a:solidFill>
        </p:spPr>
        <p:txBody>
          <a:bodyPr/>
          <a:lstStyle/>
          <a:p>
            <a:pPr lvl="0"/>
            <a:r>
              <a:rPr lang="en-US" dirty="0"/>
              <a:t>Wave length to x-ray – </a:t>
            </a:r>
            <a:r>
              <a:rPr lang="en-US" dirty="0">
                <a:solidFill>
                  <a:srgbClr val="FF0000"/>
                </a:solidFill>
              </a:rPr>
              <a:t>0.1 to 0.5 A</a:t>
            </a:r>
            <a:r>
              <a:rPr lang="en-US" baseline="30000" dirty="0">
                <a:solidFill>
                  <a:srgbClr val="FF0000"/>
                </a:solidFill>
              </a:rPr>
              <a:t>0</a:t>
            </a:r>
            <a:r>
              <a:rPr lang="en-US" dirty="0">
                <a:solidFill>
                  <a:srgbClr val="FF0000"/>
                </a:solidFill>
              </a:rPr>
              <a:t> </a:t>
            </a:r>
            <a:r>
              <a:rPr lang="en-US" dirty="0"/>
              <a:t>(1A</a:t>
            </a:r>
            <a:r>
              <a:rPr lang="en-US" baseline="30000" dirty="0"/>
              <a:t>0</a:t>
            </a:r>
            <a:r>
              <a:rPr lang="en-US" dirty="0"/>
              <a:t> = 10</a:t>
            </a:r>
            <a:r>
              <a:rPr lang="en-US" baseline="30000" dirty="0"/>
              <a:t>-10</a:t>
            </a:r>
            <a:r>
              <a:rPr lang="en-US" dirty="0"/>
              <a:t> cm)</a:t>
            </a:r>
            <a:endParaRPr lang="en-IN" dirty="0"/>
          </a:p>
          <a:p>
            <a:pPr lvl="0"/>
            <a:r>
              <a:rPr lang="en-US" dirty="0"/>
              <a:t> </a:t>
            </a:r>
            <a:r>
              <a:rPr lang="en-US" dirty="0">
                <a:solidFill>
                  <a:schemeClr val="accent6">
                    <a:lumMod val="75000"/>
                  </a:schemeClr>
                </a:solidFill>
              </a:rPr>
              <a:t>Energy  - 25 to 125 </a:t>
            </a:r>
            <a:r>
              <a:rPr lang="en-US" dirty="0" err="1">
                <a:solidFill>
                  <a:schemeClr val="accent6">
                    <a:lumMod val="75000"/>
                  </a:schemeClr>
                </a:solidFill>
              </a:rPr>
              <a:t>Kev</a:t>
            </a:r>
            <a:r>
              <a:rPr lang="en-US" dirty="0">
                <a:solidFill>
                  <a:schemeClr val="accent6">
                    <a:lumMod val="75000"/>
                  </a:schemeClr>
                </a:solidFill>
              </a:rPr>
              <a:t>. </a:t>
            </a:r>
          </a:p>
          <a:p>
            <a:r>
              <a:rPr lang="en-US" dirty="0">
                <a:solidFill>
                  <a:schemeClr val="tx2">
                    <a:lumMod val="60000"/>
                    <a:lumOff val="40000"/>
                  </a:schemeClr>
                </a:solidFill>
              </a:rPr>
              <a:t>Diagnostic x-ray: 30 – 150 </a:t>
            </a:r>
            <a:r>
              <a:rPr lang="en-US" dirty="0" err="1">
                <a:solidFill>
                  <a:schemeClr val="tx2">
                    <a:lumMod val="60000"/>
                    <a:lumOff val="40000"/>
                  </a:schemeClr>
                </a:solidFill>
              </a:rPr>
              <a:t>kVp</a:t>
            </a:r>
            <a:r>
              <a:rPr lang="en-US" dirty="0"/>
              <a:t>.</a:t>
            </a:r>
          </a:p>
          <a:p>
            <a:r>
              <a:rPr lang="en-US" dirty="0"/>
              <a:t>Coherent scattering: A photon interacts with an object and changes its direction.</a:t>
            </a:r>
          </a:p>
          <a:p>
            <a:pPr marL="0" indent="0">
              <a:buNone/>
            </a:pPr>
            <a:r>
              <a:rPr lang="en-US" dirty="0"/>
              <a:t>        Subject does not absorb the photon and   	photon energy does not changed.</a:t>
            </a:r>
          </a:p>
          <a:p>
            <a:pPr marL="0" indent="0">
              <a:buNone/>
            </a:pPr>
            <a:r>
              <a:rPr lang="en-US" dirty="0"/>
              <a:t>       Degrade image quality, strike radiographer, 	increased personal exposure.</a:t>
            </a:r>
            <a:endParaRPr lang="en-IN" dirty="0"/>
          </a:p>
          <a:p>
            <a:pPr marL="0" lvl="0" indent="0">
              <a:buNone/>
            </a:pPr>
            <a:endParaRPr lang="en-IN" dirty="0"/>
          </a:p>
          <a:p>
            <a:endParaRPr lang="en-IN" dirty="0"/>
          </a:p>
        </p:txBody>
      </p:sp>
    </p:spTree>
    <p:extLst>
      <p:ext uri="{BB962C8B-B14F-4D97-AF65-F5344CB8AC3E}">
        <p14:creationId xmlns:p14="http://schemas.microsoft.com/office/powerpoint/2010/main" val="940500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normAutofit fontScale="90000"/>
          </a:bodyPr>
          <a:lstStyle/>
          <a:p>
            <a:r>
              <a:rPr lang="en-US" dirty="0"/>
              <a:t>Interaction of Photons with Matters</a:t>
            </a:r>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2537" y="2286000"/>
            <a:ext cx="6638925" cy="3108579"/>
          </a:xfrm>
          <a:prstGeom prst="rect">
            <a:avLst/>
          </a:prstGeom>
        </p:spPr>
      </p:pic>
      <p:cxnSp>
        <p:nvCxnSpPr>
          <p:cNvPr id="6" name="Straight Arrow Connector 5"/>
          <p:cNvCxnSpPr/>
          <p:nvPr/>
        </p:nvCxnSpPr>
        <p:spPr>
          <a:xfrm flipV="1">
            <a:off x="457200" y="4198938"/>
            <a:ext cx="1981200" cy="1043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438400" y="4268167"/>
            <a:ext cx="228600" cy="12944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28600" y="4953000"/>
            <a:ext cx="1752600" cy="76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9952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accent3">
              <a:lumMod val="20000"/>
              <a:lumOff val="80000"/>
            </a:schemeClr>
          </a:solidFill>
        </p:spPr>
        <p:txBody>
          <a:bodyPr/>
          <a:lstStyle/>
          <a:p>
            <a:r>
              <a:rPr lang="en-US" b="1" dirty="0">
                <a:solidFill>
                  <a:srgbClr val="00B050"/>
                </a:solidFill>
              </a:rPr>
              <a:t>Photoelectric effect</a:t>
            </a:r>
            <a:r>
              <a:rPr lang="en-US" dirty="0">
                <a:solidFill>
                  <a:srgbClr val="00B050"/>
                </a:solidFill>
              </a:rPr>
              <a:t> </a:t>
            </a:r>
            <a:endParaRPr lang="en-IN" dirty="0">
              <a:solidFill>
                <a:srgbClr val="00B050"/>
              </a:solidFill>
            </a:endParaRPr>
          </a:p>
        </p:txBody>
      </p:sp>
      <p:sp>
        <p:nvSpPr>
          <p:cNvPr id="3" name="Content Placeholder 2"/>
          <p:cNvSpPr>
            <a:spLocks noGrp="1"/>
          </p:cNvSpPr>
          <p:nvPr>
            <p:ph idx="1"/>
          </p:nvPr>
        </p:nvSpPr>
        <p:spPr>
          <a:xfrm>
            <a:off x="457200" y="1143000"/>
            <a:ext cx="8229600" cy="5410200"/>
          </a:xfrm>
          <a:solidFill>
            <a:schemeClr val="accent2">
              <a:lumMod val="20000"/>
              <a:lumOff val="80000"/>
            </a:schemeClr>
          </a:solidFill>
        </p:spPr>
        <p:txBody>
          <a:bodyPr>
            <a:normAutofit fontScale="92500" lnSpcReduction="10000"/>
          </a:bodyPr>
          <a:lstStyle/>
          <a:p>
            <a:pPr lvl="0"/>
            <a:r>
              <a:rPr lang="en-US" dirty="0"/>
              <a:t>When x-ray photons interact with </a:t>
            </a:r>
            <a:r>
              <a:rPr lang="en-US" dirty="0">
                <a:solidFill>
                  <a:schemeClr val="accent6">
                    <a:lumMod val="75000"/>
                  </a:schemeClr>
                </a:solidFill>
              </a:rPr>
              <a:t>inner shell (K, L, M shell) electron of atom</a:t>
            </a:r>
            <a:r>
              <a:rPr lang="en-US" dirty="0"/>
              <a:t>, free electron fly off as photoelectric and get absorbed in the body. Outer electrons shift to the inner shell gives off energy in the form of radiation called characteristic radiation or line radiation. </a:t>
            </a:r>
            <a:endParaRPr lang="en-IN" dirty="0"/>
          </a:p>
          <a:p>
            <a:pPr lvl="0"/>
            <a:r>
              <a:rPr lang="en-US" dirty="0">
                <a:solidFill>
                  <a:schemeClr val="accent4">
                    <a:lumMod val="75000"/>
                  </a:schemeClr>
                </a:solidFill>
              </a:rPr>
              <a:t>Photoelectric effect </a:t>
            </a:r>
            <a:r>
              <a:rPr lang="el-GR" dirty="0">
                <a:solidFill>
                  <a:schemeClr val="accent4">
                    <a:lumMod val="75000"/>
                  </a:schemeClr>
                </a:solidFill>
              </a:rPr>
              <a:t>α</a:t>
            </a:r>
            <a:r>
              <a:rPr lang="en-US" dirty="0">
                <a:solidFill>
                  <a:schemeClr val="accent4">
                    <a:lumMod val="75000"/>
                  </a:schemeClr>
                </a:solidFill>
              </a:rPr>
              <a:t> z</a:t>
            </a:r>
            <a:r>
              <a:rPr lang="en-US" baseline="30000" dirty="0">
                <a:solidFill>
                  <a:schemeClr val="accent4">
                    <a:lumMod val="75000"/>
                  </a:schemeClr>
                </a:solidFill>
              </a:rPr>
              <a:t>3 </a:t>
            </a:r>
            <a:r>
              <a:rPr lang="en-US" dirty="0">
                <a:solidFill>
                  <a:schemeClr val="accent4">
                    <a:lumMod val="75000"/>
                  </a:schemeClr>
                </a:solidFill>
              </a:rPr>
              <a:t>and inversely proportional to 1/E</a:t>
            </a:r>
            <a:r>
              <a:rPr lang="en-US" baseline="30000" dirty="0">
                <a:solidFill>
                  <a:schemeClr val="accent4">
                    <a:lumMod val="75000"/>
                  </a:schemeClr>
                </a:solidFill>
              </a:rPr>
              <a:t>3</a:t>
            </a:r>
            <a:r>
              <a:rPr lang="en-US" dirty="0">
                <a:solidFill>
                  <a:schemeClr val="accent4">
                    <a:lumMod val="75000"/>
                  </a:schemeClr>
                </a:solidFill>
              </a:rPr>
              <a:t>.</a:t>
            </a:r>
          </a:p>
          <a:p>
            <a:r>
              <a:rPr lang="en-US" dirty="0"/>
              <a:t>By using high </a:t>
            </a:r>
            <a:r>
              <a:rPr lang="en-US" dirty="0" err="1"/>
              <a:t>kVp</a:t>
            </a:r>
            <a:r>
              <a:rPr lang="en-US" dirty="0"/>
              <a:t> photoelectric effect decrease thus patient dose decreased. </a:t>
            </a:r>
            <a:endParaRPr lang="en-IN" dirty="0"/>
          </a:p>
          <a:p>
            <a:pPr lvl="0"/>
            <a:r>
              <a:rPr lang="en-US" dirty="0">
                <a:solidFill>
                  <a:schemeClr val="accent6">
                    <a:lumMod val="75000"/>
                  </a:schemeClr>
                </a:solidFill>
              </a:rPr>
              <a:t>Photoelectric effect is responsible for formation of image on radiographs of object.</a:t>
            </a:r>
            <a:endParaRPr lang="en-IN" dirty="0">
              <a:solidFill>
                <a:schemeClr val="accent6">
                  <a:lumMod val="75000"/>
                </a:schemeClr>
              </a:solidFill>
            </a:endParaRPr>
          </a:p>
          <a:p>
            <a:endParaRPr lang="en-IN" dirty="0"/>
          </a:p>
        </p:txBody>
      </p:sp>
    </p:spTree>
    <p:extLst>
      <p:ext uri="{BB962C8B-B14F-4D97-AF65-F5344CB8AC3E}">
        <p14:creationId xmlns:p14="http://schemas.microsoft.com/office/powerpoint/2010/main" val="2775279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a:solidFill>
            <a:schemeClr val="bg2">
              <a:lumMod val="90000"/>
            </a:schemeClr>
          </a:solidFill>
        </p:spPr>
        <p:txBody>
          <a:bodyPr>
            <a:normAutofit/>
          </a:bodyPr>
          <a:lstStyle/>
          <a:p>
            <a:pPr lvl="0"/>
            <a:r>
              <a:rPr lang="en-US" b="1" dirty="0" err="1"/>
              <a:t>Bremstrahlung</a:t>
            </a:r>
            <a:r>
              <a:rPr lang="en-US" b="1" dirty="0"/>
              <a:t> or breaking or General or white radiation</a:t>
            </a:r>
            <a:r>
              <a:rPr lang="en-US" dirty="0"/>
              <a:t> – when electron passing through positive nucleus of target get deflected or slow lose in kinetic energy </a:t>
            </a:r>
            <a:endParaRPr lang="en-IN" dirty="0"/>
          </a:p>
          <a:p>
            <a:pPr lvl="0"/>
            <a:r>
              <a:rPr lang="en-US" b="1" dirty="0"/>
              <a:t>Compton effect</a:t>
            </a:r>
            <a:r>
              <a:rPr lang="en-US" dirty="0"/>
              <a:t>: - Moderate or high energy photon encounters free electron of the </a:t>
            </a:r>
            <a:r>
              <a:rPr lang="en-US" dirty="0">
                <a:solidFill>
                  <a:srgbClr val="FF0000"/>
                </a:solidFill>
              </a:rPr>
              <a:t>outer shell of the atom.</a:t>
            </a:r>
            <a:endParaRPr lang="en-IN" dirty="0">
              <a:solidFill>
                <a:srgbClr val="FF0000"/>
              </a:solidFill>
            </a:endParaRPr>
          </a:p>
          <a:p>
            <a:pPr lvl="0"/>
            <a:r>
              <a:rPr lang="en-US" dirty="0"/>
              <a:t>Compton effect produces </a:t>
            </a:r>
            <a:r>
              <a:rPr lang="en-US" dirty="0">
                <a:solidFill>
                  <a:srgbClr val="C00000"/>
                </a:solidFill>
              </a:rPr>
              <a:t>almost all the scatter radiation encountered in diagnostic radiology. </a:t>
            </a:r>
          </a:p>
          <a:p>
            <a:r>
              <a:rPr lang="en-US" dirty="0"/>
              <a:t>Compton effect of x-ray independent of atomic number of absorbing material. </a:t>
            </a:r>
            <a:endParaRPr lang="en-IN" dirty="0"/>
          </a:p>
          <a:p>
            <a:pPr lvl="0"/>
            <a:endParaRPr lang="en-IN" dirty="0">
              <a:solidFill>
                <a:srgbClr val="C00000"/>
              </a:solidFill>
            </a:endParaRPr>
          </a:p>
          <a:p>
            <a:endParaRPr lang="en-IN" dirty="0"/>
          </a:p>
        </p:txBody>
      </p:sp>
    </p:spTree>
    <p:extLst>
      <p:ext uri="{BB962C8B-B14F-4D97-AF65-F5344CB8AC3E}">
        <p14:creationId xmlns:p14="http://schemas.microsoft.com/office/powerpoint/2010/main" val="2980194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304800" y="228600"/>
            <a:ext cx="8534400" cy="1828800"/>
          </a:xfrm>
        </p:spPr>
        <p:txBody>
          <a:bodyPr>
            <a:normAutofit fontScale="92500" lnSpcReduction="20000"/>
          </a:bodyPr>
          <a:lstStyle/>
          <a:p>
            <a:pPr algn="ctr">
              <a:buFontTx/>
              <a:buNone/>
            </a:pPr>
            <a:r>
              <a:rPr lang="en-US" b="1" i="1" dirty="0"/>
              <a:t>	</a:t>
            </a:r>
            <a:r>
              <a:rPr lang="en-US" sz="2800" b="1" i="1" dirty="0">
                <a:solidFill>
                  <a:srgbClr val="FF0000"/>
                </a:solidFill>
                <a:latin typeface="Times New Roman" pitchFamily="18" charset="0"/>
                <a:cs typeface="Times New Roman" pitchFamily="18" charset="0"/>
              </a:rPr>
              <a:t>X-RAY TUBE</a:t>
            </a:r>
            <a:endParaRPr lang="en-US" sz="2800" dirty="0">
              <a:solidFill>
                <a:srgbClr val="FF0000"/>
              </a:solidFill>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It consists of a </a:t>
            </a:r>
            <a:r>
              <a:rPr lang="en-US" sz="2400" dirty="0">
                <a:solidFill>
                  <a:srgbClr val="FFFF00"/>
                </a:solidFill>
                <a:latin typeface="Times New Roman" pitchFamily="18" charset="0"/>
                <a:cs typeface="Times New Roman" pitchFamily="18" charset="0"/>
              </a:rPr>
              <a:t>glass tube (12-18cm L, 9cm D) </a:t>
            </a:r>
            <a:r>
              <a:rPr lang="en-US" sz="2400" dirty="0">
                <a:latin typeface="Times New Roman" pitchFamily="18" charset="0"/>
                <a:cs typeface="Times New Roman" pitchFamily="18" charset="0"/>
              </a:rPr>
              <a:t>which has been evacuated to produce a high vacuum and into which are sealed two electrodes, the </a:t>
            </a:r>
            <a:r>
              <a:rPr lang="en-US" sz="2400" i="1" dirty="0">
                <a:latin typeface="Times New Roman" pitchFamily="18" charset="0"/>
                <a:cs typeface="Times New Roman" pitchFamily="18" charset="0"/>
              </a:rPr>
              <a:t>cathode (-</a:t>
            </a:r>
            <a:r>
              <a:rPr lang="en-US" sz="2400" dirty="0">
                <a:latin typeface="Times New Roman" pitchFamily="18" charset="0"/>
                <a:cs typeface="Times New Roman" pitchFamily="18" charset="0"/>
              </a:rPr>
              <a:t>) and the </a:t>
            </a:r>
            <a:r>
              <a:rPr lang="en-US" sz="2400" i="1" dirty="0">
                <a:latin typeface="Times New Roman" pitchFamily="18" charset="0"/>
                <a:cs typeface="Times New Roman" pitchFamily="18" charset="0"/>
              </a:rPr>
              <a:t>anode </a:t>
            </a:r>
            <a:r>
              <a:rPr lang="en-US" sz="2400" dirty="0">
                <a:latin typeface="Times New Roman" pitchFamily="18" charset="0"/>
                <a:cs typeface="Times New Roman" pitchFamily="18" charset="0"/>
              </a:rPr>
              <a:t>(+) placed 1-3cm apart.  </a:t>
            </a:r>
          </a:p>
          <a:p>
            <a:pPr algn="just">
              <a:buFontTx/>
              <a:buNone/>
            </a:pPr>
            <a:r>
              <a:rPr lang="en-US" sz="2400" b="1" i="1" dirty="0">
                <a:latin typeface="Times New Roman" pitchFamily="18" charset="0"/>
                <a:cs typeface="Times New Roman" pitchFamily="18" charset="0"/>
              </a:rPr>
              <a:t>	</a:t>
            </a:r>
            <a:endParaRPr lang="en-US" dirty="0"/>
          </a:p>
          <a:p>
            <a:pPr algn="just"/>
            <a:endParaRPr lang="en-US" dirty="0"/>
          </a:p>
          <a:p>
            <a:pPr>
              <a:buFontTx/>
              <a:buNone/>
            </a:pPr>
            <a:endParaRPr lang="en-US" dirty="0"/>
          </a:p>
        </p:txBody>
      </p:sp>
      <p:pic>
        <p:nvPicPr>
          <p:cNvPr id="409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8288" y="2544763"/>
            <a:ext cx="3516312" cy="149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Box 4"/>
          <p:cNvSpPr txBox="1">
            <a:spLocks noChangeArrowheads="1"/>
          </p:cNvSpPr>
          <p:nvPr/>
        </p:nvSpPr>
        <p:spPr bwMode="auto">
          <a:xfrm>
            <a:off x="4572000" y="67056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p>
        </p:txBody>
      </p:sp>
      <p:sp>
        <p:nvSpPr>
          <p:cNvPr id="4101" name="TextBox 5"/>
          <p:cNvSpPr txBox="1">
            <a:spLocks noChangeArrowheads="1"/>
          </p:cNvSpPr>
          <p:nvPr/>
        </p:nvSpPr>
        <p:spPr bwMode="auto">
          <a:xfrm>
            <a:off x="3886200" y="2176463"/>
            <a:ext cx="9255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b="1" dirty="0">
                <a:solidFill>
                  <a:srgbClr val="C00000"/>
                </a:solidFill>
                <a:latin typeface="Times New Roman" pitchFamily="18" charset="0"/>
                <a:cs typeface="Times New Roman" pitchFamily="18" charset="0"/>
              </a:rPr>
              <a:t>Cathode</a:t>
            </a:r>
          </a:p>
        </p:txBody>
      </p:sp>
      <p:sp>
        <p:nvSpPr>
          <p:cNvPr id="4102" name="TextBox 6"/>
          <p:cNvSpPr txBox="1">
            <a:spLocks noChangeArrowheads="1"/>
          </p:cNvSpPr>
          <p:nvPr/>
        </p:nvSpPr>
        <p:spPr bwMode="auto">
          <a:xfrm>
            <a:off x="4724400" y="2176463"/>
            <a:ext cx="7540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b="1">
                <a:solidFill>
                  <a:srgbClr val="C00000"/>
                </a:solidFill>
                <a:latin typeface="Times New Roman" pitchFamily="18" charset="0"/>
                <a:cs typeface="Times New Roman" pitchFamily="18" charset="0"/>
              </a:rPr>
              <a:t>Anode</a:t>
            </a:r>
          </a:p>
        </p:txBody>
      </p:sp>
      <p:sp>
        <p:nvSpPr>
          <p:cNvPr id="4103" name="TextBox 7"/>
          <p:cNvSpPr txBox="1">
            <a:spLocks noChangeArrowheads="1"/>
          </p:cNvSpPr>
          <p:nvPr/>
        </p:nvSpPr>
        <p:spPr bwMode="auto">
          <a:xfrm>
            <a:off x="3505200" y="3929063"/>
            <a:ext cx="15255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b="1" dirty="0">
                <a:solidFill>
                  <a:srgbClr val="C00000"/>
                </a:solidFill>
                <a:latin typeface="Times New Roman" pitchFamily="18" charset="0"/>
                <a:cs typeface="Times New Roman" pitchFamily="18" charset="0"/>
              </a:rPr>
              <a:t>Glass Envelope</a:t>
            </a:r>
          </a:p>
        </p:txBody>
      </p:sp>
      <p:pic>
        <p:nvPicPr>
          <p:cNvPr id="4104" name="Picture 3"/>
          <p:cNvPicPr>
            <a:picLocks noChangeAspect="1" noChangeArrowheads="1"/>
          </p:cNvPicPr>
          <p:nvPr/>
        </p:nvPicPr>
        <p:blipFill>
          <a:blip r:embed="rId4">
            <a:grayscl/>
            <a:extLst>
              <a:ext uri="{28A0092B-C50C-407E-A947-70E740481C1C}">
                <a14:useLocalDpi xmlns:a14="http://schemas.microsoft.com/office/drawing/2010/main" val="0"/>
              </a:ext>
            </a:extLst>
          </a:blip>
          <a:srcRect/>
          <a:stretch>
            <a:fillRect/>
          </a:stretch>
        </p:blipFill>
        <p:spPr bwMode="auto">
          <a:xfrm>
            <a:off x="914400" y="4876800"/>
            <a:ext cx="309403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95888" y="4876800"/>
            <a:ext cx="3033712"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Text Box 5"/>
          <p:cNvSpPr txBox="1">
            <a:spLocks noChangeArrowheads="1"/>
          </p:cNvSpPr>
          <p:nvPr/>
        </p:nvSpPr>
        <p:spPr bwMode="auto">
          <a:xfrm>
            <a:off x="609600" y="6094413"/>
            <a:ext cx="2971800"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121" tIns="26060" rIns="52121" bIns="2606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000" b="1">
                <a:solidFill>
                  <a:srgbClr val="FFFFFF"/>
                </a:solidFill>
                <a:latin typeface="Tahoma" pitchFamily="34" charset="0"/>
                <a:ea typeface="Arial" pitchFamily="34" charset="0"/>
                <a:cs typeface="Shruti" pitchFamily="34" charset="0"/>
              </a:rPr>
              <a:t>                  </a:t>
            </a:r>
            <a:r>
              <a:rPr lang="en-US" sz="1000" b="1">
                <a:latin typeface="Tahoma" pitchFamily="34" charset="0"/>
                <a:ea typeface="Arial" pitchFamily="34" charset="0"/>
                <a:cs typeface="Shruti" pitchFamily="34" charset="0"/>
              </a:rPr>
              <a:t>  </a:t>
            </a:r>
            <a:r>
              <a:rPr lang="en-US" sz="1600" b="1">
                <a:solidFill>
                  <a:srgbClr val="C00000"/>
                </a:solidFill>
                <a:latin typeface="Times New Roman" pitchFamily="18" charset="0"/>
                <a:ea typeface="Arial" pitchFamily="34" charset="0"/>
                <a:cs typeface="Times New Roman" pitchFamily="18" charset="0"/>
              </a:rPr>
              <a:t>CATHODE</a:t>
            </a:r>
          </a:p>
          <a:p>
            <a:pPr eaLnBrk="1" hangingPunct="1"/>
            <a:r>
              <a:rPr lang="en-US" sz="1600" b="1">
                <a:solidFill>
                  <a:srgbClr val="C00000"/>
                </a:solidFill>
                <a:latin typeface="Times New Roman" pitchFamily="18" charset="0"/>
                <a:ea typeface="Arial" pitchFamily="34" charset="0"/>
                <a:cs typeface="Times New Roman" pitchFamily="18" charset="0"/>
              </a:rPr>
              <a:t>Spiral  filament  in focusing cup.</a:t>
            </a:r>
            <a:endParaRPr lang="en-US" sz="1600">
              <a:solidFill>
                <a:srgbClr val="C00000"/>
              </a:solidFill>
              <a:latin typeface="Times New Roman" pitchFamily="18" charset="0"/>
              <a:cs typeface="Times New Roman" pitchFamily="18" charset="0"/>
            </a:endParaRPr>
          </a:p>
        </p:txBody>
      </p:sp>
      <p:sp>
        <p:nvSpPr>
          <p:cNvPr id="4107" name="Text Box 7"/>
          <p:cNvSpPr txBox="1">
            <a:spLocks noChangeArrowheads="1"/>
          </p:cNvSpPr>
          <p:nvPr/>
        </p:nvSpPr>
        <p:spPr bwMode="auto">
          <a:xfrm>
            <a:off x="4619625" y="6096000"/>
            <a:ext cx="36099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121" tIns="26060" rIns="52121" bIns="2606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1600" b="1" dirty="0">
                <a:solidFill>
                  <a:srgbClr val="C00000"/>
                </a:solidFill>
                <a:latin typeface="Times New Roman" pitchFamily="18" charset="0"/>
                <a:ea typeface="Arial" pitchFamily="34" charset="0"/>
                <a:cs typeface="Times New Roman" pitchFamily="18" charset="0"/>
              </a:rPr>
              <a:t>Tungsten  target set in </a:t>
            </a:r>
          </a:p>
          <a:p>
            <a:pPr algn="ctr" eaLnBrk="1" hangingPunct="1"/>
            <a:r>
              <a:rPr lang="en-US" sz="1600" b="1" dirty="0">
                <a:solidFill>
                  <a:srgbClr val="C00000"/>
                </a:solidFill>
                <a:latin typeface="Times New Roman" pitchFamily="18" charset="0"/>
                <a:ea typeface="Arial" pitchFamily="34" charset="0"/>
                <a:cs typeface="Times New Roman" pitchFamily="18" charset="0"/>
              </a:rPr>
              <a:t>anode face.</a:t>
            </a:r>
          </a:p>
          <a:p>
            <a:pPr eaLnBrk="1" hangingPunct="1"/>
            <a:endParaRPr lang="en-US" sz="1600" dirty="0">
              <a:latin typeface="Times New Roman" pitchFamily="18" charset="0"/>
              <a:ea typeface="Arial" pitchFamily="34" charset="0"/>
              <a:cs typeface="Times New Roman" pitchFamily="18" charset="0"/>
            </a:endParaRPr>
          </a:p>
        </p:txBody>
      </p:sp>
    </p:spTree>
    <p:extLst>
      <p:ext uri="{BB962C8B-B14F-4D97-AF65-F5344CB8AC3E}">
        <p14:creationId xmlns:p14="http://schemas.microsoft.com/office/powerpoint/2010/main" val="3886651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a:solidFill>
            <a:schemeClr val="bg2">
              <a:lumMod val="75000"/>
            </a:schemeClr>
          </a:solidFill>
        </p:spPr>
        <p:txBody>
          <a:bodyPr>
            <a:normAutofit/>
          </a:bodyPr>
          <a:lstStyle/>
          <a:p>
            <a:pPr lvl="0"/>
            <a:r>
              <a:rPr lang="en-US" b="1" dirty="0"/>
              <a:t>Cathode</a:t>
            </a:r>
            <a:r>
              <a:rPr lang="en-US" dirty="0"/>
              <a:t>:- Negative side of the x-ray tube, its filament consists of tungsten atomic no. 74 and melting point 3370</a:t>
            </a:r>
            <a:r>
              <a:rPr lang="en-US" baseline="30000" dirty="0"/>
              <a:t>0</a:t>
            </a:r>
            <a:r>
              <a:rPr lang="en-US" dirty="0"/>
              <a:t>C.</a:t>
            </a:r>
            <a:endParaRPr lang="en-IN" dirty="0"/>
          </a:p>
          <a:p>
            <a:pPr lvl="0" algn="just">
              <a:lnSpc>
                <a:spcPct val="125000"/>
              </a:lnSpc>
              <a:buClr>
                <a:srgbClr val="C00000"/>
              </a:buClr>
              <a:buSzPct val="90000"/>
              <a:buFont typeface="Wingdings" pitchFamily="2" charset="2"/>
              <a:buChar char="Ø"/>
            </a:pPr>
            <a:r>
              <a:rPr lang="en-US" dirty="0">
                <a:latin typeface="Times New Roman" pitchFamily="18" charset="0"/>
                <a:cs typeface="Times New Roman" pitchFamily="18" charset="0"/>
              </a:rPr>
              <a:t> </a:t>
            </a:r>
            <a:r>
              <a:rPr lang="en-US" dirty="0"/>
              <a:t>Tungsten has little tendency to </a:t>
            </a:r>
            <a:r>
              <a:rPr lang="en-US" dirty="0" err="1"/>
              <a:t>vaporise</a:t>
            </a:r>
            <a:r>
              <a:rPr lang="en-US" dirty="0"/>
              <a:t>, thus it prolongs the life of the x-ray tube. </a:t>
            </a:r>
            <a:endParaRPr lang="en-IN" dirty="0"/>
          </a:p>
          <a:p>
            <a:pPr lvl="0" algn="just">
              <a:lnSpc>
                <a:spcPct val="125000"/>
              </a:lnSpc>
              <a:buClr>
                <a:srgbClr val="C00000"/>
              </a:buClr>
              <a:buSzPct val="90000"/>
              <a:buFont typeface="Wingdings" pitchFamily="2" charset="2"/>
              <a:buChar char="Ø"/>
            </a:pPr>
            <a:r>
              <a:rPr lang="en-US" b="1" dirty="0"/>
              <a:t>Focusing cup</a:t>
            </a:r>
            <a:r>
              <a:rPr lang="en-US" dirty="0"/>
              <a:t>: - Filament is embedded in a concave metal shroud called focusing cup made of nickel or molybdenum. </a:t>
            </a:r>
            <a:endParaRPr lang="en-IN" dirty="0"/>
          </a:p>
          <a:p>
            <a:pPr marL="0" indent="0" algn="just">
              <a:lnSpc>
                <a:spcPct val="125000"/>
              </a:lnSpc>
              <a:buClr>
                <a:srgbClr val="C00000"/>
              </a:buClr>
              <a:buSzPct val="90000"/>
              <a:buNone/>
            </a:pPr>
            <a:endParaRPr lang="en-IN" dirty="0"/>
          </a:p>
        </p:txBody>
      </p:sp>
      <p:sp>
        <p:nvSpPr>
          <p:cNvPr id="2" name="Title 1"/>
          <p:cNvSpPr>
            <a:spLocks noGrp="1"/>
          </p:cNvSpPr>
          <p:nvPr>
            <p:ph type="title"/>
          </p:nvPr>
        </p:nvSpPr>
        <p:spPr>
          <a:xfrm>
            <a:off x="457200" y="76200"/>
            <a:ext cx="8229600" cy="685800"/>
          </a:xfrm>
          <a:solidFill>
            <a:schemeClr val="bg2">
              <a:lumMod val="90000"/>
            </a:schemeClr>
          </a:solidFill>
        </p:spPr>
        <p:txBody>
          <a:bodyPr>
            <a:normAutofit fontScale="90000"/>
          </a:bodyPr>
          <a:lstStyle/>
          <a:p>
            <a:br>
              <a:rPr lang="en-US" b="1" dirty="0">
                <a:solidFill>
                  <a:srgbClr val="FF0000"/>
                </a:solidFill>
                <a:latin typeface="Times New Roman" pitchFamily="18" charset="0"/>
                <a:cs typeface="Times New Roman" pitchFamily="18" charset="0"/>
              </a:rPr>
            </a:br>
            <a:r>
              <a:rPr lang="en-US" b="1" dirty="0">
                <a:solidFill>
                  <a:srgbClr val="FF0000"/>
                </a:solidFill>
                <a:latin typeface="Times New Roman" pitchFamily="18" charset="0"/>
                <a:cs typeface="Times New Roman" pitchFamily="18" charset="0"/>
              </a:rPr>
              <a:t>CATHODE</a:t>
            </a:r>
            <a:br>
              <a:rPr lang="en-US" dirty="0">
                <a:solidFill>
                  <a:srgbClr val="FF0000"/>
                </a:solidFill>
                <a:latin typeface="Times New Roman" pitchFamily="18" charset="0"/>
                <a:cs typeface="Times New Roman" pitchFamily="18" charset="0"/>
              </a:rPr>
            </a:br>
            <a:r>
              <a:rPr lang="en-US" dirty="0">
                <a:solidFill>
                  <a:srgbClr val="FF0000"/>
                </a:solidFill>
                <a:latin typeface="Times New Roman" pitchFamily="18" charset="0"/>
                <a:cs typeface="Times New Roman" pitchFamily="18" charset="0"/>
              </a:rPr>
              <a:t>.</a:t>
            </a:r>
            <a:endParaRPr lang="en-IN" dirty="0"/>
          </a:p>
        </p:txBody>
      </p:sp>
    </p:spTree>
    <p:extLst>
      <p:ext uri="{BB962C8B-B14F-4D97-AF65-F5344CB8AC3E}">
        <p14:creationId xmlns:p14="http://schemas.microsoft.com/office/powerpoint/2010/main" val="4577676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TotalTime>
  <Words>825</Words>
  <Application>Microsoft Office PowerPoint</Application>
  <PresentationFormat>On-screen Show (4:3)</PresentationFormat>
  <Paragraphs>71</Paragraphs>
  <Slides>17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Microsoft YaHei</vt:lpstr>
      <vt:lpstr>Arial</vt:lpstr>
      <vt:lpstr>Calibri</vt:lpstr>
      <vt:lpstr>Comic Sans MS</vt:lpstr>
      <vt:lpstr>Tahoma</vt:lpstr>
      <vt:lpstr>Times New Roman</vt:lpstr>
      <vt:lpstr>Wingdings</vt:lpstr>
      <vt:lpstr>Office Theme</vt:lpstr>
      <vt:lpstr>RADIOLOGY-3 Fourth Professional UNIT 3 </vt:lpstr>
      <vt:lpstr>“PRODUCTION OF  X-RAYS”</vt:lpstr>
      <vt:lpstr>PowerPoint Presentation</vt:lpstr>
      <vt:lpstr>PowerPoint Presentation</vt:lpstr>
      <vt:lpstr>Interaction of Photons with Matters</vt:lpstr>
      <vt:lpstr>Photoelectric effect </vt:lpstr>
      <vt:lpstr>PowerPoint Presentation</vt:lpstr>
      <vt:lpstr>PowerPoint Presentation</vt:lpstr>
      <vt:lpstr> CATHODE .</vt:lpstr>
      <vt:lpstr> ANODE </vt:lpstr>
      <vt:lpstr>Types of Anod</vt:lpstr>
      <vt:lpstr>Rotating type</vt:lpstr>
      <vt:lpstr>PowerPoint Presentation</vt:lpstr>
      <vt:lpstr>Heel effect</vt:lpstr>
      <vt:lpstr>Quantity of x-ray production</vt:lpstr>
      <vt:lpstr> Type of x-ray machines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RADIOLOGY</dc:title>
  <dc:creator>RAMRSH TIWARI</dc:creator>
  <cp:lastModifiedBy>vettiwary@gmail.com</cp:lastModifiedBy>
  <cp:revision>43</cp:revision>
  <dcterms:created xsi:type="dcterms:W3CDTF">2006-08-16T00:00:00Z</dcterms:created>
  <dcterms:modified xsi:type="dcterms:W3CDTF">2020-11-07T06:40:10Z</dcterms:modified>
</cp:coreProperties>
</file>