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533400"/>
          </a:xfrm>
          <a:solidFill>
            <a:schemeClr val="bg2">
              <a:lumMod val="9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			</a:t>
            </a:r>
            <a:r>
              <a:rPr lang="en-IN" sz="2700" b="1" dirty="0" smtClean="0">
                <a:solidFill>
                  <a:srgbClr val="FF0000"/>
                </a:solidFill>
              </a:rPr>
              <a:t>RINDERPEST (Synonym: Cattle Plague</a:t>
            </a:r>
            <a:r>
              <a:rPr lang="en-IN" sz="2000" b="1" dirty="0" smtClean="0">
                <a:solidFill>
                  <a:srgbClr val="FF0000"/>
                </a:solidFill>
              </a:rPr>
              <a:t>)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91600" cy="60198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400" b="1" dirty="0" err="1" smtClean="0">
                <a:solidFill>
                  <a:srgbClr val="FF0000"/>
                </a:solidFill>
              </a:rPr>
              <a:t>Etiology</a:t>
            </a:r>
            <a:r>
              <a:rPr lang="en-IN" sz="2400" b="1" dirty="0" smtClean="0">
                <a:solidFill>
                  <a:srgbClr val="FF0000"/>
                </a:solidFill>
              </a:rPr>
              <a:t>:</a:t>
            </a:r>
            <a:r>
              <a:rPr lang="en-IN" sz="2800" b="1" dirty="0" smtClean="0"/>
              <a:t> </a:t>
            </a:r>
            <a:r>
              <a:rPr lang="en-IN" sz="2400" b="1" dirty="0" smtClean="0"/>
              <a:t>Genus: </a:t>
            </a:r>
            <a:r>
              <a:rPr lang="en-IN" sz="2400" dirty="0" err="1" smtClean="0"/>
              <a:t>Morbillivirus</a:t>
            </a:r>
            <a:r>
              <a:rPr lang="en-IN" sz="2400" dirty="0" smtClean="0"/>
              <a:t>, within the family </a:t>
            </a:r>
            <a:r>
              <a:rPr lang="en-IN" sz="2400" i="1" dirty="0" err="1" smtClean="0"/>
              <a:t>Paramyxouiridae</a:t>
            </a:r>
            <a:r>
              <a:rPr lang="en-IN" sz="2400" i="1" dirty="0" smtClean="0"/>
              <a:t>.</a:t>
            </a:r>
          </a:p>
          <a:p>
            <a:pPr algn="just"/>
            <a:r>
              <a:rPr lang="en-IN" sz="2400" i="1" dirty="0" smtClean="0"/>
              <a:t> In addition to </a:t>
            </a:r>
            <a:r>
              <a:rPr lang="en-IN" sz="2400" i="1" dirty="0" err="1" smtClean="0"/>
              <a:t>rinderpest</a:t>
            </a:r>
            <a:r>
              <a:rPr lang="en-IN" sz="2400" i="1" dirty="0" smtClean="0"/>
              <a:t> virus </a:t>
            </a:r>
            <a:r>
              <a:rPr lang="fr-FR" sz="2400" dirty="0" smtClean="0"/>
              <a:t>(RPV), the </a:t>
            </a:r>
            <a:r>
              <a:rPr lang="fr-FR" sz="2400" dirty="0" err="1" smtClean="0"/>
              <a:t>genus</a:t>
            </a:r>
            <a:r>
              <a:rPr lang="fr-FR" sz="2400" dirty="0" smtClean="0"/>
              <a:t> </a:t>
            </a:r>
            <a:r>
              <a:rPr lang="fr-FR" sz="2400" dirty="0" err="1" smtClean="0"/>
              <a:t>includes</a:t>
            </a:r>
            <a:r>
              <a:rPr lang="fr-FR" sz="2400" dirty="0" smtClean="0"/>
              <a:t> peste des petits ruminants virus (PPRV), </a:t>
            </a:r>
            <a:r>
              <a:rPr lang="en-IN" sz="2400" dirty="0" smtClean="0"/>
              <a:t>which infects sheep and goats; canine distemper virus (CDV), which infects carnivores; and human measles virus (MV).</a:t>
            </a:r>
          </a:p>
          <a:p>
            <a:pPr algn="just"/>
            <a:r>
              <a:rPr lang="en-IN" sz="2400" dirty="0" smtClean="0"/>
              <a:t>There is one serotype of this virus, but 3 genetically distinct lineages – lineage 1(African Lineage ), lineage 2(African Lineages)  and lineage 3(Asian Lineages ) – have been identified.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Species Affected:</a:t>
            </a:r>
          </a:p>
          <a:p>
            <a:pPr algn="just"/>
            <a:r>
              <a:rPr lang="en-IN" sz="2400" dirty="0" smtClean="0"/>
              <a:t>Most cloven-</a:t>
            </a:r>
            <a:r>
              <a:rPr lang="en-IN" sz="2400" dirty="0" err="1" smtClean="0"/>
              <a:t>hooved</a:t>
            </a:r>
            <a:r>
              <a:rPr lang="en-IN" sz="2400" dirty="0" smtClean="0"/>
              <a:t> animals (order </a:t>
            </a:r>
            <a:r>
              <a:rPr lang="en-IN" sz="2400" dirty="0" err="1" smtClean="0"/>
              <a:t>Artiodactyla</a:t>
            </a:r>
            <a:r>
              <a:rPr lang="en-IN" sz="2400" dirty="0" smtClean="0"/>
              <a:t>) are susceptible</a:t>
            </a:r>
          </a:p>
          <a:p>
            <a:pPr algn="just"/>
            <a:r>
              <a:rPr lang="en-IN" sz="2400" dirty="0" smtClean="0"/>
              <a:t>Cattle, water buffalo, yaks, African buffalo, giraffes, warthogs and </a:t>
            </a:r>
            <a:r>
              <a:rPr lang="en-IN" sz="2400" dirty="0" err="1" smtClean="0"/>
              <a:t>Tragelaphinae</a:t>
            </a:r>
            <a:r>
              <a:rPr lang="en-IN" sz="2400" dirty="0" smtClean="0"/>
              <a:t> (spiral-horned antelope) are particularly susceptible to disease. </a:t>
            </a:r>
          </a:p>
          <a:p>
            <a:pPr algn="just"/>
            <a:r>
              <a:rPr lang="en-IN" sz="2400" dirty="0" smtClean="0"/>
              <a:t>Cattle are the most important maintenance hosts.</a:t>
            </a:r>
          </a:p>
          <a:p>
            <a:pPr algn="just"/>
            <a:r>
              <a:rPr lang="en-IN" sz="2400" dirty="0" err="1" smtClean="0"/>
              <a:t>Rinderpest</a:t>
            </a:r>
            <a:r>
              <a:rPr lang="en-IN" sz="2400" dirty="0" smtClean="0"/>
              <a:t> is rare among </a:t>
            </a:r>
            <a:r>
              <a:rPr lang="en-IN" sz="2400" dirty="0" err="1" smtClean="0"/>
              <a:t>Camelidae</a:t>
            </a:r>
            <a:r>
              <a:rPr lang="en-IN" sz="2400" dirty="0" smtClean="0"/>
              <a:t>; especially in endemic areas. They are dead-end hosts and do not transmit the virus.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2400" b="1" i="1" dirty="0" smtClean="0"/>
              <a:t>Goat tissue vaccine(GTV</a:t>
            </a:r>
            <a:r>
              <a:rPr lang="en-IN" sz="2400" dirty="0" smtClean="0"/>
              <a:t>) is good for </a:t>
            </a:r>
            <a:r>
              <a:rPr lang="en-IN" sz="2400" dirty="0" err="1" smtClean="0"/>
              <a:t>indian</a:t>
            </a:r>
            <a:r>
              <a:rPr lang="en-IN" sz="2400" dirty="0" smtClean="0"/>
              <a:t> plain type Zebu cattle but not safe for buffalo or exotic cattle which have low innate resistance and to be given@ 1ml sc ,provide life long immunity.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b="1" i="1" dirty="0" err="1" smtClean="0"/>
              <a:t>Lapinized</a:t>
            </a:r>
            <a:r>
              <a:rPr lang="en-IN" sz="2400" b="1" i="1" dirty="0" smtClean="0"/>
              <a:t> vaccine </a:t>
            </a:r>
            <a:r>
              <a:rPr lang="en-IN" sz="2400" dirty="0" smtClean="0"/>
              <a:t>also used and provide immunity for 2-3years</a:t>
            </a:r>
            <a:r>
              <a:rPr lang="en-IN" dirty="0" smtClean="0"/>
              <a:t>.</a:t>
            </a:r>
          </a:p>
          <a:p>
            <a:r>
              <a:rPr lang="en-IN" sz="2400" b="1" i="1" dirty="0" err="1" smtClean="0"/>
              <a:t>Avianized</a:t>
            </a:r>
            <a:r>
              <a:rPr lang="en-IN" sz="2400" b="1" i="1" dirty="0" smtClean="0"/>
              <a:t> vaccine </a:t>
            </a:r>
            <a:r>
              <a:rPr lang="en-IN" sz="2400" dirty="0" smtClean="0"/>
              <a:t>is most safe for exotic breeds and protect them for16 months.</a:t>
            </a:r>
          </a:p>
          <a:p>
            <a:pPr algn="just"/>
            <a:r>
              <a:rPr lang="en-IN" sz="2400" b="1" i="1" dirty="0" smtClean="0"/>
              <a:t>Tissue culture vaccine(TCRP)</a:t>
            </a:r>
            <a:r>
              <a:rPr lang="en-IN" sz="2400" dirty="0" smtClean="0"/>
              <a:t>is given @ 1ml sc provide immunity for 10 years. It is best vaccine and has replaced all other vaccines and used for sheep and goat to prevent PPR also.</a:t>
            </a:r>
          </a:p>
          <a:p>
            <a:pPr algn="just"/>
            <a:r>
              <a:rPr lang="en-IN" sz="2400" dirty="0" smtClean="0"/>
              <a:t>With all these vaccines, calves and lambs born of immune mothers should be vaccinated at 9 and 6 months of age respectively.</a:t>
            </a:r>
          </a:p>
          <a:p>
            <a:pPr algn="just"/>
            <a:r>
              <a:rPr lang="en-IN" sz="2400" b="1" i="1" dirty="0" smtClean="0"/>
              <a:t>Measles vaccine</a:t>
            </a:r>
            <a:r>
              <a:rPr lang="en-IN" sz="2400" dirty="0" smtClean="0"/>
              <a:t> is good for young calves deriving maternal antibodies and also for adult cattle, although the degree of immunity is not as strong as with ordinary </a:t>
            </a:r>
            <a:r>
              <a:rPr lang="en-IN" sz="2400" dirty="0" err="1" smtClean="0"/>
              <a:t>rinderpest</a:t>
            </a:r>
            <a:r>
              <a:rPr lang="en-IN" sz="2400" dirty="0" smtClean="0"/>
              <a:t> vaccine.</a:t>
            </a:r>
          </a:p>
          <a:p>
            <a:pPr algn="just"/>
            <a:r>
              <a:rPr lang="en-IN" sz="2400" b="1" i="1" dirty="0" smtClean="0"/>
              <a:t>Recombinant vaccine </a:t>
            </a:r>
            <a:r>
              <a:rPr lang="en-IN" sz="2400" dirty="0" smtClean="0"/>
              <a:t>is also useful for calves deriving maternal antibody and gives the immunity for 1year and administered by scarification.           </a:t>
            </a:r>
          </a:p>
          <a:p>
            <a:pPr algn="just"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629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</a:rPr>
              <a:t>               </a:t>
            </a:r>
            <a:r>
              <a:rPr lang="en-US" b="1" dirty="0" err="1" smtClean="0">
                <a:solidFill>
                  <a:srgbClr val="C00000"/>
                </a:solidFill>
              </a:rPr>
              <a:t>Peste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des </a:t>
            </a:r>
            <a:r>
              <a:rPr lang="en-US" b="1" dirty="0" err="1">
                <a:solidFill>
                  <a:srgbClr val="C00000"/>
                </a:solidFill>
              </a:rPr>
              <a:t>petits</a:t>
            </a:r>
            <a:r>
              <a:rPr lang="en-US" b="1" dirty="0">
                <a:solidFill>
                  <a:srgbClr val="C00000"/>
                </a:solidFill>
              </a:rPr>
              <a:t> ruminants    </a:t>
            </a:r>
            <a:r>
              <a:rPr lang="en-US" b="1" dirty="0" smtClean="0">
                <a:solidFill>
                  <a:srgbClr val="C00000"/>
                </a:solidFill>
              </a:rPr>
              <a:t>(PPR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</a:rPr>
              <a:t>(Goat plague, Ovine </a:t>
            </a:r>
            <a:r>
              <a:rPr lang="en-US" sz="2400" dirty="0" err="1">
                <a:solidFill>
                  <a:srgbClr val="FF0000"/>
                </a:solidFill>
              </a:rPr>
              <a:t>rinderpest</a:t>
            </a:r>
            <a:r>
              <a:rPr lang="en-US" sz="2400" dirty="0">
                <a:solidFill>
                  <a:srgbClr val="FF0000"/>
                </a:solidFill>
              </a:rPr>
              <a:t>, plague </a:t>
            </a:r>
            <a:r>
              <a:rPr lang="en-US" sz="2400" dirty="0" smtClean="0">
                <a:solidFill>
                  <a:srgbClr val="FF0000"/>
                </a:solidFill>
              </a:rPr>
              <a:t>of small </a:t>
            </a:r>
            <a:r>
              <a:rPr lang="en-US" sz="2400" dirty="0">
                <a:solidFill>
                  <a:srgbClr val="FF0000"/>
                </a:solidFill>
              </a:rPr>
              <a:t>ruminants, Kata)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err="1" smtClean="0"/>
              <a:t>Morbillivirus</a:t>
            </a:r>
            <a:r>
              <a:rPr lang="en-US" sz="2400" dirty="0" smtClean="0"/>
              <a:t> </a:t>
            </a:r>
            <a:r>
              <a:rPr lang="en-US" sz="2400" dirty="0"/>
              <a:t>genus in the family </a:t>
            </a:r>
            <a:r>
              <a:rPr lang="en-US" sz="2400" dirty="0" err="1"/>
              <a:t>Paramyxoviridae</a:t>
            </a:r>
            <a:r>
              <a:rPr lang="en-US" sz="2400" dirty="0"/>
              <a:t>, preferentially replicates in lymphoid tissues and epithelial tissue of the GI and respiratory </a:t>
            </a:r>
            <a:r>
              <a:rPr lang="en-US" sz="2400" dirty="0" smtClean="0"/>
              <a:t>tracts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Transmission:</a:t>
            </a:r>
          </a:p>
          <a:p>
            <a:pPr marL="0" indent="0" algn="just">
              <a:buNone/>
            </a:pPr>
            <a:r>
              <a:rPr lang="en-US" sz="2400" dirty="0"/>
              <a:t>• By close </a:t>
            </a:r>
            <a:r>
              <a:rPr lang="en-US" sz="2400" dirty="0" smtClean="0"/>
              <a:t>contact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• The virus is present in ocular, nasal, </a:t>
            </a:r>
            <a:r>
              <a:rPr lang="en-US" sz="2400" dirty="0" smtClean="0"/>
              <a:t>and oral </a:t>
            </a:r>
            <a:r>
              <a:rPr lang="en-US" sz="2400" dirty="0"/>
              <a:t>secretions as well as feces.</a:t>
            </a:r>
          </a:p>
          <a:p>
            <a:pPr marL="0" indent="0" algn="just">
              <a:buNone/>
            </a:pPr>
            <a:r>
              <a:rPr lang="en-US" sz="2400" dirty="0"/>
              <a:t>• Inhalation of aerosols from sneezing </a:t>
            </a:r>
            <a:r>
              <a:rPr lang="en-US" sz="2400" dirty="0" smtClean="0"/>
              <a:t>and coughing </a:t>
            </a:r>
            <a:r>
              <a:rPr lang="en-US" sz="2400" dirty="0"/>
              <a:t>animals.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IN" sz="2400" b="1" dirty="0">
                <a:solidFill>
                  <a:srgbClr val="FF0000"/>
                </a:solidFill>
              </a:rPr>
              <a:t>Clinical signs:</a:t>
            </a:r>
          </a:p>
          <a:p>
            <a:pPr marL="0" indent="0" algn="just">
              <a:buNone/>
            </a:pPr>
            <a:r>
              <a:rPr lang="en-IN" sz="2400" dirty="0"/>
              <a:t>• The incubation period is 4–6 days</a:t>
            </a:r>
          </a:p>
          <a:p>
            <a:pPr marL="0" indent="0" algn="just">
              <a:buNone/>
            </a:pPr>
            <a:r>
              <a:rPr lang="en-IN" sz="2400" dirty="0"/>
              <a:t>• High fever (41°C/1060F), </a:t>
            </a:r>
            <a:r>
              <a:rPr lang="en-IN" sz="2400" dirty="0" smtClean="0"/>
              <a:t>erosive stomatitis</a:t>
            </a:r>
            <a:r>
              <a:rPr lang="en-IN" sz="2400" dirty="0"/>
              <a:t>, conjunctivitis, </a:t>
            </a:r>
            <a:r>
              <a:rPr lang="en-IN" sz="2400" dirty="0" smtClean="0"/>
              <a:t>gastroenteritis, and </a:t>
            </a:r>
            <a:r>
              <a:rPr lang="en-IN" sz="2400" dirty="0"/>
              <a:t>pneumonia, </a:t>
            </a:r>
            <a:r>
              <a:rPr lang="en-IN" sz="2400" dirty="0" err="1"/>
              <a:t>drymuzzle</a:t>
            </a:r>
            <a:r>
              <a:rPr lang="en-IN" sz="2400" dirty="0"/>
              <a:t>, </a:t>
            </a:r>
            <a:r>
              <a:rPr lang="en-IN" sz="2400" dirty="0" err="1" smtClean="0"/>
              <a:t>oculo</a:t>
            </a:r>
            <a:r>
              <a:rPr lang="en-IN" sz="2400" dirty="0" smtClean="0"/>
              <a:t>-nasal discharges</a:t>
            </a:r>
            <a:r>
              <a:rPr lang="en-IN" sz="2400" dirty="0"/>
              <a:t>,</a:t>
            </a:r>
          </a:p>
          <a:p>
            <a:pPr marL="0" indent="0" algn="just">
              <a:buNone/>
            </a:pPr>
            <a:r>
              <a:rPr lang="en-IN" sz="2400" dirty="0"/>
              <a:t>• Watery blood-stained </a:t>
            </a:r>
            <a:r>
              <a:rPr lang="en-IN" sz="2400" dirty="0" err="1"/>
              <a:t>diarrhea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799275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US" sz="2400" dirty="0"/>
              <a:t>Erosions-small pin-point </a:t>
            </a:r>
            <a:r>
              <a:rPr lang="en-US" sz="2400" dirty="0" smtClean="0"/>
              <a:t>red-greyish areas </a:t>
            </a:r>
            <a:r>
              <a:rPr lang="en-US" sz="2400" dirty="0"/>
              <a:t>on the gums, dental pad, </a:t>
            </a:r>
            <a:r>
              <a:rPr lang="en-US" sz="2400" dirty="0" smtClean="0"/>
              <a:t>palate, lips</a:t>
            </a:r>
            <a:r>
              <a:rPr lang="en-US" sz="2400" dirty="0"/>
              <a:t>, inner aspects of the </a:t>
            </a:r>
            <a:r>
              <a:rPr lang="en-US" sz="2400" dirty="0" smtClean="0"/>
              <a:t>cheeks and upper </a:t>
            </a:r>
            <a:r>
              <a:rPr lang="en-US" sz="2400" dirty="0"/>
              <a:t>surface of the tongue.</a:t>
            </a:r>
          </a:p>
          <a:p>
            <a:pPr algn="just"/>
            <a:r>
              <a:rPr lang="en-US" sz="2400" dirty="0" smtClean="0"/>
              <a:t>Eye</a:t>
            </a:r>
            <a:r>
              <a:rPr lang="en-US" sz="2400" dirty="0"/>
              <a:t>, nose and mouth </a:t>
            </a:r>
            <a:r>
              <a:rPr lang="en-US" sz="2400" dirty="0" err="1" smtClean="0"/>
              <a:t>dischargeswith</a:t>
            </a:r>
            <a:r>
              <a:rPr lang="en-US" sz="2400" dirty="0" smtClean="0"/>
              <a:t> scabs </a:t>
            </a:r>
            <a:r>
              <a:rPr lang="en-US" sz="2400" dirty="0"/>
              <a:t>or nodules around the </a:t>
            </a:r>
            <a:r>
              <a:rPr lang="en-US" sz="2400" dirty="0" smtClean="0"/>
              <a:t>mouth</a:t>
            </a:r>
          </a:p>
          <a:p>
            <a:pPr algn="just"/>
            <a:r>
              <a:rPr lang="en-US" sz="2400" dirty="0" smtClean="0"/>
              <a:t>Death </a:t>
            </a:r>
            <a:r>
              <a:rPr lang="en-US" sz="2400" dirty="0"/>
              <a:t>usually occurs 4–6 days after </a:t>
            </a:r>
            <a:r>
              <a:rPr lang="en-US" sz="2400" dirty="0" smtClean="0"/>
              <a:t>the onset </a:t>
            </a:r>
            <a:r>
              <a:rPr lang="en-US" sz="2400" dirty="0"/>
              <a:t>of fever.</a:t>
            </a:r>
          </a:p>
          <a:p>
            <a:pPr algn="just"/>
            <a:r>
              <a:rPr lang="en-US" sz="2400" dirty="0" smtClean="0"/>
              <a:t>High </a:t>
            </a:r>
            <a:r>
              <a:rPr lang="en-US" sz="2400" dirty="0"/>
              <a:t>morbidity (up to 100%) and up </a:t>
            </a:r>
            <a:r>
              <a:rPr lang="en-US" sz="2400" dirty="0" smtClean="0"/>
              <a:t>to 90</a:t>
            </a:r>
            <a:r>
              <a:rPr lang="en-US" sz="2400" dirty="0"/>
              <a:t>% mortality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Post mortem findings:</a:t>
            </a:r>
          </a:p>
          <a:p>
            <a:pPr marL="0" indent="0" algn="just">
              <a:buNone/>
            </a:pPr>
            <a:r>
              <a:rPr lang="en-US" sz="2400" dirty="0"/>
              <a:t>• Prominent crusty scabs along the </a:t>
            </a:r>
            <a:r>
              <a:rPr lang="en-US" sz="2400" dirty="0" smtClean="0"/>
              <a:t>outer lips </a:t>
            </a:r>
            <a:r>
              <a:rPr lang="en-US" sz="2400" dirty="0"/>
              <a:t>and severe congestion of lungs due </a:t>
            </a:r>
            <a:r>
              <a:rPr lang="en-US" sz="2400" dirty="0" smtClean="0"/>
              <a:t>to interstitial pneumonia</a:t>
            </a:r>
          </a:p>
          <a:p>
            <a:pPr marL="0" indent="0" algn="just">
              <a:buNone/>
            </a:pPr>
            <a:r>
              <a:rPr lang="en-US" sz="2400" dirty="0" smtClean="0"/>
              <a:t>Diagnosis:</a:t>
            </a:r>
          </a:p>
          <a:p>
            <a:pPr algn="just"/>
            <a:r>
              <a:rPr lang="en-US" sz="2400" dirty="0" smtClean="0"/>
              <a:t>Clinical Signs</a:t>
            </a:r>
          </a:p>
          <a:p>
            <a:pPr algn="just"/>
            <a:r>
              <a:rPr lang="en-US" sz="2400" dirty="0"/>
              <a:t>Whole blood in heparin or EDTA. </a:t>
            </a:r>
            <a:endParaRPr lang="en-US" sz="2400" dirty="0" smtClean="0"/>
          </a:p>
          <a:p>
            <a:pPr algn="just"/>
            <a:r>
              <a:rPr lang="en-IN" sz="2400" dirty="0"/>
              <a:t>Virus </a:t>
            </a:r>
            <a:r>
              <a:rPr lang="en-IN" sz="2400" dirty="0" smtClean="0"/>
              <a:t>isolation</a:t>
            </a:r>
          </a:p>
          <a:p>
            <a:pPr algn="just"/>
            <a:r>
              <a:rPr lang="en-IN" sz="2400" dirty="0"/>
              <a:t>A</a:t>
            </a:r>
            <a:r>
              <a:rPr lang="en-IN" sz="2400" dirty="0" smtClean="0"/>
              <a:t>ntigen </a:t>
            </a:r>
            <a:r>
              <a:rPr lang="en-IN" sz="2400" dirty="0"/>
              <a:t>capture ELISA and reverse transcription-PCR</a:t>
            </a:r>
          </a:p>
        </p:txBody>
      </p:sp>
    </p:spTree>
    <p:extLst>
      <p:ext uri="{BB962C8B-B14F-4D97-AF65-F5344CB8AC3E}">
        <p14:creationId xmlns:p14="http://schemas.microsoft.com/office/powerpoint/2010/main" val="140698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US" sz="2400" dirty="0"/>
              <a:t>C</a:t>
            </a:r>
            <a:r>
              <a:rPr lang="en-US" sz="2400" dirty="0" smtClean="0"/>
              <a:t>ompetitive </a:t>
            </a:r>
            <a:r>
              <a:rPr lang="en-US" sz="2400" dirty="0"/>
              <a:t>ELISA and virus neutralization are the OIE-recommended tests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Treatment:</a:t>
            </a:r>
          </a:p>
          <a:p>
            <a:pPr algn="just"/>
            <a:r>
              <a:rPr lang="en-US" sz="2400" dirty="0"/>
              <a:t>Only supportive treatment to </a:t>
            </a:r>
            <a:r>
              <a:rPr lang="en-US" sz="2400" dirty="0" smtClean="0"/>
              <a:t>counteract secondary </a:t>
            </a:r>
            <a:r>
              <a:rPr lang="en-US" sz="2400" dirty="0"/>
              <a:t>bacterial infection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/>
              <a:t>One </a:t>
            </a:r>
            <a:r>
              <a:rPr lang="en-US" sz="2400" dirty="0" smtClean="0"/>
              <a:t>course of </a:t>
            </a:r>
            <a:r>
              <a:rPr lang="en-US" sz="2400" dirty="0"/>
              <a:t>antibiotics (Ceftriaxone, Gentamycin), </a:t>
            </a:r>
            <a:r>
              <a:rPr lang="en-US" sz="2400" dirty="0" smtClean="0"/>
              <a:t>5% dextrose</a:t>
            </a:r>
            <a:r>
              <a:rPr lang="en-US" sz="2400" dirty="0"/>
              <a:t>, Multivitamins, Meloxicam can </a:t>
            </a:r>
            <a:r>
              <a:rPr lang="en-US" sz="2400" dirty="0" smtClean="0"/>
              <a:t>be given </a:t>
            </a:r>
            <a:r>
              <a:rPr lang="en-US" sz="2400" dirty="0"/>
              <a:t>in affected </a:t>
            </a:r>
            <a:r>
              <a:rPr lang="en-US" sz="2400" dirty="0" smtClean="0"/>
              <a:t>animals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</a:rPr>
              <a:t>Control:</a:t>
            </a:r>
          </a:p>
          <a:p>
            <a:pPr algn="just"/>
            <a:r>
              <a:rPr lang="en-US" sz="2400" dirty="0"/>
              <a:t>Farm </a:t>
            </a:r>
            <a:r>
              <a:rPr lang="en-US" sz="2400" dirty="0" smtClean="0"/>
              <a:t>Disinfection: PPR </a:t>
            </a:r>
            <a:r>
              <a:rPr lang="en-US" sz="2400" dirty="0"/>
              <a:t>virus can be killed by most </a:t>
            </a:r>
            <a:r>
              <a:rPr lang="en-US" sz="2400" dirty="0" smtClean="0"/>
              <a:t>common Disinfectants-Phenols</a:t>
            </a:r>
            <a:r>
              <a:rPr lang="en-US" sz="2400" dirty="0"/>
              <a:t>, </a:t>
            </a:r>
            <a:r>
              <a:rPr lang="en-US" sz="2400" dirty="0" smtClean="0"/>
              <a:t> 2%Sodium </a:t>
            </a:r>
            <a:r>
              <a:rPr lang="en-US" sz="2400" dirty="0"/>
              <a:t>hydroxide</a:t>
            </a:r>
          </a:p>
          <a:p>
            <a:pPr algn="just"/>
            <a:r>
              <a:rPr lang="en-US" sz="2400" dirty="0" smtClean="0"/>
              <a:t>Vaccination: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/>
              <a:t>Live attenuated PPR vaccine</a:t>
            </a:r>
          </a:p>
        </p:txBody>
      </p:sp>
    </p:spTree>
    <p:extLst>
      <p:ext uri="{BB962C8B-B14F-4D97-AF65-F5344CB8AC3E}">
        <p14:creationId xmlns:p14="http://schemas.microsoft.com/office/powerpoint/2010/main" val="373884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IN" sz="2400" dirty="0"/>
              <a:t>Names: PPR vaccine, </a:t>
            </a:r>
            <a:r>
              <a:rPr lang="en-IN" sz="2400" dirty="0" err="1"/>
              <a:t>Raksha</a:t>
            </a:r>
            <a:r>
              <a:rPr lang="en-IN" sz="2400" dirty="0"/>
              <a:t> PPR.</a:t>
            </a:r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Availability: 100 and 50 </a:t>
            </a:r>
            <a:r>
              <a:rPr lang="en-IN" sz="2400"/>
              <a:t>doses </a:t>
            </a:r>
            <a:r>
              <a:rPr lang="en-IN" sz="2400" smtClean="0"/>
              <a:t>with diluent </a:t>
            </a:r>
            <a:r>
              <a:rPr lang="en-IN" sz="2400" dirty="0"/>
              <a:t>and freeze dried vaccine vials.</a:t>
            </a:r>
          </a:p>
          <a:p>
            <a:r>
              <a:rPr lang="en-IN" sz="2400" dirty="0" smtClean="0"/>
              <a:t>Dose</a:t>
            </a:r>
            <a:r>
              <a:rPr lang="en-IN" sz="2400" dirty="0"/>
              <a:t>: 1 ml.</a:t>
            </a:r>
          </a:p>
          <a:p>
            <a:r>
              <a:rPr lang="en-IN" sz="2400" dirty="0" smtClean="0"/>
              <a:t>Age </a:t>
            </a:r>
            <a:r>
              <a:rPr lang="en-IN" sz="2400" dirty="0"/>
              <a:t>group: 3 months’ kids.</a:t>
            </a:r>
          </a:p>
          <a:p>
            <a:r>
              <a:rPr lang="en-IN" sz="2400" dirty="0" smtClean="0"/>
              <a:t>Route</a:t>
            </a:r>
            <a:r>
              <a:rPr lang="en-IN" sz="2400" dirty="0"/>
              <a:t>: Subcutaneous route.</a:t>
            </a:r>
          </a:p>
          <a:p>
            <a:r>
              <a:rPr lang="en-IN" sz="2400" dirty="0" smtClean="0"/>
              <a:t>Immunity</a:t>
            </a:r>
            <a:r>
              <a:rPr lang="en-IN" sz="2400" dirty="0"/>
              <a:t>: 3 years.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325755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32670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71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7056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sz="3000" b="1" dirty="0" smtClean="0">
                <a:solidFill>
                  <a:srgbClr val="FF0000"/>
                </a:solidFill>
              </a:rPr>
              <a:t>Resistance to physical and chemical action:</a:t>
            </a:r>
          </a:p>
          <a:p>
            <a:pPr algn="just">
              <a:buNone/>
            </a:pPr>
            <a:r>
              <a:rPr lang="en-IN" sz="3000" b="1" i="1" dirty="0" smtClean="0"/>
              <a:t>Temperature: 	Small amounts of virus resist 56°C/60 minutes or 60°C/30 minutes. 	</a:t>
            </a:r>
          </a:p>
          <a:p>
            <a:r>
              <a:rPr lang="en-IN" sz="3000" dirty="0" smtClean="0"/>
              <a:t>pH: 	Stable between pH 4.0 and 10.0. 	</a:t>
            </a:r>
          </a:p>
          <a:p>
            <a:pPr algn="just"/>
            <a:r>
              <a:rPr lang="en-IN" sz="3000" dirty="0" smtClean="0"/>
              <a:t>Disinfectants/chemicals: 	Susceptible to lipid solvents and most common disinfectants (phenol, cresol, </a:t>
            </a:r>
            <a:r>
              <a:rPr lang="el-GR" sz="3000" dirty="0" smtClean="0"/>
              <a:t>β-</a:t>
            </a:r>
            <a:r>
              <a:rPr lang="en-IN" sz="3000" dirty="0" err="1" smtClean="0"/>
              <a:t>propiolactone</a:t>
            </a:r>
            <a:r>
              <a:rPr lang="en-IN" sz="3000" dirty="0" smtClean="0"/>
              <a:t>, sodium hydroxide 2%/24 hours used at a rate of 1 litre/m2). 	</a:t>
            </a:r>
          </a:p>
          <a:p>
            <a:r>
              <a:rPr lang="en-IN" sz="3000" dirty="0" smtClean="0"/>
              <a:t>Survival: 	Quickly inactivated in environment (to light, drying and ultraviolet radiation). </a:t>
            </a:r>
          </a:p>
          <a:p>
            <a:r>
              <a:rPr lang="en-IN" sz="3000" dirty="0" smtClean="0"/>
              <a:t>Can remain viable for long periods in chilled or frozen tissues. </a:t>
            </a:r>
          </a:p>
          <a:p>
            <a:pPr>
              <a:buNone/>
            </a:pPr>
            <a:r>
              <a:rPr lang="en-IN" sz="3100" b="1" dirty="0" smtClean="0">
                <a:solidFill>
                  <a:srgbClr val="FF0000"/>
                </a:solidFill>
              </a:rPr>
              <a:t>Transmission: </a:t>
            </a:r>
          </a:p>
          <a:p>
            <a:pPr algn="just"/>
            <a:r>
              <a:rPr lang="en-IN" sz="2800" dirty="0" smtClean="0"/>
              <a:t> By direct or close indirect contact between infected and susceptible animals </a:t>
            </a:r>
          </a:p>
          <a:p>
            <a:r>
              <a:rPr lang="en-IN" sz="2800" dirty="0" smtClean="0"/>
              <a:t>Airborne transmission is limited</a:t>
            </a:r>
          </a:p>
          <a:p>
            <a:r>
              <a:rPr lang="en-IN" sz="2800" dirty="0" smtClean="0"/>
              <a:t> RPV is sensitive to direct sunlight thus </a:t>
            </a:r>
            <a:r>
              <a:rPr lang="en-IN" sz="2800" dirty="0" err="1" smtClean="0"/>
              <a:t>fomites</a:t>
            </a:r>
            <a:r>
              <a:rPr lang="en-IN" sz="2800" dirty="0" smtClean="0"/>
              <a:t> are not a viable means of transmission </a:t>
            </a:r>
          </a:p>
          <a:p>
            <a:r>
              <a:rPr lang="en-IN" sz="2800" dirty="0" smtClean="0"/>
              <a:t> No evidence of vertical transmission </a:t>
            </a:r>
          </a:p>
          <a:p>
            <a:pPr algn="just"/>
            <a:r>
              <a:rPr lang="en-IN" sz="2800" dirty="0" smtClean="0"/>
              <a:t>Introduction of RPV into free areas is most commonly by means of infected animals </a:t>
            </a:r>
          </a:p>
          <a:p>
            <a:pPr>
              <a:buNone/>
            </a:pPr>
            <a:r>
              <a:rPr lang="en-IN" sz="3000" dirty="0" smtClean="0"/>
              <a:t>	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solidFill>
                  <a:srgbClr val="FF0000"/>
                </a:solidFill>
              </a:rPr>
              <a:t>Sources of virus: </a:t>
            </a:r>
          </a:p>
          <a:p>
            <a:pPr algn="just"/>
            <a:r>
              <a:rPr lang="en-IN" sz="2400" dirty="0" smtClean="0"/>
              <a:t>Shedding of virus begins 1–2 days before pyrexia in tears, nasal secretions, saliva, urine and faeces. </a:t>
            </a:r>
          </a:p>
          <a:p>
            <a:pPr algn="just"/>
            <a:r>
              <a:rPr lang="en-IN" sz="2400" dirty="0" smtClean="0"/>
              <a:t> Blood and all tissues are infectious before the appearance of clinical signs </a:t>
            </a:r>
          </a:p>
          <a:p>
            <a:pPr algn="just"/>
            <a:r>
              <a:rPr lang="en-IN" sz="2400" dirty="0" smtClean="0"/>
              <a:t> During periods of clinical disease, high levels of RPV can be found in expired air, nasal and ocular discharges, saliva, faeces, semen, vaginal discharges, urine and milk. </a:t>
            </a:r>
          </a:p>
          <a:p>
            <a:pPr algn="just"/>
            <a:r>
              <a:rPr lang="en-IN" sz="2400" dirty="0" smtClean="0"/>
              <a:t>Infection is via the epithelium of the upper or lower respiratory tract. </a:t>
            </a:r>
          </a:p>
          <a:p>
            <a:pPr algn="just"/>
            <a:r>
              <a:rPr lang="en-IN" sz="2400" dirty="0" smtClean="0"/>
              <a:t> No carrier state. </a:t>
            </a:r>
          </a:p>
          <a:p>
            <a:pPr algn="just"/>
            <a:r>
              <a:rPr lang="en-IN" sz="2400" dirty="0" smtClean="0"/>
              <a:t>The eradication campaign concluded in 2011 with an international declaration of global freedom from </a:t>
            </a:r>
            <a:r>
              <a:rPr lang="en-IN" sz="2400" dirty="0" err="1" smtClean="0"/>
              <a:t>rinderpest</a:t>
            </a:r>
            <a:r>
              <a:rPr lang="en-IN" sz="2400" dirty="0" smtClean="0"/>
              <a:t>. </a:t>
            </a:r>
          </a:p>
          <a:p>
            <a:pPr>
              <a:buNone/>
            </a:pPr>
            <a:r>
              <a:rPr lang="en-IN" sz="2400" b="1" dirty="0" err="1" smtClean="0">
                <a:solidFill>
                  <a:srgbClr val="FF0000"/>
                </a:solidFill>
              </a:rPr>
              <a:t>Zoonotic</a:t>
            </a:r>
            <a:r>
              <a:rPr lang="en-IN" sz="2400" b="1" dirty="0" smtClean="0">
                <a:solidFill>
                  <a:srgbClr val="FF0000"/>
                </a:solidFill>
              </a:rPr>
              <a:t> potential </a:t>
            </a:r>
            <a:r>
              <a:rPr lang="en-IN" sz="2400" b="1" i="1" dirty="0" smtClean="0"/>
              <a:t>:</a:t>
            </a:r>
          </a:p>
          <a:p>
            <a:r>
              <a:rPr lang="en-IN" sz="2400" dirty="0" err="1" smtClean="0"/>
              <a:t>Rinderpest</a:t>
            </a:r>
            <a:r>
              <a:rPr lang="en-IN" sz="2400" dirty="0" smtClean="0"/>
              <a:t> virus has not been reported to infect humans .</a:t>
            </a:r>
          </a:p>
          <a:p>
            <a:pPr algn="just"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600" b="1" dirty="0" smtClean="0">
                <a:solidFill>
                  <a:srgbClr val="FF0000"/>
                </a:solidFill>
              </a:rPr>
              <a:t>CLINICAL SIGNS:</a:t>
            </a:r>
          </a:p>
          <a:p>
            <a:pPr algn="just"/>
            <a:r>
              <a:rPr lang="en-IN" sz="2600" dirty="0" smtClean="0"/>
              <a:t>Severity depending on the virulence of the strain and resistance of the infected animal.</a:t>
            </a:r>
          </a:p>
          <a:p>
            <a:pPr algn="just"/>
            <a:r>
              <a:rPr lang="en-IN" sz="2600" dirty="0" smtClean="0"/>
              <a:t>Infection is initiated in the upper respiratory tract, usually through nasal entry, and is followed by initial replication in the tonsils and local lymph nodes</a:t>
            </a:r>
            <a:r>
              <a:rPr lang="en-IN" sz="3600" dirty="0" smtClean="0"/>
              <a:t>.</a:t>
            </a:r>
          </a:p>
          <a:p>
            <a:pPr algn="just">
              <a:buNone/>
            </a:pPr>
            <a:r>
              <a:rPr lang="en-IN" sz="2600" b="1" dirty="0" smtClean="0">
                <a:solidFill>
                  <a:srgbClr val="002060"/>
                </a:solidFill>
              </a:rPr>
              <a:t>In Cattle:</a:t>
            </a:r>
          </a:p>
          <a:p>
            <a:pPr algn="just"/>
            <a:r>
              <a:rPr lang="en-IN" sz="2600" dirty="0" smtClean="0"/>
              <a:t> </a:t>
            </a:r>
            <a:r>
              <a:rPr lang="en-IN" sz="2600" b="1" i="1" dirty="0" smtClean="0"/>
              <a:t>A </a:t>
            </a:r>
            <a:r>
              <a:rPr lang="en-IN" sz="2600" b="1" i="1" dirty="0" err="1" smtClean="0"/>
              <a:t>peracute</a:t>
            </a:r>
            <a:r>
              <a:rPr lang="en-IN" sz="2600" b="1" i="1" dirty="0" smtClean="0"/>
              <a:t> form: </a:t>
            </a:r>
            <a:r>
              <a:rPr lang="en-IN" sz="2600" dirty="0" smtClean="0"/>
              <a:t> characterized primarily by </a:t>
            </a:r>
            <a:r>
              <a:rPr lang="en-IN" sz="2600" i="1" dirty="0" smtClean="0">
                <a:solidFill>
                  <a:srgbClr val="0070C0"/>
                </a:solidFill>
              </a:rPr>
              <a:t>high fever </a:t>
            </a:r>
            <a:r>
              <a:rPr lang="en-IN" sz="2600" dirty="0" smtClean="0"/>
              <a:t>and </a:t>
            </a:r>
            <a:r>
              <a:rPr lang="en-IN" sz="2600" i="1" dirty="0" smtClean="0">
                <a:solidFill>
                  <a:srgbClr val="0070C0"/>
                </a:solidFill>
              </a:rPr>
              <a:t>sudden death</a:t>
            </a:r>
            <a:r>
              <a:rPr lang="en-IN" sz="2600" dirty="0" smtClean="0"/>
              <a:t>, is mainly seen in </a:t>
            </a:r>
            <a:r>
              <a:rPr lang="en-IN" sz="2600" i="1" dirty="0" smtClean="0">
                <a:solidFill>
                  <a:srgbClr val="0070C0"/>
                </a:solidFill>
              </a:rPr>
              <a:t>young and newborn animals</a:t>
            </a:r>
            <a:r>
              <a:rPr lang="en-IN" sz="2600" dirty="0" smtClean="0"/>
              <a:t>. </a:t>
            </a:r>
          </a:p>
          <a:p>
            <a:r>
              <a:rPr lang="en-IN" sz="2600" dirty="0" smtClean="0"/>
              <a:t>The clinical form of the disease can be divided in 3 phases: 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600" i="1" dirty="0" smtClean="0"/>
              <a:t>In the </a:t>
            </a:r>
            <a:r>
              <a:rPr lang="en-IN" sz="2600" b="1" i="1" dirty="0" err="1" smtClean="0">
                <a:solidFill>
                  <a:srgbClr val="7030A0"/>
                </a:solidFill>
              </a:rPr>
              <a:t>prodromal</a:t>
            </a:r>
            <a:r>
              <a:rPr lang="en-IN" sz="2600" b="1" i="1" dirty="0" smtClean="0">
                <a:solidFill>
                  <a:srgbClr val="7030A0"/>
                </a:solidFill>
              </a:rPr>
              <a:t> phase</a:t>
            </a:r>
            <a:r>
              <a:rPr lang="en-IN" sz="2600" i="1" dirty="0" smtClean="0"/>
              <a:t>:</a:t>
            </a:r>
            <a:r>
              <a:rPr lang="en-IN" sz="2600" dirty="0" smtClean="0"/>
              <a:t> hyperthermia develops rapidly and it is followed by the </a:t>
            </a:r>
            <a:r>
              <a:rPr lang="en-IN" sz="2600" b="1" dirty="0" smtClean="0">
                <a:solidFill>
                  <a:srgbClr val="7030A0"/>
                </a:solidFill>
              </a:rPr>
              <a:t>mucosal phase</a:t>
            </a:r>
            <a:r>
              <a:rPr lang="en-IN" sz="2600" dirty="0" smtClean="0"/>
              <a:t>, in which ocular and nasal </a:t>
            </a:r>
            <a:r>
              <a:rPr lang="en-IN" sz="2600" dirty="0" err="1" smtClean="0"/>
              <a:t>mucopurulent</a:t>
            </a:r>
            <a:r>
              <a:rPr lang="en-IN" sz="2600" dirty="0" smtClean="0"/>
              <a:t> secretions are accompanied by anorexia and depression. 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600" dirty="0" smtClean="0"/>
              <a:t>The </a:t>
            </a:r>
            <a:r>
              <a:rPr lang="en-IN" sz="2600" b="1" i="1" dirty="0" smtClean="0">
                <a:solidFill>
                  <a:srgbClr val="7030A0"/>
                </a:solidFill>
              </a:rPr>
              <a:t>final phase </a:t>
            </a:r>
            <a:r>
              <a:rPr lang="en-IN" sz="2600" dirty="0" smtClean="0"/>
              <a:t>is characterized by severe hemorrhagic </a:t>
            </a:r>
            <a:r>
              <a:rPr lang="en-IN" sz="2600" dirty="0" err="1" smtClean="0"/>
              <a:t>diarrhea</a:t>
            </a:r>
            <a:r>
              <a:rPr lang="en-IN" sz="2600" dirty="0" smtClean="0"/>
              <a:t> and prostration, followed by dehydration and death (affected animals usually die 6–12 days after symptoms appear).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Mortality varies with the strain. </a:t>
            </a:r>
          </a:p>
          <a:p>
            <a:pPr algn="just"/>
            <a:r>
              <a:rPr lang="en-IN" sz="2400" dirty="0" smtClean="0"/>
              <a:t>Convalescence can be prolonged and may be accompanied by secondary infections. </a:t>
            </a:r>
          </a:p>
          <a:p>
            <a:pPr algn="just"/>
            <a:r>
              <a:rPr lang="en-IN" sz="2400" dirty="0" smtClean="0"/>
              <a:t>Pregnant cows often abort during this period</a:t>
            </a:r>
          </a:p>
          <a:p>
            <a:pPr algn="just"/>
            <a:r>
              <a:rPr lang="en-IN" sz="2400" dirty="0" err="1" smtClean="0"/>
              <a:t>Diarrhea</a:t>
            </a:r>
            <a:r>
              <a:rPr lang="en-IN" sz="2400" dirty="0" smtClean="0"/>
              <a:t> usually starts after the onset of oral necrosis; it is typically profuse and watery, but may contain mucus, blood and shreds of epithelium in the later stages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Sheep and goats </a:t>
            </a:r>
          </a:p>
          <a:p>
            <a:r>
              <a:rPr lang="en-IN" sz="2400" dirty="0" smtClean="0"/>
              <a:t> Variable signs; some pyrexia, anorexia and minor ocular discharge </a:t>
            </a:r>
          </a:p>
          <a:p>
            <a:r>
              <a:rPr lang="en-IN" sz="2400" dirty="0" smtClean="0"/>
              <a:t> Sometimes diarrhoea </a:t>
            </a:r>
          </a:p>
          <a:p>
            <a:pPr algn="just"/>
            <a:r>
              <a:rPr lang="en-IN" sz="2400" dirty="0" smtClean="0"/>
              <a:t>Asian RPV strains can be transmitted to cattle by contact with infected small ruminants 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Pigs </a:t>
            </a:r>
          </a:p>
          <a:p>
            <a:pPr algn="just"/>
            <a:r>
              <a:rPr lang="en-IN" sz="2400" dirty="0" smtClean="0"/>
              <a:t>Swine is commonly affected </a:t>
            </a:r>
          </a:p>
          <a:p>
            <a:r>
              <a:rPr lang="en-IN" sz="2400" dirty="0" smtClean="0"/>
              <a:t>Pyrexia, anorexia and prostration </a:t>
            </a:r>
          </a:p>
          <a:p>
            <a:pPr algn="just">
              <a:buNone/>
            </a:pPr>
            <a:endParaRPr lang="en-IN" sz="2400" dirty="0" smtClean="0"/>
          </a:p>
          <a:p>
            <a:pPr algn="just">
              <a:buNone/>
            </a:pPr>
            <a:endParaRPr lang="en-IN" sz="2400" dirty="0" smtClean="0"/>
          </a:p>
          <a:p>
            <a:pPr algn="just"/>
            <a:endParaRPr lang="en-IN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algn="just"/>
            <a:r>
              <a:rPr lang="en-IN" sz="3400" dirty="0" smtClean="0"/>
              <a:t>Erosions of </a:t>
            </a:r>
            <a:r>
              <a:rPr lang="en-IN" sz="3400" dirty="0" err="1" smtClean="0"/>
              <a:t>buccal</a:t>
            </a:r>
            <a:r>
              <a:rPr lang="en-IN" sz="3400" dirty="0" smtClean="0"/>
              <a:t> mucosa 1–2 days after fever and diarrhoea at 2–3 days </a:t>
            </a:r>
          </a:p>
          <a:p>
            <a:pPr algn="just"/>
            <a:r>
              <a:rPr lang="en-IN" sz="3400" dirty="0" smtClean="0"/>
              <a:t> Diarrhoea may last a week leading to dehydration and possible death</a:t>
            </a:r>
            <a:endParaRPr lang="en-IN" sz="3400" b="1" i="1" dirty="0" smtClean="0"/>
          </a:p>
          <a:p>
            <a:pPr>
              <a:buNone/>
            </a:pPr>
            <a:r>
              <a:rPr lang="en-IN" sz="3400" b="1" dirty="0" smtClean="0">
                <a:solidFill>
                  <a:srgbClr val="002060"/>
                </a:solidFill>
              </a:rPr>
              <a:t>Lesions: </a:t>
            </a:r>
          </a:p>
          <a:p>
            <a:pPr algn="just"/>
            <a:r>
              <a:rPr lang="en-IN" sz="3400" dirty="0" smtClean="0"/>
              <a:t> Either areas of necrosis and erosions, or congestion and haemorrhage in the mouth, intestines and upper respiratory tracts </a:t>
            </a:r>
          </a:p>
          <a:p>
            <a:pPr algn="just"/>
            <a:r>
              <a:rPr lang="en-IN" sz="3400" dirty="0" smtClean="0"/>
              <a:t> Highly engorged or grey discolouration of </a:t>
            </a:r>
            <a:r>
              <a:rPr lang="en-IN" sz="3400" dirty="0" err="1" smtClean="0"/>
              <a:t>abomasum</a:t>
            </a:r>
            <a:r>
              <a:rPr lang="en-IN" sz="3400" dirty="0" smtClean="0"/>
              <a:t> (epithelial necrosis of mucous membrane); pyloric region severely affected and shows congestion, </a:t>
            </a:r>
            <a:r>
              <a:rPr lang="en-IN" sz="3400" dirty="0" err="1" smtClean="0"/>
              <a:t>petaechiation</a:t>
            </a:r>
            <a:r>
              <a:rPr lang="en-IN" sz="3400" dirty="0" smtClean="0"/>
              <a:t> and oedema of the </a:t>
            </a:r>
            <a:r>
              <a:rPr lang="en-IN" sz="3400" dirty="0" err="1" smtClean="0"/>
              <a:t>submucosa</a:t>
            </a:r>
            <a:r>
              <a:rPr lang="en-IN" sz="3400" dirty="0" smtClean="0"/>
              <a:t> </a:t>
            </a:r>
          </a:p>
          <a:p>
            <a:pPr algn="just"/>
            <a:r>
              <a:rPr lang="en-IN" sz="3400" dirty="0" smtClean="0"/>
              <a:t>Rumen, reticulum and </a:t>
            </a:r>
            <a:r>
              <a:rPr lang="en-IN" sz="3400" dirty="0" err="1" smtClean="0"/>
              <a:t>omasum</a:t>
            </a:r>
            <a:r>
              <a:rPr lang="en-IN" sz="3400" dirty="0" smtClean="0"/>
              <a:t> usually unaffected; necrotic plaques are occasionally encountered on the pillars of the rumen</a:t>
            </a:r>
          </a:p>
          <a:p>
            <a:r>
              <a:rPr lang="en-IN" sz="3400" dirty="0" smtClean="0"/>
              <a:t>Enlarged and oedematous lymph nodes </a:t>
            </a:r>
          </a:p>
          <a:p>
            <a:pPr algn="just"/>
            <a:r>
              <a:rPr lang="en-IN" sz="3400" dirty="0" smtClean="0"/>
              <a:t> White necrotic foci in </a:t>
            </a:r>
            <a:r>
              <a:rPr lang="en-IN" sz="3400" dirty="0" err="1" smtClean="0"/>
              <a:t>Peyer’s</a:t>
            </a:r>
            <a:r>
              <a:rPr lang="en-IN" sz="3400" dirty="0" smtClean="0"/>
              <a:t> patches; lymphoid necrosis and sloughing leaves the supporting architecture engorged or blackened </a:t>
            </a:r>
          </a:p>
          <a:p>
            <a:pPr>
              <a:buNone/>
            </a:pPr>
            <a:endParaRPr lang="en-IN" sz="3400" dirty="0" smtClean="0"/>
          </a:p>
          <a:p>
            <a:pPr algn="just">
              <a:buNone/>
            </a:pPr>
            <a:r>
              <a:rPr lang="en-IN" sz="3400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08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Linear engorgement and blackening of the crests of the folds of the </a:t>
            </a:r>
            <a:r>
              <a:rPr lang="en-IN" sz="2400" dirty="0" err="1" smtClean="0"/>
              <a:t>caecum</a:t>
            </a:r>
            <a:r>
              <a:rPr lang="en-IN" sz="2400" dirty="0" smtClean="0"/>
              <a:t>, colon and rectum (‘Zebra striping’).</a:t>
            </a:r>
          </a:p>
          <a:p>
            <a:pPr algn="just"/>
            <a:r>
              <a:rPr lang="en-IN" sz="2400" dirty="0" smtClean="0"/>
              <a:t> Linear haemorrhages on the folds of mucosa of rectum appear like </a:t>
            </a:r>
            <a:r>
              <a:rPr lang="en-IN" sz="2400" b="1" dirty="0" smtClean="0"/>
              <a:t>'Zebra marking' </a:t>
            </a:r>
            <a:r>
              <a:rPr lang="en-IN" sz="2400" dirty="0" smtClean="0"/>
              <a:t>which is </a:t>
            </a:r>
            <a:r>
              <a:rPr lang="en-IN" sz="2400" dirty="0" err="1" smtClean="0"/>
              <a:t>pathognomonic</a:t>
            </a:r>
            <a:r>
              <a:rPr lang="en-IN" sz="2400" dirty="0" smtClean="0"/>
              <a:t> in </a:t>
            </a:r>
            <a:r>
              <a:rPr lang="en-IN" sz="2400" dirty="0" err="1" smtClean="0"/>
              <a:t>Rinder</a:t>
            </a:r>
            <a:r>
              <a:rPr lang="en-IN" sz="2400" dirty="0" smtClean="0"/>
              <a:t> pest.</a:t>
            </a:r>
          </a:p>
          <a:p>
            <a:pPr algn="just"/>
            <a:r>
              <a:rPr lang="en-IN" sz="2400" dirty="0" smtClean="0"/>
              <a:t>Typically the carcass of the dead animal is dehydrated, emaciated and soiled </a:t>
            </a:r>
          </a:p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DIAGNOSIS:</a:t>
            </a:r>
          </a:p>
          <a:p>
            <a:pPr>
              <a:buNone/>
            </a:pPr>
            <a:r>
              <a:rPr lang="en-IN" sz="2400" b="1" i="1" dirty="0" err="1" smtClean="0"/>
              <a:t>A.Laboratory</a:t>
            </a:r>
            <a:r>
              <a:rPr lang="en-IN" sz="2400" b="1" i="1" dirty="0" smtClean="0"/>
              <a:t> diagnosis </a:t>
            </a:r>
          </a:p>
          <a:p>
            <a:pPr>
              <a:buNone/>
            </a:pPr>
            <a:r>
              <a:rPr lang="en-IN" sz="2400" b="1" dirty="0" smtClean="0"/>
              <a:t>Samples </a:t>
            </a:r>
          </a:p>
          <a:p>
            <a:pPr algn="just"/>
            <a:r>
              <a:rPr lang="en-IN" sz="2400" dirty="0" smtClean="0"/>
              <a:t> Blood for isolating virus; do not use glycerol as preservative transport media as it inactivates RPV </a:t>
            </a:r>
          </a:p>
          <a:p>
            <a:pPr algn="just"/>
            <a:r>
              <a:rPr lang="en-IN" sz="2400" dirty="0" smtClean="0"/>
              <a:t>Spleen, </a:t>
            </a:r>
            <a:r>
              <a:rPr lang="en-IN" sz="2400" dirty="0" err="1" smtClean="0"/>
              <a:t>prescapular</a:t>
            </a:r>
            <a:r>
              <a:rPr lang="en-IN" sz="2400" dirty="0" smtClean="0"/>
              <a:t> or mesenteric lymph nodes of dead animals chilled to sub-zero temperatures for virus isolation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Histopathology and </a:t>
            </a:r>
            <a:r>
              <a:rPr lang="en-IN" sz="2400" dirty="0" err="1" smtClean="0"/>
              <a:t>immunohistochemistry</a:t>
            </a:r>
            <a:r>
              <a:rPr lang="en-IN" sz="2400" dirty="0" smtClean="0"/>
              <a:t> (10% neutral buffered formalin )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/>
              <a:t>  Base of the tongue, retropharyngeal lymph node and third eyelid are suitable tissues </a:t>
            </a:r>
          </a:p>
          <a:p>
            <a:pPr algn="just"/>
            <a:r>
              <a:rPr lang="en-IN" sz="2400" dirty="0" smtClean="0"/>
              <a:t> Ocular and nasal secretions</a:t>
            </a:r>
          </a:p>
          <a:p>
            <a:r>
              <a:rPr lang="en-IN" sz="2400" b="1" i="1" dirty="0" smtClean="0"/>
              <a:t>Antigen detection by agar gel </a:t>
            </a:r>
            <a:r>
              <a:rPr lang="en-IN" sz="2400" b="1" i="1" dirty="0" err="1" smtClean="0"/>
              <a:t>immunodiffusion</a:t>
            </a:r>
            <a:r>
              <a:rPr lang="en-IN" sz="2400" b="1" i="1" dirty="0" smtClean="0"/>
              <a:t> </a:t>
            </a:r>
          </a:p>
          <a:p>
            <a:r>
              <a:rPr lang="en-IN" sz="2400" b="1" i="1" dirty="0" smtClean="0"/>
              <a:t>Histopathology and </a:t>
            </a:r>
            <a:r>
              <a:rPr lang="en-IN" sz="2400" b="1" i="1" dirty="0" err="1" smtClean="0"/>
              <a:t>immunohistochemistry</a:t>
            </a:r>
            <a:r>
              <a:rPr lang="en-IN" sz="2400" b="1" i="1" dirty="0" smtClean="0"/>
              <a:t> </a:t>
            </a:r>
          </a:p>
          <a:p>
            <a:pPr algn="just"/>
            <a:r>
              <a:rPr lang="en-IN" sz="2400" i="1" dirty="0" smtClean="0"/>
              <a:t>Chromatographic strip test: Used </a:t>
            </a:r>
            <a:r>
              <a:rPr lang="en-IN" sz="2400" dirty="0" smtClean="0"/>
              <a:t>for assisting field personnel in investigating suspected outbreaks of </a:t>
            </a:r>
            <a:r>
              <a:rPr lang="en-IN" sz="2400" dirty="0" err="1" smtClean="0"/>
              <a:t>rinderpest</a:t>
            </a:r>
            <a:r>
              <a:rPr lang="en-IN" sz="2400" dirty="0" smtClean="0"/>
              <a:t>.</a:t>
            </a:r>
          </a:p>
          <a:p>
            <a:r>
              <a:rPr lang="en-IN" sz="2400" b="1" i="1" dirty="0" smtClean="0"/>
              <a:t>Serological tests </a:t>
            </a:r>
          </a:p>
          <a:p>
            <a:pPr>
              <a:buFont typeface="Wingdings" pitchFamily="2" charset="2"/>
              <a:buChar char="ü"/>
            </a:pPr>
            <a:r>
              <a:rPr lang="en-IN" sz="2400" i="1" dirty="0" smtClean="0"/>
              <a:t>The competitive enzyme-linked </a:t>
            </a:r>
            <a:r>
              <a:rPr lang="en-IN" sz="2400" i="1" dirty="0" err="1" smtClean="0"/>
              <a:t>immunosorbent</a:t>
            </a:r>
            <a:r>
              <a:rPr lang="en-IN" sz="2400" i="1" dirty="0" smtClean="0"/>
              <a:t> assay</a:t>
            </a:r>
            <a:r>
              <a:rPr lang="en-IN" sz="24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/>
              <a:t>VN test</a:t>
            </a:r>
            <a:endParaRPr lang="en-IN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477000"/>
          </a:xfr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solidFill>
                  <a:srgbClr val="002060"/>
                </a:solidFill>
              </a:rPr>
              <a:t>Prevention and Control:</a:t>
            </a:r>
          </a:p>
          <a:p>
            <a:r>
              <a:rPr lang="en-IN" sz="2400" dirty="0" smtClean="0"/>
              <a:t>A ban on entry of animals from infected areas.</a:t>
            </a:r>
          </a:p>
          <a:p>
            <a:pPr algn="just"/>
            <a:r>
              <a:rPr lang="en-IN" sz="2400" dirty="0" smtClean="0"/>
              <a:t>Quarantine at border and creation of immune barrier zones is advisable for disease free countries having land borders with enzootic areas.</a:t>
            </a:r>
          </a:p>
          <a:p>
            <a:pPr algn="just"/>
            <a:r>
              <a:rPr lang="en-IN" sz="2400" dirty="0" smtClean="0"/>
              <a:t>In enzootic states/countries, annual vaccination until no more outbreak are reported for last 5 years and a surveillance to monitor the immune status of animals should be adopted. </a:t>
            </a:r>
          </a:p>
          <a:p>
            <a:pPr algn="just"/>
            <a:r>
              <a:rPr lang="en-IN" sz="2400" dirty="0" smtClean="0"/>
              <a:t>Control of animal movement and ring vaccination of herd is necessary, if any outbreak occurs.</a:t>
            </a:r>
          </a:p>
          <a:p>
            <a:pPr algn="just"/>
            <a:r>
              <a:rPr lang="en-IN" sz="2400" dirty="0" smtClean="0"/>
              <a:t>Both killed and attenuated vaccines are used:</a:t>
            </a: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/>
              <a:t>Attenuated vaccines are good for enzootic areas and killed vaccines of tissue culture origin are recommended for free areas with the danger of introduction through border.</a:t>
            </a:r>
          </a:p>
          <a:p>
            <a:pPr algn="just"/>
            <a:endParaRPr lang="en-IN" sz="2400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1360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RINDERPEST (Synonym: Cattle Plague)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RINDERPEST Synonym: Cattle Plague</dc:title>
  <dc:creator>anil kumar</dc:creator>
  <cp:lastModifiedBy>anil kumar</cp:lastModifiedBy>
  <cp:revision>34</cp:revision>
  <dcterms:created xsi:type="dcterms:W3CDTF">2006-08-16T00:00:00Z</dcterms:created>
  <dcterms:modified xsi:type="dcterms:W3CDTF">2020-11-05T05:26:07Z</dcterms:modified>
</cp:coreProperties>
</file>