
<file path=[Content_Types].xml><?xml version="1.0" encoding="utf-8"?>
<Types xmlns="http://schemas.openxmlformats.org/package/2006/content-types">
  <Default Extension="emf" ContentType="image/x-emf"/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757" r:id="rId1"/>
    <p:sldMasterId id="2147483758" r:id="rId2"/>
  </p:sldMasterIdLst>
  <p:notesMasterIdLst>
    <p:notesMasterId r:id="rId14"/>
  </p:notesMasterIdLst>
  <p:sldIdLst>
    <p:sldId id="256" r:id="rId3"/>
    <p:sldId id="257" r:id="rId4"/>
    <p:sldId id="258" r:id="rId5"/>
    <p:sldId id="259" r:id="rId6"/>
    <p:sldId id="260" r:id="rId7"/>
    <p:sldId id="261" r:id="rId8"/>
    <p:sldId id="262" r:id="rId9"/>
    <p:sldId id="263" r:id="rId10"/>
    <p:sldId id="264" r:id="rId11"/>
    <p:sldId id="265" r:id="rId12"/>
    <p:sldId id="266" r:id="rId13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6980" autoAdjust="0"/>
    <p:restoredTop sz="94712" autoAdjust="0"/>
  </p:normalViewPr>
  <p:slideViewPr>
    <p:cSldViewPr snapToGrid="0">
      <p:cViewPr varScale="1">
        <p:scale>
          <a:sx n="100" d="100"/>
          <a:sy n="100" d="100"/>
        </p:scale>
        <p:origin x="78" y="180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6.xml"/><Relationship Id="rId13" Type="http://schemas.openxmlformats.org/officeDocument/2006/relationships/slide" Target="slides/slide11.xml"/><Relationship Id="rId18" Type="http://schemas.openxmlformats.org/officeDocument/2006/relationships/tableStyles" Target="tableStyles.xml"/><Relationship Id="rId3" Type="http://schemas.openxmlformats.org/officeDocument/2006/relationships/slide" Target="slides/slide1.xml"/><Relationship Id="rId7" Type="http://schemas.openxmlformats.org/officeDocument/2006/relationships/slide" Target="slides/slide5.xml"/><Relationship Id="rId12" Type="http://schemas.openxmlformats.org/officeDocument/2006/relationships/slide" Target="slides/slide10.xml"/><Relationship Id="rId17" Type="http://schemas.openxmlformats.org/officeDocument/2006/relationships/theme" Target="theme/theme1.xml"/><Relationship Id="rId2" Type="http://schemas.openxmlformats.org/officeDocument/2006/relationships/slideMaster" Target="slideMasters/slideMaster2.xml"/><Relationship Id="rId16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4.xml"/><Relationship Id="rId11" Type="http://schemas.openxmlformats.org/officeDocument/2006/relationships/slide" Target="slides/slide9.xml"/><Relationship Id="rId5" Type="http://schemas.openxmlformats.org/officeDocument/2006/relationships/slide" Target="slides/slide3.xml"/><Relationship Id="rId15" Type="http://schemas.openxmlformats.org/officeDocument/2006/relationships/presProps" Target="presProps.xml"/><Relationship Id="rId10" Type="http://schemas.openxmlformats.org/officeDocument/2006/relationships/slide" Target="slides/slide8.xml"/><Relationship Id="rId4" Type="http://schemas.openxmlformats.org/officeDocument/2006/relationships/slide" Target="slides/slide2.xml"/><Relationship Id="rId9" Type="http://schemas.openxmlformats.org/officeDocument/2006/relationships/slide" Target="slides/slide7.xml"/><Relationship Id="rId14" Type="http://schemas.openxmlformats.org/officeDocument/2006/relationships/notesMaster" Target="notesMasters/notesMaster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IN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852AFB47-F836-4DAC-888F-F8399AC601F0}" type="datetimeFigureOut">
              <a:rPr lang="en-IN" smtClean="0"/>
              <a:t>02-11-2020</a:t>
            </a:fld>
            <a:endParaRPr lang="en-IN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IN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F78335A7-943C-4FD8-A53E-9670CBDE2064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269162995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sz="1200" b="0" i="0" u="none" strike="noStrike" baseline="0" dirty="0">
                <a:latin typeface="FSMePro-Light"/>
              </a:rPr>
              <a:t>Qaid &amp; Abdelrahman, </a:t>
            </a:r>
            <a:r>
              <a:rPr lang="en-US" sz="1200" b="0" i="1" u="none" strike="noStrike" baseline="0" dirty="0">
                <a:latin typeface="FSMePro-LightItalic"/>
              </a:rPr>
              <a:t>Cogent Food &amp; Agriculture </a:t>
            </a:r>
            <a:r>
              <a:rPr lang="en-US" sz="1200" b="0" i="0" u="none" strike="noStrike" baseline="0" dirty="0">
                <a:latin typeface="FSMePro-Light"/>
              </a:rPr>
              <a:t>(2016), 2: 1267691</a:t>
            </a:r>
            <a:endParaRPr lang="en-IN" sz="1200" dirty="0"/>
          </a:p>
          <a:p>
            <a:endParaRPr lang="en-IN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F78335A7-943C-4FD8-A53E-9670CBDE2064}" type="slidenum">
              <a:rPr lang="en-IN" smtClean="0"/>
              <a:t>2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721804598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sz="1200" b="0" i="0" u="none" strike="noStrike" baseline="0" dirty="0">
                <a:latin typeface="FSMePro-Light"/>
              </a:rPr>
              <a:t>Qaid &amp; Abdelrahman, </a:t>
            </a:r>
            <a:r>
              <a:rPr lang="en-US" sz="1200" b="0" i="1" u="none" strike="noStrike" baseline="0" dirty="0">
                <a:latin typeface="FSMePro-LightItalic"/>
              </a:rPr>
              <a:t>Cogent Food &amp; Agriculture </a:t>
            </a:r>
            <a:r>
              <a:rPr lang="en-US" sz="1200" b="0" i="0" u="none" strike="noStrike" baseline="0" dirty="0">
                <a:latin typeface="FSMePro-Light"/>
              </a:rPr>
              <a:t>(2016), 2: 1267691</a:t>
            </a:r>
            <a:endParaRPr lang="en-IN" sz="1200" dirty="0"/>
          </a:p>
          <a:p>
            <a:endParaRPr lang="en-IN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F78335A7-943C-4FD8-A53E-9670CBDE2064}" type="slidenum">
              <a:rPr lang="en-IN" smtClean="0"/>
              <a:t>3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330986588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78DD129-A8C2-419E-B641-6CC90F50732D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762000" y="1524000"/>
            <a:ext cx="10668000" cy="22860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D1B33C04-8A23-4499-A6EF-1D190F0FB38E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762000" y="4571999"/>
            <a:ext cx="10668000" cy="1524000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BEFA99FB-5674-4BC5-949F-8D45EC16751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6969C88-B244-455D-A017-012B25B1ACDD}" type="datetimeFigureOut">
              <a:rPr lang="en-US" smtClean="0"/>
              <a:t>11/2/2020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0763CF93-DD67-4FE2-8083-864693FE8E7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2F05E934-32B6-44B1-9622-67F30BDA3F3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7CE569E-9B7C-4CB9-AB80-C0841F922CF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6631936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66AF011-A499-4054-89BF-A4800A68F60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66FB6E8-D956-45B5-9B4A-9D31DF466BED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BECDB9DB-9E62-4292-915C-1DD4134740D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6969C88-B244-455D-A017-012B25B1ACDD}" type="datetimeFigureOut">
              <a:rPr lang="en-US" smtClean="0"/>
              <a:t>11/2/2020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2BD462F1-BC30-4172-8353-363123A1DB4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BC92EE8A-96DF-4D7D-B434-778324756D0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7CE569E-9B7C-4CB9-AB80-C0841F922CF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33273850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328453A-F2B4-4EDB-B8FA-150267BC1A9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62000" y="1524000"/>
            <a:ext cx="10668000" cy="3038475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24C46C51-ADF1-48FC-A4D9-38C369E78304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762000" y="4589463"/>
            <a:ext cx="10668000" cy="150653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BEC43B56-4DC7-490B-AEFD-55ED1ECFF82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6969C88-B244-455D-A017-012B25B1ACDD}" type="datetimeFigureOut">
              <a:rPr lang="en-US" smtClean="0"/>
              <a:t>11/2/2020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454738F8-C4B2-41D8-B627-A6DDB24B2D5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C4F43D49-23F8-4C4B-9C30-EDC030EE6F7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7CE569E-9B7C-4CB9-AB80-C0841F922CF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45427346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2E5556D-6916-42E6-8820-8A0D328A502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62747A5-C962-477F-89AA-A32385D57996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762000" y="2285999"/>
            <a:ext cx="5151119" cy="3810001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0CD08312-30FC-44D8-B2A9-B5CAAD9F066F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278879" y="2285999"/>
            <a:ext cx="5151121" cy="3810001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DBED84EB-AF90-4F19-A376-0FE5E50F9EA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6969C88-B244-455D-A017-012B25B1ACDD}" type="datetimeFigureOut">
              <a:rPr lang="en-US" smtClean="0"/>
              <a:t>11/2/2020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7B838ED0-2789-41E4-A36E-83F92CA2E84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37221A83-6D60-45F0-9173-5F6D2438BC3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7CE569E-9B7C-4CB9-AB80-C0841F922CF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7298806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A4FFAE2-03F4-4A94-86C4-9305B237CA8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62000" y="762000"/>
            <a:ext cx="10668000" cy="1524000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75BAC5A5-E184-46B6-8AB5-C8E132D3624B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762000" y="2285999"/>
            <a:ext cx="5151119" cy="761999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8FDCFE87-5D80-45CB-9D13-DFC9AFCEC7F9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762000" y="3048000"/>
            <a:ext cx="5151119" cy="304800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DAAC1E5A-8423-4749-8EDA-E13425F69658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278878" y="2286000"/>
            <a:ext cx="5151122" cy="761999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DA832AAA-4BB8-4A3D-9C79-516F82F8001D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278878" y="3048000"/>
            <a:ext cx="5151122" cy="304800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E80BEC63-51D3-4C70-B804-BE9EF765AD2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6969C88-B244-455D-A017-012B25B1ACDD}" type="datetimeFigureOut">
              <a:rPr lang="en-US" smtClean="0"/>
              <a:t>11/2/2020</a:t>
            </a:fld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735CA295-8563-402F-92C3-1F20C977C17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5EFA5918-109D-4342-84C0-9774A52C9E7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7CE569E-9B7C-4CB9-AB80-C0841F922CF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75971326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5EF2662-CBD1-4498-9B6E-2961F5EF1BF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9FF739AE-8101-4C18-8CF3-911BDF3978A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6969C88-B244-455D-A017-012B25B1ACDD}" type="datetimeFigureOut">
              <a:rPr lang="en-US" smtClean="0"/>
              <a:t>11/2/2020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66EB1C88-D181-449C-9BE1-E85068C1883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EB38A2C9-E93B-4F0A-A021-9E3AEBC3FA8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7CE569E-9B7C-4CB9-AB80-C0841F922CF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29867161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F00AE8D9-9B42-438E-ADA6-CCFE4578846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6969C88-B244-455D-A017-012B25B1ACDD}" type="datetimeFigureOut">
              <a:rPr lang="en-US" smtClean="0"/>
              <a:t>11/2/2020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C4F792B9-A8AF-4E13-8A25-741E89691EF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533A2CF6-DBC5-4491-B213-B3CD09D3130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7CE569E-9B7C-4CB9-AB80-C0841F922CF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12543313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9727076-58C8-494C-B6B1-DC86F62DDC2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62000" y="761998"/>
            <a:ext cx="3810000" cy="1524002"/>
          </a:xfrm>
        </p:spPr>
        <p:txBody>
          <a:bodyPr anchor="t" anchorCtr="0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9F29E36-0340-452F-8D0A-1BC3F3A388CF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334000" y="762001"/>
            <a:ext cx="6096000" cy="5334000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4A051C2E-E587-45E8-BDB1-DFF2F2791BF6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762000" y="2286000"/>
            <a:ext cx="3810000" cy="3810001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7821D993-DEDD-470E-B48B-CB053A55A11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6969C88-B244-455D-A017-012B25B1ACDD}" type="datetimeFigureOut">
              <a:rPr lang="en-US" smtClean="0"/>
              <a:t>11/2/2020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67926C64-7401-4CA4-859F-74472AF869C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F0108F41-F1F6-431C-9B45-8A447F188CB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7CE569E-9B7C-4CB9-AB80-C0841F922CF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46178075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BE104FB-422C-4023-9381-EB12F1582D4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62001" y="762000"/>
            <a:ext cx="3809999" cy="1524000"/>
          </a:xfrm>
        </p:spPr>
        <p:txBody>
          <a:bodyPr anchor="t" anchorCtr="0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14DBA3AA-DE44-4B1F-91D1-09F67B89B941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334000" y="762001"/>
            <a:ext cx="6021388" cy="53340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4A27B131-5117-4106-80DB-2AB208C4C953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762001" y="2286000"/>
            <a:ext cx="3809999" cy="3810000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1C13918A-7F23-4C72-8E80-591324A3046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6969C88-B244-455D-A017-012B25B1ACDD}" type="datetimeFigureOut">
              <a:rPr lang="en-US" smtClean="0"/>
              <a:t>11/2/2020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181071C8-76FE-4B83-8317-BD53C7C844C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3623681A-6F29-48FC-9409-319ED3E9663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7CE569E-9B7C-4CB9-AB80-C0841F922CF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09922152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2BA5B09-FC60-445F-8A12-79869BEC60B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E0A219F7-87F2-409F-BB0B-8FE9270C982C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CCAC2BB8-59E0-4EB2-B3BE-59D8641EE13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6969C88-B244-455D-A017-012B25B1ACDD}" type="datetimeFigureOut">
              <a:rPr lang="en-US" smtClean="0"/>
              <a:t>11/2/2020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2D56984E-C0DE-461B-8011-8FC31B0EE94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57FE7C03-68D3-445E-A5A2-8A935CFC977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7CE569E-9B7C-4CB9-AB80-C0841F922CF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35412368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3B21F0D7-112D-48B1-B32B-170B1AA2B51E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9143998" y="761999"/>
            <a:ext cx="2286000" cy="5334001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4B27A7C1-8E5B-41DA-9802-F242D382B66B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762001" y="761999"/>
            <a:ext cx="7619999" cy="5334001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4A961CC7-F5B1-464A-8127-60645FB2108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6969C88-B244-455D-A017-012B25B1ACDD}" type="datetimeFigureOut">
              <a:rPr lang="en-US" smtClean="0"/>
              <a:t>11/2/2020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53B94302-B381-4F37-A9FF-5CC5519175A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FE707151-541F-4104-B989-83A9DCA6E61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7CE569E-9B7C-4CB9-AB80-C0841F922CF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70490033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F1482A4-9323-445A-BDCD-DC75D23493B5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A4CB46A3-F0EE-469F-8211-2977035BE835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IN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1BE7AA99-BA32-48A2-852B-59C438469BB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6969C88-B244-455D-A017-012B25B1ACDD}" type="datetimeFigureOut">
              <a:rPr lang="en-US" smtClean="0"/>
              <a:t>11/2/2020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95B14992-4C8F-482A-ACDA-D26538D3E40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5EF1E37B-EB2E-4CCC-BE99-1CF442EC2E7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7CE569E-9B7C-4CB9-AB80-C0841F922CF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12830964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CB0A327-4A0D-40A0-B679-93B2622529B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9EF52CC-018D-487C-B813-A402D5F5630E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756A8C2A-62C7-4EFA-8AC0-24988667618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6969C88-B244-455D-A017-012B25B1ACDD}" type="datetimeFigureOut">
              <a:rPr lang="en-US" smtClean="0"/>
              <a:t>11/2/2020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BD74ED9E-645F-43EA-A0AD-232931F936F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DFD0997F-3620-475C-8AAF-AF44B5A9D09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7CE569E-9B7C-4CB9-AB80-C0841F922CF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35182433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383B551-0AE3-4E56-AB68-4E2484AE86E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BCF80CEC-C862-4C18-9578-3BE882303BBE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6D20A381-6E49-41EB-882F-F171D603B1D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6969C88-B244-455D-A017-012B25B1ACDD}" type="datetimeFigureOut">
              <a:rPr lang="en-US" smtClean="0"/>
              <a:t>11/2/2020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1E61D247-DBEC-4A2F-9F29-6EB34ABC602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9266CD25-B29A-4DE2-9982-BBD4030B5A5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7CE569E-9B7C-4CB9-AB80-C0841F922CF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06899318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486FE88-FA08-411C-9C3D-464B42D3909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4FE5941-7042-4461-BF0C-E98DB04C5688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03D6D58E-283D-429F-9ABD-5F2A259C4445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30B55BE6-F552-4605-9F7B-73F0ABC7AFE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6969C88-B244-455D-A017-012B25B1ACDD}" type="datetimeFigureOut">
              <a:rPr lang="en-US" smtClean="0"/>
              <a:t>11/2/2020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83577128-01E9-448B-BC20-B2E0D54ACC7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F82E683A-110F-4F63-B01B-8D4BD9B3C92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7CE569E-9B7C-4CB9-AB80-C0841F922CF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92660426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E83BC17-844D-4F99-92C8-B498A2EDC30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27F4532E-0639-4A9B-ACF4-DA2AF2F64C64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EE002C38-835D-4232-91F2-9AEDEAD39587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8E81EA6C-510E-4E50-8956-2213B2B43E3D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485ECA9D-4DBC-4790-A5B0-AD93F0BA3CE9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33981529-792E-4CB5-AC94-7B8E86453CA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6969C88-B244-455D-A017-012B25B1ACDD}" type="datetimeFigureOut">
              <a:rPr lang="en-US" smtClean="0"/>
              <a:t>11/2/2020</a:t>
            </a:fld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B3D74996-D76A-49C0-92A6-A8A0CC06332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0C6D29E1-BF24-400D-94BE-EF400068104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7CE569E-9B7C-4CB9-AB80-C0841F922CF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74045617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8E80793-3111-49E8-AA82-02C8D79D386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08F17D57-E5AF-4389-9E11-926CD0F4B02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6969C88-B244-455D-A017-012B25B1ACDD}" type="datetimeFigureOut">
              <a:rPr lang="en-US" smtClean="0"/>
              <a:t>11/2/2020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0DF38236-3330-4D53-9F0E-A0D50319BCD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EAA3DAF8-ABD8-4434-96B8-82FDFE562A5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7CE569E-9B7C-4CB9-AB80-C0841F922CF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66461677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344523E4-49A4-4ABE-80A6-15C087C2485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6969C88-B244-455D-A017-012B25B1ACDD}" type="datetimeFigureOut">
              <a:rPr lang="en-US" smtClean="0"/>
              <a:t>11/2/2020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6A51FAA9-8133-4DC6-8992-595B292699A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29E3C9CF-69B7-4B29-AF0F-45C8C72684B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7CE569E-9B7C-4CB9-AB80-C0841F922CF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7584031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2084C85-32A6-451F-8486-E94F6A3E0FF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DA260498-BFF3-4934-ABD3-69ECE7FD0052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1D277E05-4519-481A-8A94-6578EA1E0BB5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EEB726C0-A782-44F7-986F-0AE951075B9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6969C88-B244-455D-A017-012B25B1ACDD}" type="datetimeFigureOut">
              <a:rPr lang="en-US" smtClean="0"/>
              <a:t>11/2/2020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40D536AB-5FE3-4F94-9075-479CAC12D7F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16A1B306-38FA-4DE3-B8C9-69E2241412A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7CE569E-9B7C-4CB9-AB80-C0841F922CF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97047342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6BA86EB-9E88-4BBC-AAF5-E87F7F194B9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9B06E789-817C-45F3-8451-B239C6085EDC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IN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0AFA5C55-995C-4355-89F6-A62836B2AD03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3EEF93EB-DE20-408D-BDFB-DA75EA93ACA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6969C88-B244-455D-A017-012B25B1ACDD}" type="datetimeFigureOut">
              <a:rPr lang="en-US" smtClean="0"/>
              <a:t>11/2/2020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69012AFC-07DF-4EDF-8530-63D34E9B6D4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A467082E-879F-437F-8C7F-4439C83D690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7CE569E-9B7C-4CB9-AB80-C0841F922CF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41814291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D769220-E26B-42AB-8E79-1B30A11E49D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553CCDBD-A9F7-4D81-8E95-C19EEC2E5908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4CE52E7F-41B3-4CED-8529-ABB33EF9D86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6969C88-B244-455D-A017-012B25B1ACDD}" type="datetimeFigureOut">
              <a:rPr lang="en-US" smtClean="0"/>
              <a:t>11/2/2020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DFCEBC37-0D15-4645-9A4B-6516B10515F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6B1A24AE-A454-4DEE-A419-636D6F72F7A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7CE569E-9B7C-4CB9-AB80-C0841F922CF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34388934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9E2AD53E-7723-46D5-8A77-03021E842653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0517FACE-5AE0-43DF-BA17-C63544C41966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56AFDD9D-6D46-407B-A209-4D020986831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6969C88-B244-455D-A017-012B25B1ACDD}" type="datetimeFigureOut">
              <a:rPr lang="en-US" smtClean="0"/>
              <a:t>11/2/2020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502E8F32-15B9-43A9-848D-F1DB04A1242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A969EC4A-1051-4F2B-A453-3F60D87FB99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7CE569E-9B7C-4CB9-AB80-C0841F922CF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79542867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9.xml"/><Relationship Id="rId3" Type="http://schemas.openxmlformats.org/officeDocument/2006/relationships/slideLayout" Target="../slideLayouts/slideLayout14.xml"/><Relationship Id="rId7" Type="http://schemas.openxmlformats.org/officeDocument/2006/relationships/slideLayout" Target="../slideLayouts/slideLayout18.xml"/><Relationship Id="rId12" Type="http://schemas.openxmlformats.org/officeDocument/2006/relationships/theme" Target="../theme/theme2.xml"/><Relationship Id="rId2" Type="http://schemas.openxmlformats.org/officeDocument/2006/relationships/slideLayout" Target="../slideLayouts/slideLayout13.xml"/><Relationship Id="rId1" Type="http://schemas.openxmlformats.org/officeDocument/2006/relationships/slideLayout" Target="../slideLayouts/slideLayout12.xml"/><Relationship Id="rId6" Type="http://schemas.openxmlformats.org/officeDocument/2006/relationships/slideLayout" Target="../slideLayouts/slideLayout17.xml"/><Relationship Id="rId11" Type="http://schemas.openxmlformats.org/officeDocument/2006/relationships/slideLayout" Target="../slideLayouts/slideLayout22.xml"/><Relationship Id="rId5" Type="http://schemas.openxmlformats.org/officeDocument/2006/relationships/slideLayout" Target="../slideLayouts/slideLayout16.xml"/><Relationship Id="rId10" Type="http://schemas.openxmlformats.org/officeDocument/2006/relationships/slideLayout" Target="../slideLayouts/slideLayout21.xml"/><Relationship Id="rId4" Type="http://schemas.openxmlformats.org/officeDocument/2006/relationships/slideLayout" Target="../slideLayouts/slideLayout15.xml"/><Relationship Id="rId9" Type="http://schemas.openxmlformats.org/officeDocument/2006/relationships/slideLayout" Target="../slideLayouts/slideLayout20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gradFill flip="none" rotWithShape="1">
          <a:gsLst>
            <a:gs pos="69920">
              <a:schemeClr val="accent6">
                <a:lumMod val="40000"/>
                <a:lumOff val="60000"/>
              </a:schemeClr>
            </a:gs>
            <a:gs pos="36000">
              <a:schemeClr val="accent5">
                <a:lumMod val="20000"/>
                <a:lumOff val="80000"/>
              </a:schemeClr>
            </a:gs>
            <a:gs pos="0">
              <a:schemeClr val="bg2">
                <a:tint val="90000"/>
                <a:satMod val="92000"/>
                <a:lumMod val="120000"/>
              </a:schemeClr>
            </a:gs>
            <a:gs pos="100000">
              <a:schemeClr val="bg2">
                <a:shade val="98000"/>
                <a:satMod val="120000"/>
                <a:lumMod val="98000"/>
              </a:schemeClr>
            </a:gs>
          </a:gsLst>
          <a:path path="circle">
            <a:fillToRect l="50000" t="50000" r="100000" b="100000"/>
          </a:path>
          <a:tileRect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Freeform: Shape 7">
            <a:extLst>
              <a:ext uri="{FF2B5EF4-FFF2-40B4-BE49-F238E27FC236}">
                <a16:creationId xmlns:a16="http://schemas.microsoft.com/office/drawing/2014/main" id="{A6EF5A53-0A64-4CA5-B9C7-1CB97CB5CF1C}"/>
              </a:ext>
            </a:extLst>
          </p:cNvPr>
          <p:cNvSpPr/>
          <p:nvPr/>
        </p:nvSpPr>
        <p:spPr>
          <a:xfrm>
            <a:off x="8157843" y="6244836"/>
            <a:ext cx="4034156" cy="613164"/>
          </a:xfrm>
          <a:custGeom>
            <a:avLst/>
            <a:gdLst>
              <a:gd name="connsiteX0" fmla="*/ 1479137 w 4034156"/>
              <a:gd name="connsiteY0" fmla="*/ 230 h 613164"/>
              <a:gd name="connsiteX1" fmla="*/ 3482844 w 4034156"/>
              <a:gd name="connsiteY1" fmla="*/ 298555 h 613164"/>
              <a:gd name="connsiteX2" fmla="*/ 3831590 w 4034156"/>
              <a:gd name="connsiteY2" fmla="*/ 425010 h 613164"/>
              <a:gd name="connsiteX3" fmla="*/ 4034156 w 4034156"/>
              <a:gd name="connsiteY3" fmla="*/ 494088 h 613164"/>
              <a:gd name="connsiteX4" fmla="*/ 4034156 w 4034156"/>
              <a:gd name="connsiteY4" fmla="*/ 613164 h 613164"/>
              <a:gd name="connsiteX5" fmla="*/ 0 w 4034156"/>
              <a:gd name="connsiteY5" fmla="*/ 613164 h 613164"/>
              <a:gd name="connsiteX6" fmla="*/ 54792 w 4034156"/>
              <a:gd name="connsiteY6" fmla="*/ 512415 h 613164"/>
              <a:gd name="connsiteX7" fmla="*/ 168327 w 4034156"/>
              <a:gd name="connsiteY7" fmla="*/ 366637 h 613164"/>
              <a:gd name="connsiteX8" fmla="*/ 1192562 w 4034156"/>
              <a:gd name="connsiteY8" fmla="*/ 1522 h 613164"/>
              <a:gd name="connsiteX9" fmla="*/ 1479137 w 4034156"/>
              <a:gd name="connsiteY9" fmla="*/ 230 h 61316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</a:cxnLst>
            <a:rect l="l" t="t" r="r" b="b"/>
            <a:pathLst>
              <a:path w="4034156" h="613164">
                <a:moveTo>
                  <a:pt x="1479137" y="230"/>
                </a:moveTo>
                <a:cubicBezTo>
                  <a:pt x="2152575" y="4287"/>
                  <a:pt x="2854487" y="63583"/>
                  <a:pt x="3482844" y="298555"/>
                </a:cubicBezTo>
                <a:cubicBezTo>
                  <a:pt x="3599338" y="342114"/>
                  <a:pt x="3715540" y="384216"/>
                  <a:pt x="3831590" y="425010"/>
                </a:cubicBezTo>
                <a:lnTo>
                  <a:pt x="4034156" y="494088"/>
                </a:lnTo>
                <a:lnTo>
                  <a:pt x="4034156" y="613164"/>
                </a:lnTo>
                <a:lnTo>
                  <a:pt x="0" y="613164"/>
                </a:lnTo>
                <a:lnTo>
                  <a:pt x="54792" y="512415"/>
                </a:lnTo>
                <a:cubicBezTo>
                  <a:pt x="88888" y="459433"/>
                  <a:pt x="126502" y="410480"/>
                  <a:pt x="168327" y="366637"/>
                </a:cubicBezTo>
                <a:cubicBezTo>
                  <a:pt x="428292" y="94062"/>
                  <a:pt x="821899" y="6565"/>
                  <a:pt x="1192562" y="1522"/>
                </a:cubicBezTo>
                <a:cubicBezTo>
                  <a:pt x="1287308" y="198"/>
                  <a:pt x="1382932" y="-349"/>
                  <a:pt x="1479137" y="230"/>
                </a:cubicBezTo>
                <a:close/>
              </a:path>
            </a:pathLst>
          </a:custGeom>
          <a:solidFill>
            <a:schemeClr val="accent6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5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Avenir Next LT Pro" panose="020B0504020202020204" pitchFamily="34" charset="0"/>
              <a:ea typeface="+mn-ea"/>
              <a:cs typeface="+mn-cs"/>
            </a:endParaRPr>
          </a:p>
        </p:txBody>
      </p:sp>
      <p:sp>
        <p:nvSpPr>
          <p:cNvPr id="11" name="Freeform: Shape 10">
            <a:extLst>
              <a:ext uri="{FF2B5EF4-FFF2-40B4-BE49-F238E27FC236}">
                <a16:creationId xmlns:a16="http://schemas.microsoft.com/office/drawing/2014/main" id="{34ABFBEA-4EB0-4D02-A2C0-1733CD3D6F12}"/>
              </a:ext>
            </a:extLst>
          </p:cNvPr>
          <p:cNvSpPr/>
          <p:nvPr/>
        </p:nvSpPr>
        <p:spPr>
          <a:xfrm>
            <a:off x="1" y="688126"/>
            <a:ext cx="448491" cy="1634252"/>
          </a:xfrm>
          <a:custGeom>
            <a:avLst/>
            <a:gdLst>
              <a:gd name="connsiteX0" fmla="*/ 0 w 448491"/>
              <a:gd name="connsiteY0" fmla="*/ 0 h 1634252"/>
              <a:gd name="connsiteX1" fmla="*/ 12983 w 448491"/>
              <a:gd name="connsiteY1" fmla="*/ 10508 h 1634252"/>
              <a:gd name="connsiteX2" fmla="*/ 441611 w 448491"/>
              <a:gd name="connsiteY2" fmla="*/ 863751 h 1634252"/>
              <a:gd name="connsiteX3" fmla="*/ 251011 w 448491"/>
              <a:gd name="connsiteY3" fmla="*/ 1302895 h 1634252"/>
              <a:gd name="connsiteX4" fmla="*/ 74605 w 448491"/>
              <a:gd name="connsiteY4" fmla="*/ 1543249 h 1634252"/>
              <a:gd name="connsiteX5" fmla="*/ 0 w 448491"/>
              <a:gd name="connsiteY5" fmla="*/ 1634252 h 163425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448491" h="1634252">
                <a:moveTo>
                  <a:pt x="0" y="0"/>
                </a:moveTo>
                <a:lnTo>
                  <a:pt x="12983" y="10508"/>
                </a:lnTo>
                <a:cubicBezTo>
                  <a:pt x="278410" y="241022"/>
                  <a:pt x="489787" y="530267"/>
                  <a:pt x="441611" y="863751"/>
                </a:cubicBezTo>
                <a:cubicBezTo>
                  <a:pt x="418542" y="1022632"/>
                  <a:pt x="337007" y="1166302"/>
                  <a:pt x="251011" y="1302895"/>
                </a:cubicBezTo>
                <a:cubicBezTo>
                  <a:pt x="215138" y="1359902"/>
                  <a:pt x="154723" y="1442480"/>
                  <a:pt x="74605" y="1543249"/>
                </a:cubicBezTo>
                <a:lnTo>
                  <a:pt x="0" y="1634252"/>
                </a:ln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 sz="900">
              <a:solidFill>
                <a:prstClr val="white"/>
              </a:solidFill>
              <a:latin typeface="Avenir Next LT Pro" panose="020B0504020202020204" pitchFamily="34" charset="0"/>
            </a:endParaRPr>
          </a:p>
        </p:txBody>
      </p:sp>
      <p:sp>
        <p:nvSpPr>
          <p:cNvPr id="12" name="Freeform: Shape 11">
            <a:extLst>
              <a:ext uri="{FF2B5EF4-FFF2-40B4-BE49-F238E27FC236}">
                <a16:creationId xmlns:a16="http://schemas.microsoft.com/office/drawing/2014/main" id="{19E083F6-57F4-487B-A766-EA0462B1EED8}"/>
              </a:ext>
            </a:extLst>
          </p:cNvPr>
          <p:cNvSpPr/>
          <p:nvPr/>
        </p:nvSpPr>
        <p:spPr>
          <a:xfrm>
            <a:off x="7309459" y="6144069"/>
            <a:ext cx="4418271" cy="718159"/>
          </a:xfrm>
          <a:custGeom>
            <a:avLst/>
            <a:gdLst>
              <a:gd name="connsiteX0" fmla="*/ 1421452 w 4590626"/>
              <a:gd name="connsiteY0" fmla="*/ 0 h 713930"/>
              <a:gd name="connsiteX1" fmla="*/ 3247781 w 4590626"/>
              <a:gd name="connsiteY1" fmla="*/ 271915 h 713930"/>
              <a:gd name="connsiteX2" fmla="*/ 4517331 w 4590626"/>
              <a:gd name="connsiteY2" fmla="*/ 693394 h 713930"/>
              <a:gd name="connsiteX3" fmla="*/ 4590626 w 4590626"/>
              <a:gd name="connsiteY3" fmla="*/ 713930 h 713930"/>
              <a:gd name="connsiteX4" fmla="*/ 0 w 4590626"/>
              <a:gd name="connsiteY4" fmla="*/ 713930 h 713930"/>
              <a:gd name="connsiteX5" fmla="*/ 2854 w 4590626"/>
              <a:gd name="connsiteY5" fmla="*/ 705624 h 713930"/>
              <a:gd name="connsiteX6" fmla="*/ 226680 w 4590626"/>
              <a:gd name="connsiteY6" fmla="*/ 333970 h 713930"/>
              <a:gd name="connsiteX7" fmla="*/ 1160245 w 4590626"/>
              <a:gd name="connsiteY7" fmla="*/ 1178 h 713930"/>
              <a:gd name="connsiteX8" fmla="*/ 1421452 w 4590626"/>
              <a:gd name="connsiteY8" fmla="*/ 0 h 713930"/>
              <a:gd name="connsiteX0" fmla="*/ 1421452 w 4517331"/>
              <a:gd name="connsiteY0" fmla="*/ 0 h 713930"/>
              <a:gd name="connsiteX1" fmla="*/ 3247781 w 4517331"/>
              <a:gd name="connsiteY1" fmla="*/ 271915 h 713930"/>
              <a:gd name="connsiteX2" fmla="*/ 4517331 w 4517331"/>
              <a:gd name="connsiteY2" fmla="*/ 693394 h 713930"/>
              <a:gd name="connsiteX3" fmla="*/ 0 w 4517331"/>
              <a:gd name="connsiteY3" fmla="*/ 713930 h 713930"/>
              <a:gd name="connsiteX4" fmla="*/ 2854 w 4517331"/>
              <a:gd name="connsiteY4" fmla="*/ 705624 h 713930"/>
              <a:gd name="connsiteX5" fmla="*/ 226680 w 4517331"/>
              <a:gd name="connsiteY5" fmla="*/ 333970 h 713930"/>
              <a:gd name="connsiteX6" fmla="*/ 1160245 w 4517331"/>
              <a:gd name="connsiteY6" fmla="*/ 1178 h 713930"/>
              <a:gd name="connsiteX7" fmla="*/ 1421452 w 4517331"/>
              <a:gd name="connsiteY7" fmla="*/ 0 h 713930"/>
              <a:gd name="connsiteX0" fmla="*/ 0 w 4608771"/>
              <a:gd name="connsiteY0" fmla="*/ 713930 h 784834"/>
              <a:gd name="connsiteX1" fmla="*/ 2854 w 4608771"/>
              <a:gd name="connsiteY1" fmla="*/ 705624 h 784834"/>
              <a:gd name="connsiteX2" fmla="*/ 226680 w 4608771"/>
              <a:gd name="connsiteY2" fmla="*/ 333970 h 784834"/>
              <a:gd name="connsiteX3" fmla="*/ 1160245 w 4608771"/>
              <a:gd name="connsiteY3" fmla="*/ 1178 h 784834"/>
              <a:gd name="connsiteX4" fmla="*/ 1421452 w 4608771"/>
              <a:gd name="connsiteY4" fmla="*/ 0 h 784834"/>
              <a:gd name="connsiteX5" fmla="*/ 3247781 w 4608771"/>
              <a:gd name="connsiteY5" fmla="*/ 271915 h 784834"/>
              <a:gd name="connsiteX6" fmla="*/ 4608771 w 4608771"/>
              <a:gd name="connsiteY6" fmla="*/ 784834 h 784834"/>
              <a:gd name="connsiteX0" fmla="*/ 0 w 4418271"/>
              <a:gd name="connsiteY0" fmla="*/ 713930 h 718159"/>
              <a:gd name="connsiteX1" fmla="*/ 2854 w 4418271"/>
              <a:gd name="connsiteY1" fmla="*/ 705624 h 718159"/>
              <a:gd name="connsiteX2" fmla="*/ 226680 w 4418271"/>
              <a:gd name="connsiteY2" fmla="*/ 333970 h 718159"/>
              <a:gd name="connsiteX3" fmla="*/ 1160245 w 4418271"/>
              <a:gd name="connsiteY3" fmla="*/ 1178 h 718159"/>
              <a:gd name="connsiteX4" fmla="*/ 1421452 w 4418271"/>
              <a:gd name="connsiteY4" fmla="*/ 0 h 718159"/>
              <a:gd name="connsiteX5" fmla="*/ 3247781 w 4418271"/>
              <a:gd name="connsiteY5" fmla="*/ 271915 h 718159"/>
              <a:gd name="connsiteX6" fmla="*/ 4418271 w 4418271"/>
              <a:gd name="connsiteY6" fmla="*/ 718159 h 71815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4418271" h="718159">
                <a:moveTo>
                  <a:pt x="0" y="713930"/>
                </a:moveTo>
                <a:lnTo>
                  <a:pt x="2854" y="705624"/>
                </a:lnTo>
                <a:cubicBezTo>
                  <a:pt x="60059" y="562888"/>
                  <a:pt x="131373" y="433874"/>
                  <a:pt x="226680" y="333970"/>
                </a:cubicBezTo>
                <a:cubicBezTo>
                  <a:pt x="463632" y="85526"/>
                  <a:pt x="822395" y="5774"/>
                  <a:pt x="1160245" y="1178"/>
                </a:cubicBezTo>
                <a:lnTo>
                  <a:pt x="1421452" y="0"/>
                </a:lnTo>
                <a:cubicBezTo>
                  <a:pt x="2035274" y="3698"/>
                  <a:pt x="2748311" y="152222"/>
                  <a:pt x="3247781" y="271915"/>
                </a:cubicBezTo>
                <a:cubicBezTo>
                  <a:pt x="3747251" y="391608"/>
                  <a:pt x="3902480" y="501606"/>
                  <a:pt x="4418271" y="718159"/>
                </a:cubicBezTo>
              </a:path>
            </a:pathLst>
          </a:custGeom>
          <a:noFill/>
          <a:ln>
            <a:solidFill>
              <a:schemeClr val="accent4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Avenir Next LT Pro Light"/>
              <a:ea typeface="+mn-ea"/>
              <a:cs typeface="+mn-cs"/>
            </a:endParaRPr>
          </a:p>
        </p:txBody>
      </p:sp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A3A2F988-7148-4375-83D8-12EE5EBC7BE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62000" y="762000"/>
            <a:ext cx="10668000" cy="1524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F6896238-C5B3-4F3C-97FA-890E1A51A203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762000" y="2286000"/>
            <a:ext cx="10668000" cy="381808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1D6E4474-0442-4E4B-9E5B-CA7B3951C1DA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9389165" y="194320"/>
            <a:ext cx="2040835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  <a:alpha val="70000"/>
                  </a:schemeClr>
                </a:solidFill>
              </a:defRPr>
            </a:lvl1pPr>
          </a:lstStyle>
          <a:p>
            <a:fld id="{76969C88-B244-455D-A017-012B25B1ACDD}" type="datetimeFigureOut">
              <a:rPr lang="en-US" smtClean="0"/>
              <a:pPr/>
              <a:t>11/2/2020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E0626A98-F887-40E1-B9BA-9D93DE90E022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761999" y="6356350"/>
            <a:ext cx="6612835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  <a:alpha val="70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482C8119-73F6-4713-9AD3-3628DCDFB8F2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9906000" y="6356350"/>
            <a:ext cx="1524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  <a:alpha val="70000"/>
                  </a:schemeClr>
                </a:solidFill>
              </a:defRPr>
            </a:lvl1pPr>
          </a:lstStyle>
          <a:p>
            <a:fld id="{07CE569E-9B7C-4CB9-AB80-C0841F922CFF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14370035"/>
      </p:ext>
    </p:extLst>
  </p:cSld>
  <p:clrMap bg1="dk1" tx1="lt1" bg2="dk2" tx2="lt2" accent1="accent1" accent2="accent2" accent3="accent3" accent4="accent4" accent5="accent5" accent6="accent6" hlink="hlink" folHlink="folHlink"/>
  <p:sldLayoutIdLst>
    <p:sldLayoutId id="2147483753" r:id="rId1"/>
    <p:sldLayoutId id="2147483754" r:id="rId2"/>
    <p:sldLayoutId id="2147483755" r:id="rId3"/>
    <p:sldLayoutId id="2147483756" r:id="rId4"/>
    <p:sldLayoutId id="2147483746" r:id="rId5"/>
    <p:sldLayoutId id="2147483751" r:id="rId6"/>
    <p:sldLayoutId id="2147483747" r:id="rId7"/>
    <p:sldLayoutId id="2147483748" r:id="rId8"/>
    <p:sldLayoutId id="2147483749" r:id="rId9"/>
    <p:sldLayoutId id="2147483750" r:id="rId10"/>
    <p:sldLayoutId id="2147483752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125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>
              <a:alpha val="70000"/>
            </a:schemeClr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125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>
              <a:alpha val="70000"/>
            </a:schemeClr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125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>
              <a:alpha val="70000"/>
            </a:schemeClr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125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>
              <a:alpha val="70000"/>
            </a:schemeClr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125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>
              <a:alpha val="70000"/>
            </a:schemeClr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gradFill flip="none" rotWithShape="1">
          <a:gsLst>
            <a:gs pos="69920">
              <a:schemeClr val="accent6">
                <a:lumMod val="40000"/>
                <a:lumOff val="60000"/>
              </a:schemeClr>
            </a:gs>
            <a:gs pos="36000">
              <a:schemeClr val="accent5">
                <a:lumMod val="20000"/>
                <a:lumOff val="80000"/>
              </a:schemeClr>
            </a:gs>
            <a:gs pos="0">
              <a:schemeClr val="bg2">
                <a:tint val="90000"/>
                <a:satMod val="92000"/>
                <a:lumMod val="120000"/>
              </a:schemeClr>
            </a:gs>
            <a:gs pos="100000">
              <a:schemeClr val="bg2">
                <a:shade val="98000"/>
                <a:satMod val="120000"/>
                <a:lumMod val="98000"/>
              </a:schemeClr>
            </a:gs>
          </a:gsLst>
          <a:path path="circle">
            <a:fillToRect l="50000" t="50000" r="100000" b="100000"/>
          </a:path>
          <a:tileRect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32DF7513-A41E-419B-A044-A06DA6DC54D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E8A77680-70C5-415C-B96D-0DB0935C999A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C8F3D4A5-31E8-42E7-B42F-B4ACF774A84C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6969C88-B244-455D-A017-012B25B1ACDD}" type="datetimeFigureOut">
              <a:rPr lang="en-US" smtClean="0"/>
              <a:pPr/>
              <a:t>11/2/2020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4E65EF46-0393-410F-9DB0-8577C8C603A1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49E969EC-7FB6-41E9-ACA0-EA51ABB7462E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07CE569E-9B7C-4CB9-AB80-C0841F922CFF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0582659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59" r:id="rId1"/>
    <p:sldLayoutId id="2147483760" r:id="rId2"/>
    <p:sldLayoutId id="2147483761" r:id="rId3"/>
    <p:sldLayoutId id="2147483762" r:id="rId4"/>
    <p:sldLayoutId id="2147483763" r:id="rId5"/>
    <p:sldLayoutId id="2147483764" r:id="rId6"/>
    <p:sldLayoutId id="2147483765" r:id="rId7"/>
    <p:sldLayoutId id="2147483766" r:id="rId8"/>
    <p:sldLayoutId id="2147483767" r:id="rId9"/>
    <p:sldLayoutId id="2147483768" r:id="rId10"/>
    <p:sldLayoutId id="214748376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3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3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13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13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13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3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13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13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13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emf"/><Relationship Id="rId1" Type="http://schemas.openxmlformats.org/officeDocument/2006/relationships/slideLayout" Target="../slideLayouts/slideLayout13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chemeClr val="accent6">
                <a:lumMod val="40000"/>
                <a:lumOff val="60000"/>
              </a:schemeClr>
            </a:gs>
            <a:gs pos="0">
              <a:schemeClr val="accent5">
                <a:lumMod val="20000"/>
                <a:lumOff val="80000"/>
              </a:schemeClr>
            </a:gs>
            <a:gs pos="0">
              <a:schemeClr val="bg2">
                <a:tint val="90000"/>
                <a:satMod val="92000"/>
                <a:lumMod val="120000"/>
              </a:schemeClr>
            </a:gs>
            <a:gs pos="100000">
              <a:schemeClr val="bg2">
                <a:shade val="98000"/>
                <a:satMod val="120000"/>
                <a:lumMod val="98000"/>
              </a:schemeClr>
            </a:gs>
          </a:gsLst>
          <a:path path="circle">
            <a:fillToRect l="50000" t="50000" r="100000" b="100000"/>
          </a:path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9" name="Rectangle 8">
            <a:extLst>
              <a:ext uri="{FF2B5EF4-FFF2-40B4-BE49-F238E27FC236}">
                <a16:creationId xmlns:a16="http://schemas.microsoft.com/office/drawing/2014/main" id="{7A18C9FB-EC4C-4DAE-8F7D-C6E5AF60795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 w="12700" cap="flat" cmpd="sng" algn="ctr">
            <a:noFill/>
            <a:prstDash val="solid"/>
            <a:miter lim="800000"/>
          </a:ln>
          <a:effectLst/>
          <a:extLst>
            <a:ext uri="{91240B29-F687-4F45-9708-019B960494DF}">
              <a14:hiddenLine xmlns:a14="http://schemas.microsoft.com/office/drawing/2010/main" w="12700" cap="flat" cmpd="sng" algn="ctr">
                <a:solidFill>
                  <a:schemeClr val="accent1">
                    <a:shade val="50000"/>
                  </a:schemeClr>
                </a:solidFill>
                <a:prstDash val="solid"/>
                <a:miter lim="800000"/>
              </a14:hiddenLine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endParaRPr lang="en-US" dirty="0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BB94654E-FDF2-4527-A1B9-49B918B31A4D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219" r="10892"/>
          <a:stretch/>
        </p:blipFill>
        <p:spPr>
          <a:xfrm>
            <a:off x="20" y="10"/>
            <a:ext cx="6095980" cy="6857990"/>
          </a:xfrm>
          <a:custGeom>
            <a:avLst/>
            <a:gdLst/>
            <a:ahLst/>
            <a:cxnLst/>
            <a:rect l="l" t="t" r="r" b="b"/>
            <a:pathLst>
              <a:path w="6096000" h="6858000">
                <a:moveTo>
                  <a:pt x="0" y="0"/>
                </a:moveTo>
                <a:lnTo>
                  <a:pt x="2758239" y="0"/>
                </a:lnTo>
                <a:lnTo>
                  <a:pt x="2916747" y="218181"/>
                </a:lnTo>
                <a:cubicBezTo>
                  <a:pt x="3525935" y="1023180"/>
                  <a:pt x="4281133" y="1818277"/>
                  <a:pt x="4839749" y="2631787"/>
                </a:cubicBezTo>
                <a:cubicBezTo>
                  <a:pt x="5571203" y="3696928"/>
                  <a:pt x="6122704" y="4799581"/>
                  <a:pt x="6095001" y="5672947"/>
                </a:cubicBezTo>
                <a:cubicBezTo>
                  <a:pt x="6083564" y="6040467"/>
                  <a:pt x="5972980" y="6348559"/>
                  <a:pt x="5792922" y="6612444"/>
                </a:cubicBezTo>
                <a:cubicBezTo>
                  <a:pt x="5755410" y="6667420"/>
                  <a:pt x="5714882" y="6720477"/>
                  <a:pt x="5671607" y="6771753"/>
                </a:cubicBezTo>
                <a:lnTo>
                  <a:pt x="5591643" y="6858000"/>
                </a:lnTo>
                <a:lnTo>
                  <a:pt x="0" y="6858000"/>
                </a:lnTo>
                <a:close/>
              </a:path>
            </a:pathLst>
          </a:custGeom>
        </p:spPr>
      </p:pic>
      <p:sp>
        <p:nvSpPr>
          <p:cNvPr id="11" name="Freeform: Shape 10">
            <a:extLst>
              <a:ext uri="{FF2B5EF4-FFF2-40B4-BE49-F238E27FC236}">
                <a16:creationId xmlns:a16="http://schemas.microsoft.com/office/drawing/2014/main" id="{55F5D1E8-E605-4EFC-8912-6E191F84FE26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7789134">
            <a:off x="2400596" y="454890"/>
            <a:ext cx="3969651" cy="5948221"/>
          </a:xfrm>
          <a:custGeom>
            <a:avLst/>
            <a:gdLst>
              <a:gd name="connsiteX0" fmla="*/ 4594048 w 9861488"/>
              <a:gd name="connsiteY0" fmla="*/ 11458472 h 11458472"/>
              <a:gd name="connsiteX1" fmla="*/ 0 w 9861488"/>
              <a:gd name="connsiteY1" fmla="*/ 5948221 h 11458472"/>
              <a:gd name="connsiteX2" fmla="*/ 1863 w 9861488"/>
              <a:gd name="connsiteY2" fmla="*/ 5698862 h 11458472"/>
              <a:gd name="connsiteX3" fmla="*/ 320025 w 9861488"/>
              <a:gd name="connsiteY3" fmla="*/ 3799836 h 11458472"/>
              <a:gd name="connsiteX4" fmla="*/ 3430486 w 9861488"/>
              <a:gd name="connsiteY4" fmla="*/ 295907 h 11458472"/>
              <a:gd name="connsiteX5" fmla="*/ 3863859 w 9861488"/>
              <a:gd name="connsiteY5" fmla="*/ 55612 h 11458472"/>
              <a:gd name="connsiteX6" fmla="*/ 3969651 w 9861488"/>
              <a:gd name="connsiteY6" fmla="*/ 0 h 11458472"/>
              <a:gd name="connsiteX7" fmla="*/ 9861488 w 9861488"/>
              <a:gd name="connsiteY7" fmla="*/ 7066862 h 11458472"/>
              <a:gd name="connsiteX8" fmla="*/ 4594048 w 9861488"/>
              <a:gd name="connsiteY8" fmla="*/ 11458472 h 11458472"/>
              <a:gd name="connsiteX0" fmla="*/ 0 w 9861488"/>
              <a:gd name="connsiteY0" fmla="*/ 5948221 h 11549912"/>
              <a:gd name="connsiteX1" fmla="*/ 1863 w 9861488"/>
              <a:gd name="connsiteY1" fmla="*/ 5698862 h 11549912"/>
              <a:gd name="connsiteX2" fmla="*/ 320025 w 9861488"/>
              <a:gd name="connsiteY2" fmla="*/ 3799836 h 11549912"/>
              <a:gd name="connsiteX3" fmla="*/ 3430486 w 9861488"/>
              <a:gd name="connsiteY3" fmla="*/ 295907 h 11549912"/>
              <a:gd name="connsiteX4" fmla="*/ 3863859 w 9861488"/>
              <a:gd name="connsiteY4" fmla="*/ 55612 h 11549912"/>
              <a:gd name="connsiteX5" fmla="*/ 3969651 w 9861488"/>
              <a:gd name="connsiteY5" fmla="*/ 0 h 11549912"/>
              <a:gd name="connsiteX6" fmla="*/ 9861488 w 9861488"/>
              <a:gd name="connsiteY6" fmla="*/ 7066862 h 11549912"/>
              <a:gd name="connsiteX7" fmla="*/ 4685488 w 9861488"/>
              <a:gd name="connsiteY7" fmla="*/ 11549912 h 11549912"/>
              <a:gd name="connsiteX0" fmla="*/ 0 w 9861488"/>
              <a:gd name="connsiteY0" fmla="*/ 5948221 h 7066862"/>
              <a:gd name="connsiteX1" fmla="*/ 1863 w 9861488"/>
              <a:gd name="connsiteY1" fmla="*/ 5698862 h 7066862"/>
              <a:gd name="connsiteX2" fmla="*/ 320025 w 9861488"/>
              <a:gd name="connsiteY2" fmla="*/ 3799836 h 7066862"/>
              <a:gd name="connsiteX3" fmla="*/ 3430486 w 9861488"/>
              <a:gd name="connsiteY3" fmla="*/ 295907 h 7066862"/>
              <a:gd name="connsiteX4" fmla="*/ 3863859 w 9861488"/>
              <a:gd name="connsiteY4" fmla="*/ 55612 h 7066862"/>
              <a:gd name="connsiteX5" fmla="*/ 3969651 w 9861488"/>
              <a:gd name="connsiteY5" fmla="*/ 0 h 7066862"/>
              <a:gd name="connsiteX6" fmla="*/ 9861488 w 9861488"/>
              <a:gd name="connsiteY6" fmla="*/ 7066862 h 7066862"/>
              <a:gd name="connsiteX0" fmla="*/ 0 w 3969651"/>
              <a:gd name="connsiteY0" fmla="*/ 5948221 h 5948221"/>
              <a:gd name="connsiteX1" fmla="*/ 1863 w 3969651"/>
              <a:gd name="connsiteY1" fmla="*/ 5698862 h 5948221"/>
              <a:gd name="connsiteX2" fmla="*/ 320025 w 3969651"/>
              <a:gd name="connsiteY2" fmla="*/ 3799836 h 5948221"/>
              <a:gd name="connsiteX3" fmla="*/ 3430486 w 3969651"/>
              <a:gd name="connsiteY3" fmla="*/ 295907 h 5948221"/>
              <a:gd name="connsiteX4" fmla="*/ 3863859 w 3969651"/>
              <a:gd name="connsiteY4" fmla="*/ 55612 h 5948221"/>
              <a:gd name="connsiteX5" fmla="*/ 3969651 w 3969651"/>
              <a:gd name="connsiteY5" fmla="*/ 0 h 5948221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3969651" h="5948221">
                <a:moveTo>
                  <a:pt x="0" y="5948221"/>
                </a:moveTo>
                <a:lnTo>
                  <a:pt x="1863" y="5698862"/>
                </a:lnTo>
                <a:cubicBezTo>
                  <a:pt x="27184" y="5017139"/>
                  <a:pt x="133214" y="4368297"/>
                  <a:pt x="320025" y="3799836"/>
                </a:cubicBezTo>
                <a:cubicBezTo>
                  <a:pt x="810579" y="2305232"/>
                  <a:pt x="2027133" y="1118138"/>
                  <a:pt x="3430486" y="295907"/>
                </a:cubicBezTo>
                <a:cubicBezTo>
                  <a:pt x="3545941" y="228312"/>
                  <a:pt x="3692079" y="146862"/>
                  <a:pt x="3863859" y="55612"/>
                </a:cubicBezTo>
                <a:lnTo>
                  <a:pt x="3969651" y="0"/>
                </a:lnTo>
              </a:path>
            </a:pathLst>
          </a:custGeom>
          <a:noFill/>
          <a:ln w="19050">
            <a:solidFill>
              <a:schemeClr val="accent2">
                <a:lumMod val="60000"/>
                <a:lumOff val="4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Avenir Next LT Pro Light"/>
              <a:ea typeface="+mn-ea"/>
              <a:cs typeface="+mn-cs"/>
            </a:endParaRP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B9978392-507E-4A6E-82E5-1BF9DC99F8BE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6631709" y="1524000"/>
            <a:ext cx="4798291" cy="2286000"/>
          </a:xfrm>
        </p:spPr>
        <p:txBody>
          <a:bodyPr>
            <a:normAutofit/>
          </a:bodyPr>
          <a:lstStyle/>
          <a:p>
            <a:pPr algn="l"/>
            <a:r>
              <a:rPr lang="en-IN" sz="4400" dirty="0"/>
              <a:t>Regulation of Fuel Metabolism-I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D20F2AB8-0226-455F-A788-361739EEB601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6858000" y="4571999"/>
            <a:ext cx="4572000" cy="1524000"/>
          </a:xfrm>
        </p:spPr>
        <p:txBody>
          <a:bodyPr>
            <a:normAutofit/>
          </a:bodyPr>
          <a:lstStyle/>
          <a:p>
            <a:pPr algn="l"/>
            <a:r>
              <a:rPr lang="en-IN" dirty="0"/>
              <a:t>VBC-608</a:t>
            </a:r>
            <a:endParaRPr lang="en-IN"/>
          </a:p>
          <a:p>
            <a:pPr algn="l"/>
            <a:r>
              <a:rPr lang="en-IN" dirty="0"/>
              <a:t>Unit-2</a:t>
            </a:r>
            <a:endParaRPr lang="en-IN"/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A4968815-BA4D-4B0C-8A74-6BD1B75BFD9E}"/>
              </a:ext>
            </a:extLst>
          </p:cNvPr>
          <p:cNvSpPr txBox="1"/>
          <p:nvPr/>
        </p:nvSpPr>
        <p:spPr>
          <a:xfrm>
            <a:off x="10477500" y="171450"/>
            <a:ext cx="1247775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IN" dirty="0"/>
              <a:t>P.G.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44B76534-812A-4EB5-9774-DCE72D3B5C2A}"/>
              </a:ext>
            </a:extLst>
          </p:cNvPr>
          <p:cNvSpPr txBox="1"/>
          <p:nvPr/>
        </p:nvSpPr>
        <p:spPr>
          <a:xfrm>
            <a:off x="10738032" y="6429392"/>
            <a:ext cx="124777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IN" sz="1400" dirty="0"/>
              <a:t>02.11.2020</a:t>
            </a:r>
          </a:p>
        </p:txBody>
      </p:sp>
    </p:spTree>
    <p:extLst>
      <p:ext uri="{BB962C8B-B14F-4D97-AF65-F5344CB8AC3E}">
        <p14:creationId xmlns:p14="http://schemas.microsoft.com/office/powerpoint/2010/main" val="3644797775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A456CDF-98AE-44CB-8AC2-12C9224BDFF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653363" y="365760"/>
            <a:ext cx="9367203" cy="1188720"/>
          </a:xfrm>
        </p:spPr>
        <p:txBody>
          <a:bodyPr>
            <a:normAutofit/>
          </a:bodyPr>
          <a:lstStyle/>
          <a:p>
            <a:r>
              <a:rPr lang="en-IN" sz="4100" dirty="0"/>
              <a:t>Hormonal regulation of energy homeostasis</a:t>
            </a:r>
          </a:p>
        </p:txBody>
      </p:sp>
      <p:sp>
        <p:nvSpPr>
          <p:cNvPr id="17" name="Freeform: Shape 16">
            <a:extLst>
              <a:ext uri="{FF2B5EF4-FFF2-40B4-BE49-F238E27FC236}">
                <a16:creationId xmlns:a16="http://schemas.microsoft.com/office/drawing/2014/main" id="{7CB4857B-ED7C-444D-9F04-2F885114A1C2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" y="0"/>
            <a:ext cx="1764099" cy="1558212"/>
          </a:xfrm>
          <a:custGeom>
            <a:avLst/>
            <a:gdLst>
              <a:gd name="connsiteX0" fmla="*/ 0 w 1764099"/>
              <a:gd name="connsiteY0" fmla="*/ 0 h 1558212"/>
              <a:gd name="connsiteX1" fmla="*/ 1764099 w 1764099"/>
              <a:gd name="connsiteY1" fmla="*/ 0 h 1558212"/>
              <a:gd name="connsiteX2" fmla="*/ 1042087 w 1764099"/>
              <a:gd name="connsiteY2" fmla="*/ 1558212 h 1558212"/>
              <a:gd name="connsiteX3" fmla="*/ 0 w 1764099"/>
              <a:gd name="connsiteY3" fmla="*/ 1558212 h 155821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1764099" h="1558212">
                <a:moveTo>
                  <a:pt x="0" y="0"/>
                </a:moveTo>
                <a:lnTo>
                  <a:pt x="1764099" y="0"/>
                </a:lnTo>
                <a:lnTo>
                  <a:pt x="1042087" y="1558212"/>
                </a:lnTo>
                <a:lnTo>
                  <a:pt x="0" y="1558212"/>
                </a:lnTo>
                <a:close/>
              </a:path>
            </a:pathLst>
          </a:custGeom>
          <a:solidFill>
            <a:schemeClr val="accent4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19" name="Freeform: Shape 18">
            <a:extLst>
              <a:ext uri="{FF2B5EF4-FFF2-40B4-BE49-F238E27FC236}">
                <a16:creationId xmlns:a16="http://schemas.microsoft.com/office/drawing/2014/main" id="{D18046FB-44EA-4FD8-A585-EA09A319B2D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" y="1691640"/>
            <a:ext cx="12191999" cy="5166360"/>
          </a:xfrm>
          <a:custGeom>
            <a:avLst/>
            <a:gdLst>
              <a:gd name="connsiteX0" fmla="*/ 0 w 12191999"/>
              <a:gd name="connsiteY0" fmla="*/ 0 h 5166360"/>
              <a:gd name="connsiteX1" fmla="*/ 1822388 w 12191999"/>
              <a:gd name="connsiteY1" fmla="*/ 0 h 5166360"/>
              <a:gd name="connsiteX2" fmla="*/ 6468290 w 12191999"/>
              <a:gd name="connsiteY2" fmla="*/ 0 h 5166360"/>
              <a:gd name="connsiteX3" fmla="*/ 7796394 w 12191999"/>
              <a:gd name="connsiteY3" fmla="*/ 0 h 5166360"/>
              <a:gd name="connsiteX4" fmla="*/ 8376834 w 12191999"/>
              <a:gd name="connsiteY4" fmla="*/ 0 h 5166360"/>
              <a:gd name="connsiteX5" fmla="*/ 9704938 w 12191999"/>
              <a:gd name="connsiteY5" fmla="*/ 0 h 5166360"/>
              <a:gd name="connsiteX6" fmla="*/ 9704938 w 12191999"/>
              <a:gd name="connsiteY6" fmla="*/ 2 h 5166360"/>
              <a:gd name="connsiteX7" fmla="*/ 10283456 w 12191999"/>
              <a:gd name="connsiteY7" fmla="*/ 2 h 5166360"/>
              <a:gd name="connsiteX8" fmla="*/ 10863897 w 12191999"/>
              <a:gd name="connsiteY8" fmla="*/ 2 h 5166360"/>
              <a:gd name="connsiteX9" fmla="*/ 12191999 w 12191999"/>
              <a:gd name="connsiteY9" fmla="*/ 2 h 5166360"/>
              <a:gd name="connsiteX10" fmla="*/ 12191999 w 12191999"/>
              <a:gd name="connsiteY10" fmla="*/ 5166360 h 5166360"/>
              <a:gd name="connsiteX11" fmla="*/ 0 w 12191999"/>
              <a:gd name="connsiteY11" fmla="*/ 5166360 h 5166360"/>
              <a:gd name="connsiteX12" fmla="*/ 0 w 12191999"/>
              <a:gd name="connsiteY12" fmla="*/ 2604436 h 5166360"/>
              <a:gd name="connsiteX13" fmla="*/ 862341 w 12191999"/>
              <a:gd name="connsiteY13" fmla="*/ 743371 h 5166360"/>
              <a:gd name="connsiteX14" fmla="*/ 0 w 12191999"/>
              <a:gd name="connsiteY14" fmla="*/ 743371 h 5166360"/>
              <a:gd name="connsiteX15" fmla="*/ 0 w 12191999"/>
              <a:gd name="connsiteY15" fmla="*/ 742508 h 5166360"/>
              <a:gd name="connsiteX16" fmla="*/ 92826 w 12191999"/>
              <a:gd name="connsiteY16" fmla="*/ 742508 h 5166360"/>
              <a:gd name="connsiteX17" fmla="*/ 406486 w 12191999"/>
              <a:gd name="connsiteY17" fmla="*/ 742508 h 5166360"/>
              <a:gd name="connsiteX18" fmla="*/ 406486 w 12191999"/>
              <a:gd name="connsiteY18" fmla="*/ 742507 h 5166360"/>
              <a:gd name="connsiteX19" fmla="*/ 862741 w 12191999"/>
              <a:gd name="connsiteY19" fmla="*/ 742507 h 5166360"/>
              <a:gd name="connsiteX20" fmla="*/ 1206388 w 12191999"/>
              <a:gd name="connsiteY20" fmla="*/ 864 h 5166360"/>
              <a:gd name="connsiteX21" fmla="*/ 748500 w 12191999"/>
              <a:gd name="connsiteY21" fmla="*/ 864 h 5166360"/>
              <a:gd name="connsiteX22" fmla="*/ 0 w 12191999"/>
              <a:gd name="connsiteY22" fmla="*/ 864 h 516636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</a:cxnLst>
            <a:rect l="l" t="t" r="r" b="b"/>
            <a:pathLst>
              <a:path w="12191999" h="5166360">
                <a:moveTo>
                  <a:pt x="0" y="0"/>
                </a:moveTo>
                <a:lnTo>
                  <a:pt x="1822388" y="0"/>
                </a:lnTo>
                <a:lnTo>
                  <a:pt x="6468290" y="0"/>
                </a:lnTo>
                <a:lnTo>
                  <a:pt x="7796394" y="0"/>
                </a:lnTo>
                <a:lnTo>
                  <a:pt x="8376834" y="0"/>
                </a:lnTo>
                <a:lnTo>
                  <a:pt x="9704938" y="0"/>
                </a:lnTo>
                <a:lnTo>
                  <a:pt x="9704938" y="2"/>
                </a:lnTo>
                <a:lnTo>
                  <a:pt x="10283456" y="2"/>
                </a:lnTo>
                <a:lnTo>
                  <a:pt x="10863897" y="2"/>
                </a:lnTo>
                <a:lnTo>
                  <a:pt x="12191999" y="2"/>
                </a:lnTo>
                <a:lnTo>
                  <a:pt x="12191999" y="5166360"/>
                </a:lnTo>
                <a:lnTo>
                  <a:pt x="0" y="5166360"/>
                </a:lnTo>
                <a:lnTo>
                  <a:pt x="0" y="2604436"/>
                </a:lnTo>
                <a:lnTo>
                  <a:pt x="862341" y="743371"/>
                </a:lnTo>
                <a:lnTo>
                  <a:pt x="0" y="743371"/>
                </a:lnTo>
                <a:lnTo>
                  <a:pt x="0" y="742508"/>
                </a:lnTo>
                <a:lnTo>
                  <a:pt x="92826" y="742508"/>
                </a:lnTo>
                <a:lnTo>
                  <a:pt x="406486" y="742508"/>
                </a:lnTo>
                <a:lnTo>
                  <a:pt x="406486" y="742507"/>
                </a:lnTo>
                <a:lnTo>
                  <a:pt x="862741" y="742507"/>
                </a:lnTo>
                <a:lnTo>
                  <a:pt x="1206388" y="864"/>
                </a:lnTo>
                <a:lnTo>
                  <a:pt x="748500" y="864"/>
                </a:lnTo>
                <a:lnTo>
                  <a:pt x="0" y="864"/>
                </a:lnTo>
                <a:close/>
              </a:path>
            </a:pathLst>
          </a:custGeom>
          <a:solidFill>
            <a:srgbClr val="A6A6A6">
              <a:alpha val="49804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21" name="Freeform: Shape 20">
            <a:extLst>
              <a:ext uri="{FF2B5EF4-FFF2-40B4-BE49-F238E27FC236}">
                <a16:creationId xmlns:a16="http://schemas.microsoft.com/office/drawing/2014/main" id="{479F5F2B-8B58-4140-AE6A-51F6C67B18D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1691641"/>
            <a:ext cx="971654" cy="2096979"/>
          </a:xfrm>
          <a:custGeom>
            <a:avLst/>
            <a:gdLst>
              <a:gd name="connsiteX0" fmla="*/ 0 w 971654"/>
              <a:gd name="connsiteY0" fmla="*/ 0 h 2096979"/>
              <a:gd name="connsiteX1" fmla="*/ 971654 w 971654"/>
              <a:gd name="connsiteY1" fmla="*/ 0 h 2096979"/>
              <a:gd name="connsiteX2" fmla="*/ 0 w 971654"/>
              <a:gd name="connsiteY2" fmla="*/ 2096979 h 209697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</a:cxnLst>
            <a:rect l="l" t="t" r="r" b="b"/>
            <a:pathLst>
              <a:path w="971654" h="2096979">
                <a:moveTo>
                  <a:pt x="0" y="0"/>
                </a:moveTo>
                <a:lnTo>
                  <a:pt x="971654" y="0"/>
                </a:lnTo>
                <a:lnTo>
                  <a:pt x="0" y="2096979"/>
                </a:lnTo>
                <a:close/>
              </a:path>
            </a:pathLst>
          </a:custGeom>
          <a:solidFill>
            <a:srgbClr val="40404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455540E-F737-4671-8D99-BFCCEDCF3BA6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653363" y="2176272"/>
            <a:ext cx="9367204" cy="4041648"/>
          </a:xfrm>
        </p:spPr>
        <p:txBody>
          <a:bodyPr anchor="t">
            <a:normAutofit/>
          </a:bodyPr>
          <a:lstStyle/>
          <a:p>
            <a:r>
              <a:rPr lang="en-US" sz="1900"/>
              <a:t>Stimulation of metabolic enzymes partially relies on hormonal balance</a:t>
            </a:r>
          </a:p>
          <a:p>
            <a:endParaRPr lang="en-US" sz="1900"/>
          </a:p>
          <a:p>
            <a:r>
              <a:rPr lang="en-IN" sz="1900"/>
              <a:t>Glycolysis, glycogenesis, glycogenolysis gluconeogenesis, lipolysis, lipogenesis, protein synthesis, proteolysis are important metabolic processes in the body of living organisms</a:t>
            </a:r>
          </a:p>
          <a:p>
            <a:endParaRPr lang="en-IN" sz="1900"/>
          </a:p>
          <a:p>
            <a:r>
              <a:rPr lang="en-IN" sz="1900"/>
              <a:t>In ruminant animals hepatic glucose output (primarily gluconeogenesis) is greatest during post-absorptive phase, whereas in nonruminants gluconeogenesis is greatest during starvation</a:t>
            </a:r>
          </a:p>
          <a:p>
            <a:endParaRPr lang="en-IN" sz="1900"/>
          </a:p>
          <a:p>
            <a:r>
              <a:rPr lang="en-US" sz="1900"/>
              <a:t>In ruminant gluconeogenesis and lipogenesis are maximal at the same time, while in non-ruminants gluconeogenesis is greatest when lipolysis is greatest.</a:t>
            </a:r>
            <a:endParaRPr lang="en-IN" sz="1900"/>
          </a:p>
        </p:txBody>
      </p:sp>
    </p:spTree>
    <p:extLst>
      <p:ext uri="{BB962C8B-B14F-4D97-AF65-F5344CB8AC3E}">
        <p14:creationId xmlns:p14="http://schemas.microsoft.com/office/powerpoint/2010/main" val="3349007949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ED0DFD4-096F-483B-B520-B908B0ECD4F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653363" y="365760"/>
            <a:ext cx="9367203" cy="1188720"/>
          </a:xfrm>
        </p:spPr>
        <p:txBody>
          <a:bodyPr>
            <a:normAutofit/>
          </a:bodyPr>
          <a:lstStyle/>
          <a:p>
            <a:endParaRPr lang="en-IN"/>
          </a:p>
        </p:txBody>
      </p:sp>
      <p:sp>
        <p:nvSpPr>
          <p:cNvPr id="19" name="Freeform: Shape 18">
            <a:extLst>
              <a:ext uri="{FF2B5EF4-FFF2-40B4-BE49-F238E27FC236}">
                <a16:creationId xmlns:a16="http://schemas.microsoft.com/office/drawing/2014/main" id="{7CB4857B-ED7C-444D-9F04-2F885114A1C2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" y="0"/>
            <a:ext cx="1764099" cy="1558212"/>
          </a:xfrm>
          <a:custGeom>
            <a:avLst/>
            <a:gdLst>
              <a:gd name="connsiteX0" fmla="*/ 0 w 1764099"/>
              <a:gd name="connsiteY0" fmla="*/ 0 h 1558212"/>
              <a:gd name="connsiteX1" fmla="*/ 1764099 w 1764099"/>
              <a:gd name="connsiteY1" fmla="*/ 0 h 1558212"/>
              <a:gd name="connsiteX2" fmla="*/ 1042087 w 1764099"/>
              <a:gd name="connsiteY2" fmla="*/ 1558212 h 1558212"/>
              <a:gd name="connsiteX3" fmla="*/ 0 w 1764099"/>
              <a:gd name="connsiteY3" fmla="*/ 1558212 h 155821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1764099" h="1558212">
                <a:moveTo>
                  <a:pt x="0" y="0"/>
                </a:moveTo>
                <a:lnTo>
                  <a:pt x="1764099" y="0"/>
                </a:lnTo>
                <a:lnTo>
                  <a:pt x="1042087" y="1558212"/>
                </a:lnTo>
                <a:lnTo>
                  <a:pt x="0" y="1558212"/>
                </a:lnTo>
                <a:close/>
              </a:path>
            </a:pathLst>
          </a:custGeom>
          <a:solidFill>
            <a:schemeClr val="accent4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21" name="Freeform: Shape 20">
            <a:extLst>
              <a:ext uri="{FF2B5EF4-FFF2-40B4-BE49-F238E27FC236}">
                <a16:creationId xmlns:a16="http://schemas.microsoft.com/office/drawing/2014/main" id="{D18046FB-44EA-4FD8-A585-EA09A319B2D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" y="1691640"/>
            <a:ext cx="12191999" cy="5166360"/>
          </a:xfrm>
          <a:custGeom>
            <a:avLst/>
            <a:gdLst>
              <a:gd name="connsiteX0" fmla="*/ 0 w 12191999"/>
              <a:gd name="connsiteY0" fmla="*/ 0 h 5166360"/>
              <a:gd name="connsiteX1" fmla="*/ 1822388 w 12191999"/>
              <a:gd name="connsiteY1" fmla="*/ 0 h 5166360"/>
              <a:gd name="connsiteX2" fmla="*/ 6468290 w 12191999"/>
              <a:gd name="connsiteY2" fmla="*/ 0 h 5166360"/>
              <a:gd name="connsiteX3" fmla="*/ 7796394 w 12191999"/>
              <a:gd name="connsiteY3" fmla="*/ 0 h 5166360"/>
              <a:gd name="connsiteX4" fmla="*/ 8376834 w 12191999"/>
              <a:gd name="connsiteY4" fmla="*/ 0 h 5166360"/>
              <a:gd name="connsiteX5" fmla="*/ 9704938 w 12191999"/>
              <a:gd name="connsiteY5" fmla="*/ 0 h 5166360"/>
              <a:gd name="connsiteX6" fmla="*/ 9704938 w 12191999"/>
              <a:gd name="connsiteY6" fmla="*/ 2 h 5166360"/>
              <a:gd name="connsiteX7" fmla="*/ 10283456 w 12191999"/>
              <a:gd name="connsiteY7" fmla="*/ 2 h 5166360"/>
              <a:gd name="connsiteX8" fmla="*/ 10863897 w 12191999"/>
              <a:gd name="connsiteY8" fmla="*/ 2 h 5166360"/>
              <a:gd name="connsiteX9" fmla="*/ 12191999 w 12191999"/>
              <a:gd name="connsiteY9" fmla="*/ 2 h 5166360"/>
              <a:gd name="connsiteX10" fmla="*/ 12191999 w 12191999"/>
              <a:gd name="connsiteY10" fmla="*/ 5166360 h 5166360"/>
              <a:gd name="connsiteX11" fmla="*/ 0 w 12191999"/>
              <a:gd name="connsiteY11" fmla="*/ 5166360 h 5166360"/>
              <a:gd name="connsiteX12" fmla="*/ 0 w 12191999"/>
              <a:gd name="connsiteY12" fmla="*/ 2604436 h 5166360"/>
              <a:gd name="connsiteX13" fmla="*/ 862341 w 12191999"/>
              <a:gd name="connsiteY13" fmla="*/ 743371 h 5166360"/>
              <a:gd name="connsiteX14" fmla="*/ 0 w 12191999"/>
              <a:gd name="connsiteY14" fmla="*/ 743371 h 5166360"/>
              <a:gd name="connsiteX15" fmla="*/ 0 w 12191999"/>
              <a:gd name="connsiteY15" fmla="*/ 742508 h 5166360"/>
              <a:gd name="connsiteX16" fmla="*/ 92826 w 12191999"/>
              <a:gd name="connsiteY16" fmla="*/ 742508 h 5166360"/>
              <a:gd name="connsiteX17" fmla="*/ 406486 w 12191999"/>
              <a:gd name="connsiteY17" fmla="*/ 742508 h 5166360"/>
              <a:gd name="connsiteX18" fmla="*/ 406486 w 12191999"/>
              <a:gd name="connsiteY18" fmla="*/ 742507 h 5166360"/>
              <a:gd name="connsiteX19" fmla="*/ 862741 w 12191999"/>
              <a:gd name="connsiteY19" fmla="*/ 742507 h 5166360"/>
              <a:gd name="connsiteX20" fmla="*/ 1206388 w 12191999"/>
              <a:gd name="connsiteY20" fmla="*/ 864 h 5166360"/>
              <a:gd name="connsiteX21" fmla="*/ 748500 w 12191999"/>
              <a:gd name="connsiteY21" fmla="*/ 864 h 5166360"/>
              <a:gd name="connsiteX22" fmla="*/ 0 w 12191999"/>
              <a:gd name="connsiteY22" fmla="*/ 864 h 516636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</a:cxnLst>
            <a:rect l="l" t="t" r="r" b="b"/>
            <a:pathLst>
              <a:path w="12191999" h="5166360">
                <a:moveTo>
                  <a:pt x="0" y="0"/>
                </a:moveTo>
                <a:lnTo>
                  <a:pt x="1822388" y="0"/>
                </a:lnTo>
                <a:lnTo>
                  <a:pt x="6468290" y="0"/>
                </a:lnTo>
                <a:lnTo>
                  <a:pt x="7796394" y="0"/>
                </a:lnTo>
                <a:lnTo>
                  <a:pt x="8376834" y="0"/>
                </a:lnTo>
                <a:lnTo>
                  <a:pt x="9704938" y="0"/>
                </a:lnTo>
                <a:lnTo>
                  <a:pt x="9704938" y="2"/>
                </a:lnTo>
                <a:lnTo>
                  <a:pt x="10283456" y="2"/>
                </a:lnTo>
                <a:lnTo>
                  <a:pt x="10863897" y="2"/>
                </a:lnTo>
                <a:lnTo>
                  <a:pt x="12191999" y="2"/>
                </a:lnTo>
                <a:lnTo>
                  <a:pt x="12191999" y="5166360"/>
                </a:lnTo>
                <a:lnTo>
                  <a:pt x="0" y="5166360"/>
                </a:lnTo>
                <a:lnTo>
                  <a:pt x="0" y="2604436"/>
                </a:lnTo>
                <a:lnTo>
                  <a:pt x="862341" y="743371"/>
                </a:lnTo>
                <a:lnTo>
                  <a:pt x="0" y="743371"/>
                </a:lnTo>
                <a:lnTo>
                  <a:pt x="0" y="742508"/>
                </a:lnTo>
                <a:lnTo>
                  <a:pt x="92826" y="742508"/>
                </a:lnTo>
                <a:lnTo>
                  <a:pt x="406486" y="742508"/>
                </a:lnTo>
                <a:lnTo>
                  <a:pt x="406486" y="742507"/>
                </a:lnTo>
                <a:lnTo>
                  <a:pt x="862741" y="742507"/>
                </a:lnTo>
                <a:lnTo>
                  <a:pt x="1206388" y="864"/>
                </a:lnTo>
                <a:lnTo>
                  <a:pt x="748500" y="864"/>
                </a:lnTo>
                <a:lnTo>
                  <a:pt x="0" y="864"/>
                </a:lnTo>
                <a:close/>
              </a:path>
            </a:pathLst>
          </a:custGeom>
          <a:solidFill>
            <a:srgbClr val="A6A6A6">
              <a:alpha val="49804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23" name="Freeform: Shape 22">
            <a:extLst>
              <a:ext uri="{FF2B5EF4-FFF2-40B4-BE49-F238E27FC236}">
                <a16:creationId xmlns:a16="http://schemas.microsoft.com/office/drawing/2014/main" id="{479F5F2B-8B58-4140-AE6A-51F6C67B18D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1691641"/>
            <a:ext cx="971654" cy="2096979"/>
          </a:xfrm>
          <a:custGeom>
            <a:avLst/>
            <a:gdLst>
              <a:gd name="connsiteX0" fmla="*/ 0 w 971654"/>
              <a:gd name="connsiteY0" fmla="*/ 0 h 2096979"/>
              <a:gd name="connsiteX1" fmla="*/ 971654 w 971654"/>
              <a:gd name="connsiteY1" fmla="*/ 0 h 2096979"/>
              <a:gd name="connsiteX2" fmla="*/ 0 w 971654"/>
              <a:gd name="connsiteY2" fmla="*/ 2096979 h 209697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</a:cxnLst>
            <a:rect l="l" t="t" r="r" b="b"/>
            <a:pathLst>
              <a:path w="971654" h="2096979">
                <a:moveTo>
                  <a:pt x="0" y="0"/>
                </a:moveTo>
                <a:lnTo>
                  <a:pt x="971654" y="0"/>
                </a:lnTo>
                <a:lnTo>
                  <a:pt x="0" y="2096979"/>
                </a:lnTo>
                <a:close/>
              </a:path>
            </a:pathLst>
          </a:custGeom>
          <a:solidFill>
            <a:srgbClr val="40404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02D7D75-A5A5-4FD7-BCCE-3FD8C108522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653363" y="2176272"/>
            <a:ext cx="9367204" cy="4041648"/>
          </a:xfrm>
        </p:spPr>
        <p:txBody>
          <a:bodyPr anchor="t">
            <a:normAutofit/>
          </a:bodyPr>
          <a:lstStyle/>
          <a:p>
            <a:r>
              <a:rPr lang="en-US" sz="2400"/>
              <a:t>Insulin’s direct effect on the liver, particularly glucose production, appears to be marginal in ruminants</a:t>
            </a:r>
          </a:p>
          <a:p>
            <a:r>
              <a:rPr lang="en-US" sz="2400"/>
              <a:t>The major glucose precursors are absorbed propionate and amino acids during the fed animal</a:t>
            </a:r>
          </a:p>
          <a:p>
            <a:r>
              <a:rPr lang="en-IN" sz="2400"/>
              <a:t>During starvation, the major substrates for gluconeogenesis are small amount of glycerol from lipid stores, amino acids (peripheral protein)</a:t>
            </a:r>
          </a:p>
          <a:p>
            <a:r>
              <a:rPr lang="en-US" sz="2400"/>
              <a:t>Balance must be maintained in order to avoid excessive gluconeogenesis at the expense of peripheral protein by sparing glucose utilization</a:t>
            </a:r>
            <a:endParaRPr lang="en-IN" sz="2400"/>
          </a:p>
        </p:txBody>
      </p:sp>
    </p:spTree>
    <p:extLst>
      <p:ext uri="{BB962C8B-B14F-4D97-AF65-F5344CB8AC3E}">
        <p14:creationId xmlns:p14="http://schemas.microsoft.com/office/powerpoint/2010/main" val="3765289902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442B456-BA8C-4056-9CAB-9EF05903EFE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N" dirty="0"/>
              <a:t>Metabolic effects of hormones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B8A6F8E6-2CD1-4C4A-8AE6-DFCA93F5D40C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16128" y="1976165"/>
            <a:ext cx="10159743" cy="3858578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976D4FA3-3702-4E73-BFCD-9FB7BCE33AD9}"/>
              </a:ext>
            </a:extLst>
          </p:cNvPr>
          <p:cNvSpPr txBox="1"/>
          <p:nvPr/>
        </p:nvSpPr>
        <p:spPr>
          <a:xfrm>
            <a:off x="8403771" y="6611779"/>
            <a:ext cx="3788229" cy="24622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000" b="0" i="0" u="none" strike="noStrike" baseline="0" dirty="0">
                <a:latin typeface="FSMePro-Light"/>
              </a:rPr>
              <a:t>Qaid &amp; Abdelrahman, </a:t>
            </a:r>
            <a:r>
              <a:rPr lang="en-US" sz="1000" b="0" i="1" u="none" strike="noStrike" baseline="0" dirty="0">
                <a:latin typeface="FSMePro-LightItalic"/>
              </a:rPr>
              <a:t>Cogent Food &amp; Agriculture </a:t>
            </a:r>
            <a:r>
              <a:rPr lang="en-US" sz="1000" b="0" i="0" u="none" strike="noStrike" baseline="0" dirty="0">
                <a:latin typeface="FSMePro-Light"/>
              </a:rPr>
              <a:t>(2016), 2: 1267691</a:t>
            </a:r>
            <a:endParaRPr lang="en-IN" sz="1000" dirty="0"/>
          </a:p>
        </p:txBody>
      </p:sp>
    </p:spTree>
    <p:extLst>
      <p:ext uri="{BB962C8B-B14F-4D97-AF65-F5344CB8AC3E}">
        <p14:creationId xmlns:p14="http://schemas.microsoft.com/office/powerpoint/2010/main" val="1828798587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10" name="Rectangle 9">
            <a:extLst>
              <a:ext uri="{FF2B5EF4-FFF2-40B4-BE49-F238E27FC236}">
                <a16:creationId xmlns:a16="http://schemas.microsoft.com/office/drawing/2014/main" id="{E45B1D5C-0827-4AF0-8186-11FC5A8B8B92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1999" cy="6857365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66B38F79-A03D-45DA-90B2-8FB7F1305BD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267909" y="2023110"/>
            <a:ext cx="2469624" cy="2846070"/>
          </a:xfr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z="3100" dirty="0"/>
              <a:t>Interaction of hormones to maintain the blood glucose concentration</a:t>
            </a:r>
          </a:p>
        </p:txBody>
      </p:sp>
      <p:sp>
        <p:nvSpPr>
          <p:cNvPr id="12" name="Rectangle 11">
            <a:extLst>
              <a:ext uri="{FF2B5EF4-FFF2-40B4-BE49-F238E27FC236}">
                <a16:creationId xmlns:a16="http://schemas.microsoft.com/office/drawing/2014/main" id="{99413ED5-9ED4-4772-BCE4-2BCAE6B12E35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6200000">
            <a:off x="3433973" y="-827233"/>
            <a:ext cx="1715478" cy="8583421"/>
          </a:xfrm>
          <a:prstGeom prst="rect">
            <a:avLst/>
          </a:prstGeom>
          <a:solidFill>
            <a:schemeClr val="accent4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4" name="Rectangle 13">
            <a:extLst>
              <a:ext uri="{FF2B5EF4-FFF2-40B4-BE49-F238E27FC236}">
                <a16:creationId xmlns:a16="http://schemas.microsoft.com/office/drawing/2014/main" id="{04357C93-F0CB-4A1C-8F77-4E906378981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302085" y="664308"/>
            <a:ext cx="8082632" cy="5600340"/>
          </a:xfrm>
          <a:prstGeom prst="rect">
            <a:avLst/>
          </a:prstGeom>
          <a:solidFill>
            <a:schemeClr val="bg1"/>
          </a:solidFill>
          <a:ln>
            <a:noFill/>
          </a:ln>
          <a:effectLst>
            <a:outerShdw blurRad="139700" dist="127000" dir="5400000" algn="t" rotWithShape="0">
              <a:prstClr val="black">
                <a:alpha val="15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E5551F3F-6B5A-4CC2-8ED9-D15986E106DD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5902" r="10524" b="-2"/>
          <a:stretch/>
        </p:blipFill>
        <p:spPr>
          <a:xfrm>
            <a:off x="545238" y="858525"/>
            <a:ext cx="7608304" cy="5211906"/>
          </a:xfrm>
          <a:prstGeom prst="rect">
            <a:avLst/>
          </a:prstGeom>
        </p:spPr>
      </p:pic>
      <p:sp>
        <p:nvSpPr>
          <p:cNvPr id="16" name="Rectangle 15">
            <a:extLst>
              <a:ext uri="{FF2B5EF4-FFF2-40B4-BE49-F238E27FC236}">
                <a16:creationId xmlns:a16="http://schemas.microsoft.com/office/drawing/2014/main" id="{90F533E9-6690-41A8-A372-4C6C622D028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5400000">
            <a:off x="7950447" y="3392097"/>
            <a:ext cx="1719072" cy="152382"/>
          </a:xfrm>
          <a:prstGeom prst="rect">
            <a:avLst/>
          </a:prstGeom>
          <a:solidFill>
            <a:schemeClr val="accent4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76171988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ectangle 9">
            <a:extLst>
              <a:ext uri="{FF2B5EF4-FFF2-40B4-BE49-F238E27FC236}">
                <a16:creationId xmlns:a16="http://schemas.microsoft.com/office/drawing/2014/main" id="{BEE73255-8084-4DF9-BB0B-15EAC92E2CB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C8CACA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98DE5518-F857-4FF9-BBDE-FD786803612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03938" y="640081"/>
            <a:ext cx="2608655" cy="5257799"/>
          </a:xfr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z="3600" dirty="0">
                <a:solidFill>
                  <a:srgbClr val="2C2C2C"/>
                </a:solidFill>
              </a:rPr>
              <a:t>Hormonal effects on free fatty acid (FFA) production</a:t>
            </a:r>
          </a:p>
        </p:txBody>
      </p:sp>
      <p:sp>
        <p:nvSpPr>
          <p:cNvPr id="12" name="Rounded Rectangle 9">
            <a:extLst>
              <a:ext uri="{FF2B5EF4-FFF2-40B4-BE49-F238E27FC236}">
                <a16:creationId xmlns:a16="http://schemas.microsoft.com/office/drawing/2014/main" id="{67048353-8981-459A-9BC6-9711CE462E06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3580067" y="484632"/>
            <a:ext cx="8129016" cy="5724144"/>
          </a:xfrm>
          <a:prstGeom prst="roundRect">
            <a:avLst>
              <a:gd name="adj" fmla="val 0"/>
            </a:avLst>
          </a:prstGeom>
          <a:solidFill>
            <a:srgbClr val="FFFFFF"/>
          </a:solidFill>
          <a:ln w="9525">
            <a:solidFill>
              <a:srgbClr val="C8CACA"/>
            </a:solidFill>
          </a:ln>
          <a:effectLst>
            <a:outerShdw blurRad="57150" dist="19050" dir="5400000" algn="t" rotWithShape="0">
              <a:prstClr val="black">
                <a:alpha val="63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A3FBA12D-2491-4BD0-8735-64522868104E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b="8673"/>
          <a:stretch/>
        </p:blipFill>
        <p:spPr>
          <a:xfrm>
            <a:off x="4062964" y="942538"/>
            <a:ext cx="7163222" cy="4808332"/>
          </a:xfrm>
          <a:prstGeom prst="rect">
            <a:avLst/>
          </a:prstGeom>
          <a:effectLst/>
        </p:spPr>
      </p:pic>
    </p:spTree>
    <p:extLst>
      <p:ext uri="{BB962C8B-B14F-4D97-AF65-F5344CB8AC3E}">
        <p14:creationId xmlns:p14="http://schemas.microsoft.com/office/powerpoint/2010/main" val="2901828653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10" name="Rectangle 9">
            <a:extLst>
              <a:ext uri="{FF2B5EF4-FFF2-40B4-BE49-F238E27FC236}">
                <a16:creationId xmlns:a16="http://schemas.microsoft.com/office/drawing/2014/main" id="{4FA4E651-C3D8-4DB8-A026-E8531C6AFAC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-1" y="0"/>
            <a:ext cx="12188952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7A1B9C4C-DC09-44A1-8DBD-7C1E0E4AB48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6363" y="4071597"/>
            <a:ext cx="10515600" cy="1286544"/>
          </a:xfrm>
          <a:noFill/>
        </p:spPr>
        <p:txBody>
          <a:bodyPr vert="horz" lIns="91440" tIns="45720" rIns="91440" bIns="45720" rtlCol="0" anchor="b">
            <a:normAutofit/>
          </a:bodyPr>
          <a:lstStyle/>
          <a:p>
            <a:pPr algn="ctr"/>
            <a:r>
              <a:rPr lang="en-US" sz="4000"/>
              <a:t>Hormonal Effects on Metabolism in Adipocytes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768CFACC-A360-4F0D-9673-B25950B02987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b="2324"/>
          <a:stretch/>
        </p:blipFill>
        <p:spPr>
          <a:xfrm>
            <a:off x="20" y="2"/>
            <a:ext cx="12191979" cy="390010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15878076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ectangle 9">
            <a:extLst>
              <a:ext uri="{FF2B5EF4-FFF2-40B4-BE49-F238E27FC236}">
                <a16:creationId xmlns:a16="http://schemas.microsoft.com/office/drawing/2014/main" id="{D35D61A1-8484-4749-8AD0-A3455E0753C5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2DDB71EF-7409-463F-A88D-1EF754373A5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Hormonal Effects of Glucose Metabolism in Muscle</a:t>
            </a:r>
          </a:p>
        </p:txBody>
      </p:sp>
      <p:sp>
        <p:nvSpPr>
          <p:cNvPr id="12" name="Rounded Rectangle 5">
            <a:extLst>
              <a:ext uri="{FF2B5EF4-FFF2-40B4-BE49-F238E27FC236}">
                <a16:creationId xmlns:a16="http://schemas.microsoft.com/office/drawing/2014/main" id="{1447903E-2B66-479D-959B-F2EBB2CC901F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838200" y="1828801"/>
            <a:ext cx="10515600" cy="4362450"/>
          </a:xfrm>
          <a:prstGeom prst="roundRect">
            <a:avLst>
              <a:gd name="adj" fmla="val 0"/>
            </a:avLst>
          </a:prstGeom>
          <a:solidFill>
            <a:srgbClr val="FFFFFF"/>
          </a:solidFill>
          <a:ln w="9525">
            <a:solidFill>
              <a:srgbClr val="C8CACA"/>
            </a:solidFill>
          </a:ln>
          <a:effectLst>
            <a:outerShdw blurRad="57150" dist="19050" dir="5400000" algn="t" rotWithShape="0">
              <a:prstClr val="black">
                <a:alpha val="63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5" name="Picture 4" descr="Table&#10;&#10;Description automatically generated">
            <a:extLst>
              <a:ext uri="{FF2B5EF4-FFF2-40B4-BE49-F238E27FC236}">
                <a16:creationId xmlns:a16="http://schemas.microsoft.com/office/drawing/2014/main" id="{F6AEEF06-ACB1-4289-BDE2-04383D0E1150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r="1818"/>
          <a:stretch/>
        </p:blipFill>
        <p:spPr>
          <a:xfrm>
            <a:off x="1158240" y="2149222"/>
            <a:ext cx="9875520" cy="3721608"/>
          </a:xfrm>
          <a:prstGeom prst="rect">
            <a:avLst/>
          </a:prstGeom>
          <a:effectLst/>
        </p:spPr>
      </p:pic>
    </p:spTree>
    <p:extLst>
      <p:ext uri="{BB962C8B-B14F-4D97-AF65-F5344CB8AC3E}">
        <p14:creationId xmlns:p14="http://schemas.microsoft.com/office/powerpoint/2010/main" val="326802972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7222F77-1615-47EB-8A6D-78238C70264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Hormonal Regulation of Metabolism in Liver</a:t>
            </a:r>
            <a:endParaRPr lang="en-IN" dirty="0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6E47E9D5-0A1E-4C85-9D20-252E9413C0A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28712" y="1833562"/>
            <a:ext cx="9934575" cy="439102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53388300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C4F7B02-C2ED-41E0-AFAF-DA47D77FD5C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Mechanism of action of key metabolic regulators</a:t>
            </a:r>
            <a:endParaRPr lang="en-IN" dirty="0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BA0A9CCC-AEF6-4D4F-BBCA-B686925EDCB1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46124" y="2548730"/>
            <a:ext cx="11501143" cy="3033713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859A8245-45FB-4E97-A505-2264891589DB}"/>
              </a:ext>
            </a:extLst>
          </p:cNvPr>
          <p:cNvSpPr txBox="1"/>
          <p:nvPr/>
        </p:nvSpPr>
        <p:spPr>
          <a:xfrm>
            <a:off x="8403771" y="6611779"/>
            <a:ext cx="3788229" cy="24622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000" b="0" i="0" u="none" strike="noStrike" baseline="0" dirty="0">
                <a:latin typeface="FSMePro-Light"/>
              </a:rPr>
              <a:t>Qaid &amp; Abdelrahman, </a:t>
            </a:r>
            <a:r>
              <a:rPr lang="en-US" sz="1000" b="0" i="1" u="none" strike="noStrike" baseline="0" dirty="0">
                <a:latin typeface="FSMePro-LightItalic"/>
              </a:rPr>
              <a:t>Cogent Food &amp; Agriculture </a:t>
            </a:r>
            <a:r>
              <a:rPr lang="en-US" sz="1000" b="0" i="0" u="none" strike="noStrike" baseline="0" dirty="0">
                <a:latin typeface="FSMePro-Light"/>
              </a:rPr>
              <a:t>(2016), 2: 1267691</a:t>
            </a:r>
            <a:endParaRPr lang="en-IN" sz="1000" dirty="0"/>
          </a:p>
        </p:txBody>
      </p:sp>
    </p:spTree>
    <p:extLst>
      <p:ext uri="{BB962C8B-B14F-4D97-AF65-F5344CB8AC3E}">
        <p14:creationId xmlns:p14="http://schemas.microsoft.com/office/powerpoint/2010/main" val="952275361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69895F8-5F55-4345-96A4-A1FDEE3FE3C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N" dirty="0"/>
              <a:t>Actions of insulin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0EEAF4E7-5B97-4371-A9D9-DF615566D45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38200" y="2045816"/>
            <a:ext cx="10547537" cy="4090734"/>
          </a:xfrm>
          <a:prstGeom prst="rect">
            <a:avLst/>
          </a:prstGeom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ABD4FDDC-6475-48BC-9BE9-E179EC0704A3}"/>
              </a:ext>
            </a:extLst>
          </p:cNvPr>
          <p:cNvSpPr txBox="1"/>
          <p:nvPr/>
        </p:nvSpPr>
        <p:spPr>
          <a:xfrm>
            <a:off x="8403771" y="6611779"/>
            <a:ext cx="3788229" cy="24622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000" b="0" i="0" u="none" strike="noStrike" baseline="0" dirty="0">
                <a:latin typeface="FSMePro-Light"/>
              </a:rPr>
              <a:t>Qaid &amp; Abdelrahman, </a:t>
            </a:r>
            <a:r>
              <a:rPr lang="en-US" sz="1000" b="0" i="1" u="none" strike="noStrike" baseline="0" dirty="0">
                <a:latin typeface="FSMePro-LightItalic"/>
              </a:rPr>
              <a:t>Cogent Food &amp; Agriculture </a:t>
            </a:r>
            <a:r>
              <a:rPr lang="en-US" sz="1000" b="0" i="0" u="none" strike="noStrike" baseline="0" dirty="0">
                <a:latin typeface="FSMePro-Light"/>
              </a:rPr>
              <a:t>(2016), 2: 1267691</a:t>
            </a:r>
            <a:endParaRPr lang="en-IN" sz="1000" dirty="0"/>
          </a:p>
        </p:txBody>
      </p:sp>
    </p:spTree>
    <p:extLst>
      <p:ext uri="{BB962C8B-B14F-4D97-AF65-F5344CB8AC3E}">
        <p14:creationId xmlns:p14="http://schemas.microsoft.com/office/powerpoint/2010/main" val="225417201"/>
      </p:ext>
    </p:extLst>
  </p:cSld>
  <p:clrMapOvr>
    <a:masterClrMapping/>
  </p:clrMapOvr>
</p:sld>
</file>

<file path=ppt/theme/theme1.xml><?xml version="1.0" encoding="utf-8"?>
<a:theme xmlns:a="http://schemas.openxmlformats.org/drawingml/2006/main" name="PebbleVTI">
  <a:themeElements>
    <a:clrScheme name="AnalogousFromLightSeedLeftStep">
      <a:dk1>
        <a:srgbClr val="000000"/>
      </a:dk1>
      <a:lt1>
        <a:srgbClr val="FFFFFF"/>
      </a:lt1>
      <a:dk2>
        <a:srgbClr val="213B37"/>
      </a:dk2>
      <a:lt2>
        <a:srgbClr val="E8E8E2"/>
      </a:lt2>
      <a:accent1>
        <a:srgbClr val="9698C6"/>
      </a:accent1>
      <a:accent2>
        <a:srgbClr val="7F9ABA"/>
      </a:accent2>
      <a:accent3>
        <a:srgbClr val="81ABB1"/>
      </a:accent3>
      <a:accent4>
        <a:srgbClr val="78B09F"/>
      </a:accent4>
      <a:accent5>
        <a:srgbClr val="84AE90"/>
      </a:accent5>
      <a:accent6>
        <a:srgbClr val="80B179"/>
      </a:accent6>
      <a:hlink>
        <a:srgbClr val="878552"/>
      </a:hlink>
      <a:folHlink>
        <a:srgbClr val="7F7F7F"/>
      </a:folHlink>
    </a:clrScheme>
    <a:fontScheme name="Custom 4">
      <a:majorFont>
        <a:latin typeface="Sitka Subheading"/>
        <a:ea typeface=""/>
        <a:cs typeface=""/>
      </a:majorFont>
      <a:minorFont>
        <a:latin typeface="Avenir Next LT Pro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PebbleVTI" id="{8B4DB91D-6BB4-4BA3-973A-733D3AF2680E}" vid="{9A19CF0D-2077-4BF4-BAA5-86934C336D59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</TotalTime>
  <Words>295</Words>
  <Application>Microsoft Office PowerPoint</Application>
  <PresentationFormat>Widescreen</PresentationFormat>
  <Paragraphs>32</Paragraphs>
  <Slides>11</Slides>
  <Notes>2</Notes>
  <HiddenSlides>0</HiddenSlides>
  <MMClips>0</MMClips>
  <ScaleCrop>false</ScaleCrop>
  <HeadingPairs>
    <vt:vector size="6" baseType="variant">
      <vt:variant>
        <vt:lpstr>Fonts Used</vt:lpstr>
      </vt:variant>
      <vt:variant>
        <vt:i4>8</vt:i4>
      </vt:variant>
      <vt:variant>
        <vt:lpstr>Theme</vt:lpstr>
      </vt:variant>
      <vt:variant>
        <vt:i4>2</vt:i4>
      </vt:variant>
      <vt:variant>
        <vt:lpstr>Slide Titles</vt:lpstr>
      </vt:variant>
      <vt:variant>
        <vt:i4>11</vt:i4>
      </vt:variant>
    </vt:vector>
  </HeadingPairs>
  <TitlesOfParts>
    <vt:vector size="21" baseType="lpstr">
      <vt:lpstr>Arial</vt:lpstr>
      <vt:lpstr>Avenir Next LT Pro</vt:lpstr>
      <vt:lpstr>Avenir Next LT Pro Light</vt:lpstr>
      <vt:lpstr>Calibri</vt:lpstr>
      <vt:lpstr>Calibri Light</vt:lpstr>
      <vt:lpstr>FSMePro-Light</vt:lpstr>
      <vt:lpstr>FSMePro-LightItalic</vt:lpstr>
      <vt:lpstr>Sitka Subheading</vt:lpstr>
      <vt:lpstr>PebbleVTI</vt:lpstr>
      <vt:lpstr>Office Theme</vt:lpstr>
      <vt:lpstr>Regulation of Fuel Metabolism-I</vt:lpstr>
      <vt:lpstr>Hormonal regulation of energy homeostasis</vt:lpstr>
      <vt:lpstr>PowerPoint Presentation</vt:lpstr>
      <vt:lpstr>Metabolic effects of hormones</vt:lpstr>
      <vt:lpstr>Interaction of hormones to maintain the blood glucose concentration</vt:lpstr>
      <vt:lpstr>Hormonal effects on free fatty acid (FFA) production</vt:lpstr>
      <vt:lpstr>Hormonal Effects on Metabolism in Adipocytes</vt:lpstr>
      <vt:lpstr>Hormonal Effects of Glucose Metabolism in Muscle</vt:lpstr>
      <vt:lpstr>Hormonal Regulation of Metabolism in Liver</vt:lpstr>
      <vt:lpstr>Mechanism of action of key metabolic regulators</vt:lpstr>
      <vt:lpstr>Actions of insulin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Regulation of Fuel Metabolism-I</dc:title>
  <dc:creator>ani.gatz1 ani.gatz1</dc:creator>
  <cp:lastModifiedBy>ani.gatz1 ani.gatz1</cp:lastModifiedBy>
  <cp:revision>1</cp:revision>
  <dcterms:created xsi:type="dcterms:W3CDTF">2020-11-02T08:58:38Z</dcterms:created>
  <dcterms:modified xsi:type="dcterms:W3CDTF">2020-11-02T09:00:17Z</dcterms:modified>
</cp:coreProperties>
</file>