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6" r:id="rId3"/>
    <p:sldId id="267" r:id="rId4"/>
    <p:sldId id="258" r:id="rId5"/>
    <p:sldId id="257" r:id="rId6"/>
    <p:sldId id="269" r:id="rId7"/>
    <p:sldId id="259" r:id="rId8"/>
    <p:sldId id="260" r:id="rId9"/>
    <p:sldId id="261" r:id="rId10"/>
    <p:sldId id="263" r:id="rId11"/>
    <p:sldId id="266" r:id="rId12"/>
    <p:sldId id="262" r:id="rId13"/>
    <p:sldId id="268"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extLst>
      <p:ext uri="{19B8F6BF-5375-455C-9EA6-DF929625EA0E}">
        <p15:presenceInfo xmlns:p15="http://schemas.microsoft.com/office/powerpoint/2012/main" userId="40e8de541cbe36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933" autoAdjust="0"/>
    <p:restoredTop sz="94660"/>
  </p:normalViewPr>
  <p:slideViewPr>
    <p:cSldViewPr snapToGrid="0">
      <p:cViewPr varScale="1">
        <p:scale>
          <a:sx n="103" d="100"/>
          <a:sy n="103" d="100"/>
        </p:scale>
        <p:origin x="138" y="2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commentAuthors" Target="commentAuthor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2215B4-5E7C-4B21-AA7F-761D973A2033}" type="doc">
      <dgm:prSet loTypeId="urn:microsoft.com/office/officeart/2005/8/layout/radial6" loCatId="cycle" qsTypeId="urn:microsoft.com/office/officeart/2005/8/quickstyle/3d2" qsCatId="3D" csTypeId="urn:microsoft.com/office/officeart/2005/8/colors/colorful5" csCatId="colorful" phldr="1"/>
      <dgm:spPr/>
      <dgm:t>
        <a:bodyPr/>
        <a:lstStyle/>
        <a:p>
          <a:endParaRPr lang="en-US"/>
        </a:p>
      </dgm:t>
    </dgm:pt>
    <dgm:pt modelId="{E4DF8E40-FD2D-4101-8822-C422F8C99608}">
      <dgm:prSet phldrT="[Text]"/>
      <dgm:spPr/>
      <dgm:t>
        <a:bodyPr/>
        <a:lstStyle/>
        <a:p>
          <a:r>
            <a:rPr lang="en-US" dirty="0">
              <a:latin typeface="Arial Rounded MT Bold" panose="020F0704030504030204" pitchFamily="34" charset="0"/>
            </a:rPr>
            <a:t>Crop Rotation</a:t>
          </a:r>
        </a:p>
      </dgm:t>
    </dgm:pt>
    <dgm:pt modelId="{2D34440E-CE05-41E4-8190-3D7A017A902E}" type="parTrans" cxnId="{6977F2CD-390B-4866-A416-1DDE08AE39A4}">
      <dgm:prSet/>
      <dgm:spPr/>
      <dgm:t>
        <a:bodyPr/>
        <a:lstStyle/>
        <a:p>
          <a:endParaRPr lang="en-US"/>
        </a:p>
      </dgm:t>
    </dgm:pt>
    <dgm:pt modelId="{6D3C0255-4595-4AC7-B602-3A89EE8D9898}" type="sibTrans" cxnId="{6977F2CD-390B-4866-A416-1DDE08AE39A4}">
      <dgm:prSet/>
      <dgm:spPr/>
      <dgm:t>
        <a:bodyPr/>
        <a:lstStyle/>
        <a:p>
          <a:endParaRPr lang="en-US"/>
        </a:p>
      </dgm:t>
    </dgm:pt>
    <dgm:pt modelId="{AD6C6EE3-6A3A-4AB8-99F4-BA1F53F14A8F}">
      <dgm:prSet phldrT="[Text]" custT="1"/>
      <dgm:spPr/>
      <dgm:t>
        <a:bodyPr/>
        <a:lstStyle/>
        <a:p>
          <a:r>
            <a:rPr lang="en-US" sz="1600" dirty="0">
              <a:latin typeface="Arial Rounded MT Bold" panose="020F0704030504030204" pitchFamily="34" charset="0"/>
            </a:rPr>
            <a:t>Sorghum/</a:t>
          </a:r>
          <a:r>
            <a:rPr lang="en-US" sz="1600" dirty="0" err="1">
              <a:latin typeface="Arial Rounded MT Bold" panose="020F0704030504030204" pitchFamily="34" charset="0"/>
            </a:rPr>
            <a:t>Bajra</a:t>
          </a:r>
          <a:r>
            <a:rPr lang="en-US" sz="1600" dirty="0">
              <a:latin typeface="Arial Rounded MT Bold" panose="020F0704030504030204" pitchFamily="34" charset="0"/>
            </a:rPr>
            <a:t>/ Maize</a:t>
          </a:r>
        </a:p>
      </dgm:t>
    </dgm:pt>
    <dgm:pt modelId="{389E5342-6697-4207-87EA-DA61F5386CF7}" type="parTrans" cxnId="{A8D2EDB8-3EF7-41BE-9811-E061F95A96F4}">
      <dgm:prSet/>
      <dgm:spPr/>
      <dgm:t>
        <a:bodyPr/>
        <a:lstStyle/>
        <a:p>
          <a:endParaRPr lang="en-US"/>
        </a:p>
      </dgm:t>
    </dgm:pt>
    <dgm:pt modelId="{19B1B8B6-B53C-423C-8B02-48ADB98EA405}" type="sibTrans" cxnId="{A8D2EDB8-3EF7-41BE-9811-E061F95A96F4}">
      <dgm:prSet/>
      <dgm:spPr/>
      <dgm:t>
        <a:bodyPr/>
        <a:lstStyle/>
        <a:p>
          <a:endParaRPr lang="en-US"/>
        </a:p>
      </dgm:t>
    </dgm:pt>
    <dgm:pt modelId="{BB3CE993-DECC-4022-94E5-F00305AA952F}">
      <dgm:prSet phldrT="[Text]" custT="1"/>
      <dgm:spPr/>
      <dgm:t>
        <a:bodyPr/>
        <a:lstStyle/>
        <a:p>
          <a:r>
            <a:rPr lang="en-US" sz="2000" dirty="0" err="1">
              <a:latin typeface="Arial Rounded MT Bold" panose="020F0704030504030204" pitchFamily="34" charset="0"/>
            </a:rPr>
            <a:t>Chari+cow</a:t>
          </a:r>
          <a:r>
            <a:rPr lang="en-US" sz="2000" dirty="0">
              <a:latin typeface="Arial Rounded MT Bold" panose="020F0704030504030204" pitchFamily="34" charset="0"/>
            </a:rPr>
            <a:t> Pea</a:t>
          </a:r>
        </a:p>
      </dgm:t>
    </dgm:pt>
    <dgm:pt modelId="{07B0CE08-648B-439A-B8D2-19CFDA2C6E74}" type="parTrans" cxnId="{9833DC59-DB5A-4A35-82EB-B7EE2BAE8A7E}">
      <dgm:prSet/>
      <dgm:spPr/>
      <dgm:t>
        <a:bodyPr/>
        <a:lstStyle/>
        <a:p>
          <a:endParaRPr lang="en-US"/>
        </a:p>
      </dgm:t>
    </dgm:pt>
    <dgm:pt modelId="{3B881F46-E41B-48C7-8BEF-47283B76955B}" type="sibTrans" cxnId="{9833DC59-DB5A-4A35-82EB-B7EE2BAE8A7E}">
      <dgm:prSet/>
      <dgm:spPr/>
      <dgm:t>
        <a:bodyPr/>
        <a:lstStyle/>
        <a:p>
          <a:endParaRPr lang="en-US"/>
        </a:p>
      </dgm:t>
    </dgm:pt>
    <dgm:pt modelId="{5A3EB511-5C69-45A3-A16B-DAB9C13D8C28}">
      <dgm:prSet phldrT="[Text]" custT="1"/>
      <dgm:spPr/>
      <dgm:t>
        <a:bodyPr/>
        <a:lstStyle/>
        <a:p>
          <a:r>
            <a:rPr lang="en-US" sz="1600" dirty="0" err="1">
              <a:latin typeface="Arial Rounded MT Bold" panose="020F0704030504030204" pitchFamily="34" charset="0"/>
            </a:rPr>
            <a:t>Berseem</a:t>
          </a:r>
          <a:r>
            <a:rPr lang="en-US" sz="1600" dirty="0">
              <a:latin typeface="Arial Rounded MT Bold" panose="020F0704030504030204" pitchFamily="34" charset="0"/>
            </a:rPr>
            <a:t>/</a:t>
          </a:r>
          <a:r>
            <a:rPr lang="en-US" sz="1600" dirty="0" err="1">
              <a:latin typeface="Arial Rounded MT Bold" panose="020F0704030504030204" pitchFamily="34" charset="0"/>
            </a:rPr>
            <a:t>lucern</a:t>
          </a:r>
          <a:r>
            <a:rPr lang="en-US" sz="1600" dirty="0">
              <a:latin typeface="Arial Rounded MT Bold" panose="020F0704030504030204" pitchFamily="34" charset="0"/>
            </a:rPr>
            <a:t>/Oat</a:t>
          </a:r>
        </a:p>
      </dgm:t>
    </dgm:pt>
    <dgm:pt modelId="{ACCA2B1B-CD75-44F5-95AC-EAF41BF4C6A6}" type="parTrans" cxnId="{79996399-7BA7-41D1-A0E9-391606BA880F}">
      <dgm:prSet/>
      <dgm:spPr/>
      <dgm:t>
        <a:bodyPr/>
        <a:lstStyle/>
        <a:p>
          <a:endParaRPr lang="en-US"/>
        </a:p>
      </dgm:t>
    </dgm:pt>
    <dgm:pt modelId="{27CCF56D-2DD2-4F3B-BE50-EA1C88650ABE}" type="sibTrans" cxnId="{79996399-7BA7-41D1-A0E9-391606BA880F}">
      <dgm:prSet/>
      <dgm:spPr/>
      <dgm:t>
        <a:bodyPr/>
        <a:lstStyle/>
        <a:p>
          <a:endParaRPr lang="en-US"/>
        </a:p>
      </dgm:t>
    </dgm:pt>
    <dgm:pt modelId="{09176FBF-452B-448A-8C99-04ED5D1D6DAB}">
      <dgm:prSet phldrT="[Text]" custT="1"/>
      <dgm:spPr/>
      <dgm:t>
        <a:bodyPr/>
        <a:lstStyle/>
        <a:p>
          <a:r>
            <a:rPr lang="en-US" sz="1800" dirty="0" err="1">
              <a:latin typeface="Arial Rounded MT Bold" panose="020F0704030504030204" pitchFamily="34" charset="0"/>
            </a:rPr>
            <a:t>Bajara</a:t>
          </a:r>
          <a:r>
            <a:rPr lang="en-US" sz="1800" dirty="0">
              <a:latin typeface="Arial Rounded MT Bold" panose="020F0704030504030204" pitchFamily="34" charset="0"/>
            </a:rPr>
            <a:t>+  cow  pea</a:t>
          </a:r>
        </a:p>
      </dgm:t>
    </dgm:pt>
    <dgm:pt modelId="{EDE63238-A972-46C5-80B7-03203935DD7A}" type="parTrans" cxnId="{A3FB4150-9FE5-4E24-ABBB-40EE81C35E69}">
      <dgm:prSet/>
      <dgm:spPr/>
      <dgm:t>
        <a:bodyPr/>
        <a:lstStyle/>
        <a:p>
          <a:endParaRPr lang="en-US"/>
        </a:p>
      </dgm:t>
    </dgm:pt>
    <dgm:pt modelId="{039FAE40-9DDD-4C06-A59B-C05A1DDFD2F0}" type="sibTrans" cxnId="{A3FB4150-9FE5-4E24-ABBB-40EE81C35E69}">
      <dgm:prSet/>
      <dgm:spPr/>
      <dgm:t>
        <a:bodyPr/>
        <a:lstStyle/>
        <a:p>
          <a:endParaRPr lang="en-US"/>
        </a:p>
      </dgm:t>
    </dgm:pt>
    <dgm:pt modelId="{A294D20E-C365-4E2C-8135-DEE9F09F489F}" type="pres">
      <dgm:prSet presAssocID="{0D2215B4-5E7C-4B21-AA7F-761D973A2033}" presName="Name0" presStyleCnt="0">
        <dgm:presLayoutVars>
          <dgm:chMax val="1"/>
          <dgm:dir/>
          <dgm:animLvl val="ctr"/>
          <dgm:resizeHandles val="exact"/>
        </dgm:presLayoutVars>
      </dgm:prSet>
      <dgm:spPr/>
    </dgm:pt>
    <dgm:pt modelId="{9265EF6B-B75A-4514-AB25-D89E75A617EA}" type="pres">
      <dgm:prSet presAssocID="{E4DF8E40-FD2D-4101-8822-C422F8C99608}" presName="centerShape" presStyleLbl="node0" presStyleIdx="0" presStyleCnt="1"/>
      <dgm:spPr/>
    </dgm:pt>
    <dgm:pt modelId="{8D22EC5C-1A55-4536-89D0-8EA72EF7A382}" type="pres">
      <dgm:prSet presAssocID="{AD6C6EE3-6A3A-4AB8-99F4-BA1F53F14A8F}" presName="node" presStyleLbl="node1" presStyleIdx="0" presStyleCnt="4">
        <dgm:presLayoutVars>
          <dgm:bulletEnabled val="1"/>
        </dgm:presLayoutVars>
      </dgm:prSet>
      <dgm:spPr/>
    </dgm:pt>
    <dgm:pt modelId="{5C61670B-5E9B-4DE2-8ACD-09E8108D7296}" type="pres">
      <dgm:prSet presAssocID="{AD6C6EE3-6A3A-4AB8-99F4-BA1F53F14A8F}" presName="dummy" presStyleCnt="0"/>
      <dgm:spPr/>
    </dgm:pt>
    <dgm:pt modelId="{35DE3C2E-D724-4ED8-9A85-EFC58A6098DA}" type="pres">
      <dgm:prSet presAssocID="{19B1B8B6-B53C-423C-8B02-48ADB98EA405}" presName="sibTrans" presStyleLbl="sibTrans2D1" presStyleIdx="0" presStyleCnt="4"/>
      <dgm:spPr/>
    </dgm:pt>
    <dgm:pt modelId="{32AD4828-060A-4311-99A0-4BF2A22B84DD}" type="pres">
      <dgm:prSet presAssocID="{BB3CE993-DECC-4022-94E5-F00305AA952F}" presName="node" presStyleLbl="node1" presStyleIdx="1" presStyleCnt="4" custRadScaleRad="102683" custRadScaleInc="-8037">
        <dgm:presLayoutVars>
          <dgm:bulletEnabled val="1"/>
        </dgm:presLayoutVars>
      </dgm:prSet>
      <dgm:spPr/>
    </dgm:pt>
    <dgm:pt modelId="{C3AD8376-C79A-4482-950D-2EA637A28C34}" type="pres">
      <dgm:prSet presAssocID="{BB3CE993-DECC-4022-94E5-F00305AA952F}" presName="dummy" presStyleCnt="0"/>
      <dgm:spPr/>
    </dgm:pt>
    <dgm:pt modelId="{275E91D0-A078-428C-88CE-2D54189529FB}" type="pres">
      <dgm:prSet presAssocID="{3B881F46-E41B-48C7-8BEF-47283B76955B}" presName="sibTrans" presStyleLbl="sibTrans2D1" presStyleIdx="1" presStyleCnt="4"/>
      <dgm:spPr/>
    </dgm:pt>
    <dgm:pt modelId="{5A945959-1242-4DF8-9253-4C17547EDE61}" type="pres">
      <dgm:prSet presAssocID="{5A3EB511-5C69-45A3-A16B-DAB9C13D8C28}" presName="node" presStyleLbl="node1" presStyleIdx="2" presStyleCnt="4">
        <dgm:presLayoutVars>
          <dgm:bulletEnabled val="1"/>
        </dgm:presLayoutVars>
      </dgm:prSet>
      <dgm:spPr/>
    </dgm:pt>
    <dgm:pt modelId="{35BD560E-D88B-4F9D-99E0-837B37E73845}" type="pres">
      <dgm:prSet presAssocID="{5A3EB511-5C69-45A3-A16B-DAB9C13D8C28}" presName="dummy" presStyleCnt="0"/>
      <dgm:spPr/>
    </dgm:pt>
    <dgm:pt modelId="{6F491E63-720E-43EC-AD8E-A0216A3D79AD}" type="pres">
      <dgm:prSet presAssocID="{27CCF56D-2DD2-4F3B-BE50-EA1C88650ABE}" presName="sibTrans" presStyleLbl="sibTrans2D1" presStyleIdx="2" presStyleCnt="4"/>
      <dgm:spPr/>
    </dgm:pt>
    <dgm:pt modelId="{820F7B84-3CD1-431C-882E-D8F730361A93}" type="pres">
      <dgm:prSet presAssocID="{09176FBF-452B-448A-8C99-04ED5D1D6DAB}" presName="node" presStyleLbl="node1" presStyleIdx="3" presStyleCnt="4" custRadScaleRad="104179" custRadScaleInc="14269">
        <dgm:presLayoutVars>
          <dgm:bulletEnabled val="1"/>
        </dgm:presLayoutVars>
      </dgm:prSet>
      <dgm:spPr/>
    </dgm:pt>
    <dgm:pt modelId="{980AE69D-58B7-47A1-82DD-A51A0D91FCD3}" type="pres">
      <dgm:prSet presAssocID="{09176FBF-452B-448A-8C99-04ED5D1D6DAB}" presName="dummy" presStyleCnt="0"/>
      <dgm:spPr/>
    </dgm:pt>
    <dgm:pt modelId="{008BB72A-690D-478A-8ED2-3BB741E6EE0B}" type="pres">
      <dgm:prSet presAssocID="{039FAE40-9DDD-4C06-A59B-C05A1DDFD2F0}" presName="sibTrans" presStyleLbl="sibTrans2D1" presStyleIdx="3" presStyleCnt="4"/>
      <dgm:spPr/>
    </dgm:pt>
  </dgm:ptLst>
  <dgm:cxnLst>
    <dgm:cxn modelId="{F29CE502-47D9-4839-82B0-5ADF8E05EBE3}" type="presOf" srcId="{AD6C6EE3-6A3A-4AB8-99F4-BA1F53F14A8F}" destId="{8D22EC5C-1A55-4536-89D0-8EA72EF7A382}" srcOrd="0" destOrd="0" presId="urn:microsoft.com/office/officeart/2005/8/layout/radial6"/>
    <dgm:cxn modelId="{92878032-7007-46BE-8C21-3B081C4818ED}" type="presOf" srcId="{BB3CE993-DECC-4022-94E5-F00305AA952F}" destId="{32AD4828-060A-4311-99A0-4BF2A22B84DD}" srcOrd="0" destOrd="0" presId="urn:microsoft.com/office/officeart/2005/8/layout/radial6"/>
    <dgm:cxn modelId="{7EEE4C3E-FEBA-40C5-986E-9022F01222C1}" type="presOf" srcId="{E4DF8E40-FD2D-4101-8822-C422F8C99608}" destId="{9265EF6B-B75A-4514-AB25-D89E75A617EA}" srcOrd="0" destOrd="0" presId="urn:microsoft.com/office/officeart/2005/8/layout/radial6"/>
    <dgm:cxn modelId="{60AA175F-1351-4EC1-94F5-4D304DCF08C2}" type="presOf" srcId="{27CCF56D-2DD2-4F3B-BE50-EA1C88650ABE}" destId="{6F491E63-720E-43EC-AD8E-A0216A3D79AD}" srcOrd="0" destOrd="0" presId="urn:microsoft.com/office/officeart/2005/8/layout/radial6"/>
    <dgm:cxn modelId="{01343561-FD3B-47CF-9F23-C51E4DDACE25}" type="presOf" srcId="{09176FBF-452B-448A-8C99-04ED5D1D6DAB}" destId="{820F7B84-3CD1-431C-882E-D8F730361A93}" srcOrd="0" destOrd="0" presId="urn:microsoft.com/office/officeart/2005/8/layout/radial6"/>
    <dgm:cxn modelId="{A3FB4150-9FE5-4E24-ABBB-40EE81C35E69}" srcId="{E4DF8E40-FD2D-4101-8822-C422F8C99608}" destId="{09176FBF-452B-448A-8C99-04ED5D1D6DAB}" srcOrd="3" destOrd="0" parTransId="{EDE63238-A972-46C5-80B7-03203935DD7A}" sibTransId="{039FAE40-9DDD-4C06-A59B-C05A1DDFD2F0}"/>
    <dgm:cxn modelId="{4BBAC278-9BB8-45F2-B60D-AFAE8F56B55F}" type="presOf" srcId="{19B1B8B6-B53C-423C-8B02-48ADB98EA405}" destId="{35DE3C2E-D724-4ED8-9A85-EFC58A6098DA}" srcOrd="0" destOrd="0" presId="urn:microsoft.com/office/officeart/2005/8/layout/radial6"/>
    <dgm:cxn modelId="{9833DC59-DB5A-4A35-82EB-B7EE2BAE8A7E}" srcId="{E4DF8E40-FD2D-4101-8822-C422F8C99608}" destId="{BB3CE993-DECC-4022-94E5-F00305AA952F}" srcOrd="1" destOrd="0" parTransId="{07B0CE08-648B-439A-B8D2-19CFDA2C6E74}" sibTransId="{3B881F46-E41B-48C7-8BEF-47283B76955B}"/>
    <dgm:cxn modelId="{832DBA7D-1C75-4651-87E9-E31647F6B990}" type="presOf" srcId="{3B881F46-E41B-48C7-8BEF-47283B76955B}" destId="{275E91D0-A078-428C-88CE-2D54189529FB}" srcOrd="0" destOrd="0" presId="urn:microsoft.com/office/officeart/2005/8/layout/radial6"/>
    <dgm:cxn modelId="{79996399-7BA7-41D1-A0E9-391606BA880F}" srcId="{E4DF8E40-FD2D-4101-8822-C422F8C99608}" destId="{5A3EB511-5C69-45A3-A16B-DAB9C13D8C28}" srcOrd="2" destOrd="0" parTransId="{ACCA2B1B-CD75-44F5-95AC-EAF41BF4C6A6}" sibTransId="{27CCF56D-2DD2-4F3B-BE50-EA1C88650ABE}"/>
    <dgm:cxn modelId="{CA0AB099-B638-49D6-87D6-4AB9A80A35CA}" type="presOf" srcId="{5A3EB511-5C69-45A3-A16B-DAB9C13D8C28}" destId="{5A945959-1242-4DF8-9253-4C17547EDE61}" srcOrd="0" destOrd="0" presId="urn:microsoft.com/office/officeart/2005/8/layout/radial6"/>
    <dgm:cxn modelId="{9D36C9AD-4858-44CD-8CE6-0815C26C7B3A}" type="presOf" srcId="{039FAE40-9DDD-4C06-A59B-C05A1DDFD2F0}" destId="{008BB72A-690D-478A-8ED2-3BB741E6EE0B}" srcOrd="0" destOrd="0" presId="urn:microsoft.com/office/officeart/2005/8/layout/radial6"/>
    <dgm:cxn modelId="{A8D2EDB8-3EF7-41BE-9811-E061F95A96F4}" srcId="{E4DF8E40-FD2D-4101-8822-C422F8C99608}" destId="{AD6C6EE3-6A3A-4AB8-99F4-BA1F53F14A8F}" srcOrd="0" destOrd="0" parTransId="{389E5342-6697-4207-87EA-DA61F5386CF7}" sibTransId="{19B1B8B6-B53C-423C-8B02-48ADB98EA405}"/>
    <dgm:cxn modelId="{6977F2CD-390B-4866-A416-1DDE08AE39A4}" srcId="{0D2215B4-5E7C-4B21-AA7F-761D973A2033}" destId="{E4DF8E40-FD2D-4101-8822-C422F8C99608}" srcOrd="0" destOrd="0" parTransId="{2D34440E-CE05-41E4-8190-3D7A017A902E}" sibTransId="{6D3C0255-4595-4AC7-B602-3A89EE8D9898}"/>
    <dgm:cxn modelId="{C0D2CEE7-EACD-4DC2-BAC0-733715EE61E7}" type="presOf" srcId="{0D2215B4-5E7C-4B21-AA7F-761D973A2033}" destId="{A294D20E-C365-4E2C-8135-DEE9F09F489F}" srcOrd="0" destOrd="0" presId="urn:microsoft.com/office/officeart/2005/8/layout/radial6"/>
    <dgm:cxn modelId="{4975E509-7508-4CDE-B7F8-01B730F2579F}" type="presParOf" srcId="{A294D20E-C365-4E2C-8135-DEE9F09F489F}" destId="{9265EF6B-B75A-4514-AB25-D89E75A617EA}" srcOrd="0" destOrd="0" presId="urn:microsoft.com/office/officeart/2005/8/layout/radial6"/>
    <dgm:cxn modelId="{79E24A1C-2F61-4E70-9685-2566141DB808}" type="presParOf" srcId="{A294D20E-C365-4E2C-8135-DEE9F09F489F}" destId="{8D22EC5C-1A55-4536-89D0-8EA72EF7A382}" srcOrd="1" destOrd="0" presId="urn:microsoft.com/office/officeart/2005/8/layout/radial6"/>
    <dgm:cxn modelId="{C8089DD0-5161-4584-BFFB-322744EC24E0}" type="presParOf" srcId="{A294D20E-C365-4E2C-8135-DEE9F09F489F}" destId="{5C61670B-5E9B-4DE2-8ACD-09E8108D7296}" srcOrd="2" destOrd="0" presId="urn:microsoft.com/office/officeart/2005/8/layout/radial6"/>
    <dgm:cxn modelId="{F02A3A4E-A78F-4A64-B75E-D85559CA47EC}" type="presParOf" srcId="{A294D20E-C365-4E2C-8135-DEE9F09F489F}" destId="{35DE3C2E-D724-4ED8-9A85-EFC58A6098DA}" srcOrd="3" destOrd="0" presId="urn:microsoft.com/office/officeart/2005/8/layout/radial6"/>
    <dgm:cxn modelId="{D059EEFA-E492-4B38-80BB-6574685087E4}" type="presParOf" srcId="{A294D20E-C365-4E2C-8135-DEE9F09F489F}" destId="{32AD4828-060A-4311-99A0-4BF2A22B84DD}" srcOrd="4" destOrd="0" presId="urn:microsoft.com/office/officeart/2005/8/layout/radial6"/>
    <dgm:cxn modelId="{A9791AE1-8293-4D4A-AB12-E2FC84F3A734}" type="presParOf" srcId="{A294D20E-C365-4E2C-8135-DEE9F09F489F}" destId="{C3AD8376-C79A-4482-950D-2EA637A28C34}" srcOrd="5" destOrd="0" presId="urn:microsoft.com/office/officeart/2005/8/layout/radial6"/>
    <dgm:cxn modelId="{7727FA3D-884D-4C16-A8FD-8FE73C50E465}" type="presParOf" srcId="{A294D20E-C365-4E2C-8135-DEE9F09F489F}" destId="{275E91D0-A078-428C-88CE-2D54189529FB}" srcOrd="6" destOrd="0" presId="urn:microsoft.com/office/officeart/2005/8/layout/radial6"/>
    <dgm:cxn modelId="{B1203E26-2B4A-44B5-8A29-12732E3AD19D}" type="presParOf" srcId="{A294D20E-C365-4E2C-8135-DEE9F09F489F}" destId="{5A945959-1242-4DF8-9253-4C17547EDE61}" srcOrd="7" destOrd="0" presId="urn:microsoft.com/office/officeart/2005/8/layout/radial6"/>
    <dgm:cxn modelId="{22DEA0F5-C93C-4E58-A732-C8E3DA914FCC}" type="presParOf" srcId="{A294D20E-C365-4E2C-8135-DEE9F09F489F}" destId="{35BD560E-D88B-4F9D-99E0-837B37E73845}" srcOrd="8" destOrd="0" presId="urn:microsoft.com/office/officeart/2005/8/layout/radial6"/>
    <dgm:cxn modelId="{8B3C668C-C86D-4FA1-862F-48B91A5F5F50}" type="presParOf" srcId="{A294D20E-C365-4E2C-8135-DEE9F09F489F}" destId="{6F491E63-720E-43EC-AD8E-A0216A3D79AD}" srcOrd="9" destOrd="0" presId="urn:microsoft.com/office/officeart/2005/8/layout/radial6"/>
    <dgm:cxn modelId="{BC9CC8F9-AE99-414C-A2A3-7FDF4C26D4DE}" type="presParOf" srcId="{A294D20E-C365-4E2C-8135-DEE9F09F489F}" destId="{820F7B84-3CD1-431C-882E-D8F730361A93}" srcOrd="10" destOrd="0" presId="urn:microsoft.com/office/officeart/2005/8/layout/radial6"/>
    <dgm:cxn modelId="{7151ED5B-9337-4999-B419-554EBC0EF8D4}" type="presParOf" srcId="{A294D20E-C365-4E2C-8135-DEE9F09F489F}" destId="{980AE69D-58B7-47A1-82DD-A51A0D91FCD3}" srcOrd="11" destOrd="0" presId="urn:microsoft.com/office/officeart/2005/8/layout/radial6"/>
    <dgm:cxn modelId="{1657F5E7-2382-402B-83AA-492D5BC0437D}" type="presParOf" srcId="{A294D20E-C365-4E2C-8135-DEE9F09F489F}" destId="{008BB72A-690D-478A-8ED2-3BB741E6EE0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BB72A-690D-478A-8ED2-3BB741E6EE0B}">
      <dsp:nvSpPr>
        <dsp:cNvPr id="0" name=""/>
        <dsp:cNvSpPr/>
      </dsp:nvSpPr>
      <dsp:spPr>
        <a:xfrm>
          <a:off x="1895217" y="623931"/>
          <a:ext cx="4167238" cy="4167238"/>
        </a:xfrm>
        <a:prstGeom prst="blockArc">
          <a:avLst>
            <a:gd name="adj1" fmla="val 11064577"/>
            <a:gd name="adj2" fmla="val 16343891"/>
            <a:gd name="adj3" fmla="val 4642"/>
          </a:avLst>
        </a:prstGeom>
        <a:solidFill>
          <a:schemeClr val="accent5">
            <a:hueOff val="-7353344"/>
            <a:satOff val="-10228"/>
            <a:lumOff val="-392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F491E63-720E-43EC-AD8E-A0216A3D79AD}">
      <dsp:nvSpPr>
        <dsp:cNvPr id="0" name=""/>
        <dsp:cNvSpPr/>
      </dsp:nvSpPr>
      <dsp:spPr>
        <a:xfrm>
          <a:off x="1894938" y="627508"/>
          <a:ext cx="4167238" cy="4167238"/>
        </a:xfrm>
        <a:prstGeom prst="blockArc">
          <a:avLst>
            <a:gd name="adj1" fmla="val 5255638"/>
            <a:gd name="adj2" fmla="val 11070637"/>
            <a:gd name="adj3" fmla="val 4642"/>
          </a:avLst>
        </a:prstGeom>
        <a:solidFill>
          <a:schemeClr val="accent5">
            <a:hueOff val="-4902230"/>
            <a:satOff val="-6819"/>
            <a:lumOff val="-261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75E91D0-A078-428C-88CE-2D54189529FB}">
      <dsp:nvSpPr>
        <dsp:cNvPr id="0" name=""/>
        <dsp:cNvSpPr/>
      </dsp:nvSpPr>
      <dsp:spPr>
        <a:xfrm>
          <a:off x="2035068" y="626448"/>
          <a:ext cx="4167238" cy="4167238"/>
        </a:xfrm>
        <a:prstGeom prst="blockArc">
          <a:avLst>
            <a:gd name="adj1" fmla="val 21450208"/>
            <a:gd name="adj2" fmla="val 5492384"/>
            <a:gd name="adj3" fmla="val 4642"/>
          </a:avLst>
        </a:prstGeom>
        <a:solidFill>
          <a:schemeClr val="accent5">
            <a:hueOff val="-2451115"/>
            <a:satOff val="-3409"/>
            <a:lumOff val="-1307"/>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5DE3C2E-D724-4ED8-9A85-EFC58A6098DA}">
      <dsp:nvSpPr>
        <dsp:cNvPr id="0" name=""/>
        <dsp:cNvSpPr/>
      </dsp:nvSpPr>
      <dsp:spPr>
        <a:xfrm>
          <a:off x="2035004" y="624980"/>
          <a:ext cx="4167238" cy="4167238"/>
        </a:xfrm>
        <a:prstGeom prst="blockArc">
          <a:avLst>
            <a:gd name="adj1" fmla="val 16107724"/>
            <a:gd name="adj2" fmla="val 21452690"/>
            <a:gd name="adj3" fmla="val 4642"/>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265EF6B-B75A-4514-AB25-D89E75A617EA}">
      <dsp:nvSpPr>
        <dsp:cNvPr id="0" name=""/>
        <dsp:cNvSpPr/>
      </dsp:nvSpPr>
      <dsp:spPr>
        <a:xfrm>
          <a:off x="3104554" y="1749888"/>
          <a:ext cx="1918890" cy="191889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Rounded MT Bold" panose="020F0704030504030204" pitchFamily="34" charset="0"/>
            </a:rPr>
            <a:t>Crop Rotation</a:t>
          </a:r>
        </a:p>
      </dsp:txBody>
      <dsp:txXfrm>
        <a:off x="3385569" y="2030903"/>
        <a:ext cx="1356860" cy="1356860"/>
      </dsp:txXfrm>
    </dsp:sp>
    <dsp:sp modelId="{8D22EC5C-1A55-4536-89D0-8EA72EF7A382}">
      <dsp:nvSpPr>
        <dsp:cNvPr id="0" name=""/>
        <dsp:cNvSpPr/>
      </dsp:nvSpPr>
      <dsp:spPr>
        <a:xfrm>
          <a:off x="3392388" y="2458"/>
          <a:ext cx="1343223" cy="134322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Rounded MT Bold" panose="020F0704030504030204" pitchFamily="34" charset="0"/>
            </a:rPr>
            <a:t>Sorghum/</a:t>
          </a:r>
          <a:r>
            <a:rPr lang="en-US" sz="1600" kern="1200" dirty="0" err="1">
              <a:latin typeface="Arial Rounded MT Bold" panose="020F0704030504030204" pitchFamily="34" charset="0"/>
            </a:rPr>
            <a:t>Bajra</a:t>
          </a:r>
          <a:r>
            <a:rPr lang="en-US" sz="1600" kern="1200" dirty="0">
              <a:latin typeface="Arial Rounded MT Bold" panose="020F0704030504030204" pitchFamily="34" charset="0"/>
            </a:rPr>
            <a:t>/ Maize</a:t>
          </a:r>
        </a:p>
      </dsp:txBody>
      <dsp:txXfrm>
        <a:off x="3589098" y="199168"/>
        <a:ext cx="949803" cy="949803"/>
      </dsp:txXfrm>
    </dsp:sp>
    <dsp:sp modelId="{32AD4828-060A-4311-99A0-4BF2A22B84DD}">
      <dsp:nvSpPr>
        <dsp:cNvPr id="0" name=""/>
        <dsp:cNvSpPr/>
      </dsp:nvSpPr>
      <dsp:spPr>
        <a:xfrm>
          <a:off x="5480407" y="1949802"/>
          <a:ext cx="1343223" cy="1343223"/>
        </a:xfrm>
        <a:prstGeom prst="ellipse">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Rounded MT Bold" panose="020F0704030504030204" pitchFamily="34" charset="0"/>
            </a:rPr>
            <a:t>Chari+cow</a:t>
          </a:r>
          <a:r>
            <a:rPr lang="en-US" sz="2000" kern="1200" dirty="0">
              <a:latin typeface="Arial Rounded MT Bold" panose="020F0704030504030204" pitchFamily="34" charset="0"/>
            </a:rPr>
            <a:t> Pea</a:t>
          </a:r>
        </a:p>
      </dsp:txBody>
      <dsp:txXfrm>
        <a:off x="5677117" y="2146512"/>
        <a:ext cx="949803" cy="949803"/>
      </dsp:txXfrm>
    </dsp:sp>
    <dsp:sp modelId="{5A945959-1242-4DF8-9253-4C17547EDE61}">
      <dsp:nvSpPr>
        <dsp:cNvPr id="0" name=""/>
        <dsp:cNvSpPr/>
      </dsp:nvSpPr>
      <dsp:spPr>
        <a:xfrm>
          <a:off x="3392388" y="4072985"/>
          <a:ext cx="1343223" cy="1343223"/>
        </a:xfrm>
        <a:prstGeom prst="ellipse">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Arial Rounded MT Bold" panose="020F0704030504030204" pitchFamily="34" charset="0"/>
            </a:rPr>
            <a:t>Berseem</a:t>
          </a:r>
          <a:r>
            <a:rPr lang="en-US" sz="1600" kern="1200" dirty="0">
              <a:latin typeface="Arial Rounded MT Bold" panose="020F0704030504030204" pitchFamily="34" charset="0"/>
            </a:rPr>
            <a:t>/</a:t>
          </a:r>
          <a:r>
            <a:rPr lang="en-US" sz="1600" kern="1200" dirty="0" err="1">
              <a:latin typeface="Arial Rounded MT Bold" panose="020F0704030504030204" pitchFamily="34" charset="0"/>
            </a:rPr>
            <a:t>lucern</a:t>
          </a:r>
          <a:r>
            <a:rPr lang="en-US" sz="1600" kern="1200" dirty="0">
              <a:latin typeface="Arial Rounded MT Bold" panose="020F0704030504030204" pitchFamily="34" charset="0"/>
            </a:rPr>
            <a:t>/Oat</a:t>
          </a:r>
        </a:p>
      </dsp:txBody>
      <dsp:txXfrm>
        <a:off x="3589098" y="4269695"/>
        <a:ext cx="949803" cy="949803"/>
      </dsp:txXfrm>
    </dsp:sp>
    <dsp:sp modelId="{820F7B84-3CD1-431C-882E-D8F730361A93}">
      <dsp:nvSpPr>
        <dsp:cNvPr id="0" name=""/>
        <dsp:cNvSpPr/>
      </dsp:nvSpPr>
      <dsp:spPr>
        <a:xfrm>
          <a:off x="1277986" y="1879455"/>
          <a:ext cx="1343223" cy="1343223"/>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Arial Rounded MT Bold" panose="020F0704030504030204" pitchFamily="34" charset="0"/>
            </a:rPr>
            <a:t>Bajara</a:t>
          </a:r>
          <a:r>
            <a:rPr lang="en-US" sz="1800" kern="1200" dirty="0">
              <a:latin typeface="Arial Rounded MT Bold" panose="020F0704030504030204" pitchFamily="34" charset="0"/>
            </a:rPr>
            <a:t>+  cow  pea</a:t>
          </a:r>
        </a:p>
      </dsp:txBody>
      <dsp:txXfrm>
        <a:off x="1474696" y="2076165"/>
        <a:ext cx="949803" cy="9498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101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291601-9173-4C80-B7D9-4A9DAF368FAD}"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254751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91601-9173-4C80-B7D9-4A9DAF368FAD}"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52780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91601-9173-4C80-B7D9-4A9DAF368FAD}"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251082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91601-9173-4C80-B7D9-4A9DAF368FAD}"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109852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291601-9173-4C80-B7D9-4A9DAF368FAD}"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284584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291601-9173-4C80-B7D9-4A9DAF368FAD}"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288501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291601-9173-4C80-B7D9-4A9DAF368FAD}" type="datetimeFigureOut">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379142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291601-9173-4C80-B7D9-4A9DAF368FAD}" type="datetimeFigureOut">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3812521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91601-9173-4C80-B7D9-4A9DAF368FAD}" type="datetimeFigureOut">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389745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91601-9173-4C80-B7D9-4A9DAF368FAD}"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89781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91601-9173-4C80-B7D9-4A9DAF368FAD}"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1ACFD-C41B-4760-95C1-568C4882E013}" type="slidenum">
              <a:rPr lang="en-US" smtClean="0"/>
              <a:t>‹#›</a:t>
            </a:fld>
            <a:endParaRPr lang="en-US"/>
          </a:p>
        </p:txBody>
      </p:sp>
    </p:spTree>
    <p:extLst>
      <p:ext uri="{BB962C8B-B14F-4D97-AF65-F5344CB8AC3E}">
        <p14:creationId xmlns:p14="http://schemas.microsoft.com/office/powerpoint/2010/main" val="122658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1601-9173-4C80-B7D9-4A9DAF368FAD}" type="datetimeFigureOut">
              <a:rPr lang="en-US" smtClean="0"/>
              <a:t>11/8/2020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1ACFD-C41B-4760-95C1-568C4882E013}" type="slidenum">
              <a:rPr lang="en-US" smtClean="0"/>
              <a:t>‹#›</a:t>
            </a:fld>
            <a:endParaRPr lang="en-US"/>
          </a:p>
        </p:txBody>
      </p:sp>
    </p:spTree>
    <p:extLst>
      <p:ext uri="{BB962C8B-B14F-4D97-AF65-F5344CB8AC3E}">
        <p14:creationId xmlns:p14="http://schemas.microsoft.com/office/powerpoint/2010/main" val="1944094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4.jpeg" /><Relationship Id="rId7" Type="http://schemas.openxmlformats.org/officeDocument/2006/relationships/image" Target="../media/image8.png" /><Relationship Id="rId2"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jpeg" /></Relationships>
</file>

<file path=ppt/slides/_rels/slide20.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959" cy="1713124"/>
          </a:xfrm>
          <a:prstGeom prst="rect">
            <a:avLst/>
          </a:prstGeom>
        </p:spPr>
      </p:pic>
      <p:pic>
        <p:nvPicPr>
          <p:cNvPr id="5" name="Picture 4"/>
          <p:cNvPicPr>
            <a:picLocks noChangeAspect="1"/>
          </p:cNvPicPr>
          <p:nvPr/>
        </p:nvPicPr>
        <p:blipFill>
          <a:blip r:embed="rId3"/>
          <a:stretch>
            <a:fillRect/>
          </a:stretch>
        </p:blipFill>
        <p:spPr>
          <a:xfrm>
            <a:off x="10668000" y="170702"/>
            <a:ext cx="1371719" cy="1371719"/>
          </a:xfrm>
          <a:prstGeom prst="rect">
            <a:avLst/>
          </a:prstGeom>
        </p:spPr>
      </p:pic>
      <p:sp>
        <p:nvSpPr>
          <p:cNvPr id="2" name="Title 1"/>
          <p:cNvSpPr>
            <a:spLocks noGrp="1"/>
          </p:cNvSpPr>
          <p:nvPr>
            <p:ph type="ctrTitle"/>
          </p:nvPr>
        </p:nvSpPr>
        <p:spPr>
          <a:xfrm>
            <a:off x="1524000" y="1856791"/>
            <a:ext cx="9144000" cy="895739"/>
          </a:xfrm>
          <a:solidFill>
            <a:schemeClr val="accent2">
              <a:lumMod val="75000"/>
            </a:schemeClr>
          </a:solidFill>
        </p:spPr>
        <p:txBody>
          <a:bodyPr>
            <a:normAutofit/>
          </a:bodyPr>
          <a:lstStyle/>
          <a:p>
            <a:r>
              <a:rPr lang="en-US" sz="4800" dirty="0">
                <a:latin typeface="Times New Roman" panose="02020603050405020304" pitchFamily="18" charset="0"/>
                <a:cs typeface="Times New Roman" panose="02020603050405020304" pitchFamily="18" charset="0"/>
              </a:rPr>
              <a:t>LIVE STOCK FARM COMPLEX</a:t>
            </a:r>
          </a:p>
        </p:txBody>
      </p:sp>
      <p:sp>
        <p:nvSpPr>
          <p:cNvPr id="3" name="Subtitle 2"/>
          <p:cNvSpPr>
            <a:spLocks noGrp="1"/>
          </p:cNvSpPr>
          <p:nvPr>
            <p:ph type="subTitle" idx="1"/>
          </p:nvPr>
        </p:nvSpPr>
        <p:spPr>
          <a:xfrm>
            <a:off x="1524000" y="3066901"/>
            <a:ext cx="9144000" cy="2190900"/>
          </a:xfrm>
        </p:spPr>
        <p:txBody>
          <a:bodyPr>
            <a:normAutofit fontScale="62500" lnSpcReduction="20000"/>
          </a:bodyPr>
          <a:lstStyle/>
          <a:p>
            <a:r>
              <a:rPr lang="en-US" sz="3800" dirty="0">
                <a:latin typeface="Times New Roman" panose="02020603050405020304" pitchFamily="18" charset="0"/>
                <a:cs typeface="Times New Roman" panose="02020603050405020304" pitchFamily="18" charset="0"/>
              </a:rPr>
              <a:t>Topic – Round The Year Fodder Production</a:t>
            </a:r>
          </a:p>
          <a:p>
            <a:r>
              <a:rPr lang="en-US" dirty="0">
                <a:latin typeface="Arial" pitchFamily="34" charset="0"/>
                <a:cs typeface="Arial" pitchFamily="34" charset="0"/>
              </a:rPr>
              <a:t>Date – 07/ 11/ 2020</a:t>
            </a:r>
          </a:p>
          <a:p>
            <a:r>
              <a:rPr lang="en-US" dirty="0">
                <a:latin typeface="Arial" pitchFamily="34" charset="0"/>
                <a:cs typeface="Arial" pitchFamily="34" charset="0"/>
              </a:rPr>
              <a:t>Prepared by-</a:t>
            </a:r>
          </a:p>
          <a:p>
            <a:r>
              <a:rPr lang="en-US" sz="3200" b="1" dirty="0" err="1">
                <a:solidFill>
                  <a:srgbClr val="002060"/>
                </a:solidFill>
                <a:latin typeface="Arial" pitchFamily="34" charset="0"/>
                <a:cs typeface="Arial" pitchFamily="34" charset="0"/>
              </a:rPr>
              <a:t>Dr</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Pramod</a:t>
            </a:r>
            <a:r>
              <a:rPr lang="en-US" sz="3200" b="1" dirty="0">
                <a:solidFill>
                  <a:srgbClr val="002060"/>
                </a:solidFill>
                <a:latin typeface="Arial" pitchFamily="34" charset="0"/>
                <a:cs typeface="Arial" pitchFamily="34" charset="0"/>
              </a:rPr>
              <a:t> Kumar</a:t>
            </a:r>
          </a:p>
          <a:p>
            <a:r>
              <a:rPr lang="en-US" b="1" dirty="0">
                <a:solidFill>
                  <a:srgbClr val="C00000"/>
                </a:solidFill>
                <a:latin typeface="Arial" pitchFamily="34" charset="0"/>
                <a:cs typeface="Arial" pitchFamily="34" charset="0"/>
              </a:rPr>
              <a:t>Assistant Professor </a:t>
            </a:r>
            <a:r>
              <a:rPr lang="en-US" b="1" i="1" dirty="0">
                <a:solidFill>
                  <a:srgbClr val="C00000"/>
                </a:solidFill>
                <a:latin typeface="Arial" pitchFamily="34" charset="0"/>
                <a:cs typeface="Arial" pitchFamily="34" charset="0"/>
              </a:rPr>
              <a:t>cum</a:t>
            </a:r>
            <a:r>
              <a:rPr lang="en-US" b="1" dirty="0">
                <a:solidFill>
                  <a:srgbClr val="C00000"/>
                </a:solidFill>
                <a:latin typeface="Arial" pitchFamily="34" charset="0"/>
                <a:cs typeface="Arial" pitchFamily="34" charset="0"/>
              </a:rPr>
              <a:t> Jr. Scientist</a:t>
            </a:r>
          </a:p>
          <a:p>
            <a:r>
              <a:rPr lang="en-US" b="1" dirty="0">
                <a:solidFill>
                  <a:srgbClr val="00B050"/>
                </a:solidFill>
                <a:latin typeface="Arial" pitchFamily="34" charset="0"/>
                <a:cs typeface="Arial" pitchFamily="34" charset="0"/>
              </a:rPr>
              <a:t>Department of Livestock Farm Complex (ANN)</a:t>
            </a:r>
          </a:p>
          <a:p>
            <a:r>
              <a:rPr lang="en-US" dirty="0">
                <a:latin typeface="Arial" pitchFamily="34" charset="0"/>
                <a:cs typeface="Arial" pitchFamily="34" charset="0"/>
              </a:rPr>
              <a:t> </a:t>
            </a:r>
            <a:r>
              <a:rPr lang="en-US" dirty="0">
                <a:solidFill>
                  <a:srgbClr val="002060"/>
                </a:solidFill>
                <a:latin typeface="Arial" pitchFamily="34" charset="0"/>
                <a:cs typeface="Arial" pitchFamily="34" charset="0"/>
              </a:rPr>
              <a:t>Bihar Veterinary College, BASU, Patna-800014</a:t>
            </a:r>
            <a:endParaRPr lang="en-US" dirty="0"/>
          </a:p>
        </p:txBody>
      </p:sp>
    </p:spTree>
    <p:extLst>
      <p:ext uri="{BB962C8B-B14F-4D97-AF65-F5344CB8AC3E}">
        <p14:creationId xmlns:p14="http://schemas.microsoft.com/office/powerpoint/2010/main" val="257158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488" y="201168"/>
            <a:ext cx="70505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Production Technology for Green Fodder Availability Throughout the year</a:t>
            </a:r>
          </a:p>
        </p:txBody>
      </p:sp>
      <p:graphicFrame>
        <p:nvGraphicFramePr>
          <p:cNvPr id="3" name="Table 2"/>
          <p:cNvGraphicFramePr>
            <a:graphicFrameLocks noGrp="1"/>
          </p:cNvGraphicFramePr>
          <p:nvPr>
            <p:extLst>
              <p:ext uri="{D42A27DB-BD31-4B8C-83A1-F6EECF244321}">
                <p14:modId xmlns:p14="http://schemas.microsoft.com/office/powerpoint/2010/main" val="2261006144"/>
              </p:ext>
            </p:extLst>
          </p:nvPr>
        </p:nvGraphicFramePr>
        <p:xfrm>
          <a:off x="111966" y="719666"/>
          <a:ext cx="11989840" cy="5867747"/>
        </p:xfrm>
        <a:graphic>
          <a:graphicData uri="http://schemas.openxmlformats.org/drawingml/2006/table">
            <a:tbl>
              <a:tblPr firstRow="1" bandRow="1">
                <a:tableStyleId>{5C22544A-7EE6-4342-B048-85BDC9FD1C3A}</a:tableStyleId>
              </a:tblPr>
              <a:tblGrid>
                <a:gridCol w="1101014">
                  <a:extLst>
                    <a:ext uri="{9D8B030D-6E8A-4147-A177-3AD203B41FA5}">
                      <a16:colId xmlns:a16="http://schemas.microsoft.com/office/drawing/2014/main" val="2140602380"/>
                    </a:ext>
                  </a:extLst>
                </a:gridCol>
                <a:gridCol w="2895600">
                  <a:extLst>
                    <a:ext uri="{9D8B030D-6E8A-4147-A177-3AD203B41FA5}">
                      <a16:colId xmlns:a16="http://schemas.microsoft.com/office/drawing/2014/main" val="406713425"/>
                    </a:ext>
                  </a:extLst>
                </a:gridCol>
                <a:gridCol w="1998307">
                  <a:extLst>
                    <a:ext uri="{9D8B030D-6E8A-4147-A177-3AD203B41FA5}">
                      <a16:colId xmlns:a16="http://schemas.microsoft.com/office/drawing/2014/main" val="3545593584"/>
                    </a:ext>
                  </a:extLst>
                </a:gridCol>
                <a:gridCol w="1151376">
                  <a:extLst>
                    <a:ext uri="{9D8B030D-6E8A-4147-A177-3AD203B41FA5}">
                      <a16:colId xmlns:a16="http://schemas.microsoft.com/office/drawing/2014/main" val="1297184594"/>
                    </a:ext>
                  </a:extLst>
                </a:gridCol>
                <a:gridCol w="1130447">
                  <a:extLst>
                    <a:ext uri="{9D8B030D-6E8A-4147-A177-3AD203B41FA5}">
                      <a16:colId xmlns:a16="http://schemas.microsoft.com/office/drawing/2014/main" val="22888703"/>
                    </a:ext>
                  </a:extLst>
                </a:gridCol>
                <a:gridCol w="1121105">
                  <a:extLst>
                    <a:ext uri="{9D8B030D-6E8A-4147-A177-3AD203B41FA5}">
                      <a16:colId xmlns:a16="http://schemas.microsoft.com/office/drawing/2014/main" val="203306793"/>
                    </a:ext>
                  </a:extLst>
                </a:gridCol>
                <a:gridCol w="962281">
                  <a:extLst>
                    <a:ext uri="{9D8B030D-6E8A-4147-A177-3AD203B41FA5}">
                      <a16:colId xmlns:a16="http://schemas.microsoft.com/office/drawing/2014/main" val="3169060068"/>
                    </a:ext>
                  </a:extLst>
                </a:gridCol>
                <a:gridCol w="1629710">
                  <a:extLst>
                    <a:ext uri="{9D8B030D-6E8A-4147-A177-3AD203B41FA5}">
                      <a16:colId xmlns:a16="http://schemas.microsoft.com/office/drawing/2014/main" val="2913972508"/>
                    </a:ext>
                  </a:extLst>
                </a:gridCol>
              </a:tblGrid>
              <a:tr h="1348301">
                <a:tc>
                  <a:txBody>
                    <a:bodyPr/>
                    <a:lstStyle/>
                    <a:p>
                      <a:r>
                        <a:rPr lang="en-US" dirty="0">
                          <a:solidFill>
                            <a:srgbClr val="FF0000"/>
                          </a:solidFill>
                          <a:latin typeface="Times New Roman" panose="02020603050405020304" pitchFamily="18" charset="0"/>
                          <a:cs typeface="Times New Roman" panose="02020603050405020304" pitchFamily="18" charset="0"/>
                        </a:rPr>
                        <a:t>Sl. No</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Particulars</a:t>
                      </a:r>
                    </a:p>
                  </a:txBody>
                  <a:tcPr/>
                </a:tc>
                <a:tc>
                  <a:txBody>
                    <a:bodyPr/>
                    <a:lstStyle/>
                    <a:p>
                      <a:r>
                        <a:rPr lang="en-US" dirty="0" err="1">
                          <a:solidFill>
                            <a:srgbClr val="FF0000"/>
                          </a:solidFill>
                          <a:latin typeface="Times New Roman" panose="02020603050405020304" pitchFamily="18" charset="0"/>
                          <a:cs typeface="Times New Roman" panose="02020603050405020304" pitchFamily="18" charset="0"/>
                        </a:rPr>
                        <a:t>Hybride</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napier</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Bajra</a:t>
                      </a:r>
                      <a:endParaRPr lang="en-US" dirty="0">
                        <a:solidFill>
                          <a:srgbClr val="FF0000"/>
                        </a:solidFill>
                        <a:latin typeface="Times New Roman" panose="02020603050405020304" pitchFamily="18" charset="0"/>
                        <a:cs typeface="Times New Roman" panose="02020603050405020304" pitchFamily="18" charset="0"/>
                      </a:endParaRPr>
                    </a:p>
                  </a:txBody>
                  <a:tcPr/>
                </a:tc>
                <a:tc gridSpan="2">
                  <a:txBody>
                    <a:bodyPr/>
                    <a:lstStyle/>
                    <a:p>
                      <a:r>
                        <a:rPr lang="en-US" dirty="0">
                          <a:solidFill>
                            <a:srgbClr val="FF0000"/>
                          </a:solidFill>
                          <a:latin typeface="Times New Roman" panose="02020603050405020304" pitchFamily="18" charset="0"/>
                          <a:cs typeface="Times New Roman" panose="02020603050405020304" pitchFamily="18" charset="0"/>
                        </a:rPr>
                        <a:t>Cowpea/ Guar</a:t>
                      </a:r>
                    </a:p>
                  </a:txBody>
                  <a:tcPr/>
                </a:tc>
                <a:tc hMerge="1">
                  <a:txBody>
                    <a:bodyPr/>
                    <a:lstStyle/>
                    <a:p>
                      <a:endParaRPr lang="en-US"/>
                    </a:p>
                  </a:txBody>
                  <a:tcPr/>
                </a:tc>
                <a:tc gridSpan="2">
                  <a:txBody>
                    <a:bodyPr/>
                    <a:lstStyle/>
                    <a:p>
                      <a:r>
                        <a:rPr lang="en-US" dirty="0" err="1">
                          <a:solidFill>
                            <a:srgbClr val="FF0000"/>
                          </a:solidFill>
                          <a:latin typeface="Times New Roman" panose="02020603050405020304" pitchFamily="18" charset="0"/>
                          <a:cs typeface="Times New Roman" panose="02020603050405020304" pitchFamily="18" charset="0"/>
                        </a:rPr>
                        <a:t>Berseem</a:t>
                      </a:r>
                      <a:r>
                        <a:rPr lang="en-US" dirty="0">
                          <a:solidFill>
                            <a:srgbClr val="FF0000"/>
                          </a:solidFill>
                          <a:latin typeface="Times New Roman" panose="02020603050405020304" pitchFamily="18" charset="0"/>
                          <a:cs typeface="Times New Roman" panose="02020603050405020304" pitchFamily="18" charset="0"/>
                        </a:rPr>
                        <a:t>/</a:t>
                      </a:r>
                      <a:r>
                        <a:rPr lang="en-US" dirty="0" err="1">
                          <a:solidFill>
                            <a:srgbClr val="FF0000"/>
                          </a:solidFill>
                          <a:latin typeface="Times New Roman" panose="02020603050405020304" pitchFamily="18" charset="0"/>
                          <a:cs typeface="Times New Roman" panose="02020603050405020304" pitchFamily="18" charset="0"/>
                        </a:rPr>
                        <a:t>Lucern</a:t>
                      </a:r>
                      <a:endParaRPr lang="en-US"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Cowpea</a:t>
                      </a:r>
                    </a:p>
                  </a:txBody>
                  <a:tcPr/>
                </a:tc>
                <a:extLst>
                  <a:ext uri="{0D108BD9-81ED-4DB2-BD59-A6C34878D82A}">
                    <a16:rowId xmlns:a16="http://schemas.microsoft.com/office/drawing/2014/main" val="469202029"/>
                  </a:ext>
                </a:extLst>
              </a:tr>
              <a:tr h="1166585">
                <a:tc>
                  <a:txBody>
                    <a:bodyPr/>
                    <a:lstStyle/>
                    <a:p>
                      <a:r>
                        <a:rPr lang="en-US" dirty="0">
                          <a:solidFill>
                            <a:srgbClr val="FF0000"/>
                          </a:solidFill>
                          <a:latin typeface="Times New Roman" panose="02020603050405020304" pitchFamily="18" charset="0"/>
                          <a:cs typeface="Times New Roman" panose="02020603050405020304" pitchFamily="18" charset="0"/>
                        </a:rPr>
                        <a:t>1</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Sowing/ planting</a:t>
                      </a:r>
                      <a:r>
                        <a:rPr lang="en-US" baseline="0" dirty="0">
                          <a:solidFill>
                            <a:srgbClr val="FF0000"/>
                          </a:solidFill>
                          <a:latin typeface="Times New Roman" panose="02020603050405020304" pitchFamily="18" charset="0"/>
                          <a:cs typeface="Times New Roman" panose="02020603050405020304" pitchFamily="18" charset="0"/>
                        </a:rPr>
                        <a:t> Time</a:t>
                      </a:r>
                      <a:endParaRPr lang="en-US"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February-</a:t>
                      </a:r>
                      <a:r>
                        <a:rPr lang="en-US" dirty="0" err="1">
                          <a:solidFill>
                            <a:srgbClr val="FF0000"/>
                          </a:solidFill>
                          <a:latin typeface="Times New Roman" panose="02020603050405020304" pitchFamily="18" charset="0"/>
                          <a:cs typeface="Times New Roman" panose="02020603050405020304" pitchFamily="18" charset="0"/>
                        </a:rPr>
                        <a:t>july</a:t>
                      </a:r>
                      <a:endParaRPr lang="en-US" dirty="0">
                        <a:solidFill>
                          <a:srgbClr val="FF0000"/>
                        </a:solidFill>
                        <a:latin typeface="Times New Roman" panose="02020603050405020304" pitchFamily="18" charset="0"/>
                        <a:cs typeface="Times New Roman" panose="02020603050405020304" pitchFamily="18" charset="0"/>
                      </a:endParaRPr>
                    </a:p>
                  </a:txBody>
                  <a:tcPr/>
                </a:tc>
                <a:tc gridSpan="2">
                  <a:txBody>
                    <a:bodyPr/>
                    <a:lstStyle/>
                    <a:p>
                      <a:r>
                        <a:rPr lang="en-US" dirty="0">
                          <a:solidFill>
                            <a:srgbClr val="FF0000"/>
                          </a:solidFill>
                          <a:latin typeface="Times New Roman" panose="02020603050405020304" pitchFamily="18" charset="0"/>
                          <a:cs typeface="Times New Roman" panose="02020603050405020304" pitchFamily="18" charset="0"/>
                        </a:rPr>
                        <a:t>July(</a:t>
                      </a:r>
                      <a:r>
                        <a:rPr lang="en-US" dirty="0" err="1">
                          <a:solidFill>
                            <a:srgbClr val="FF0000"/>
                          </a:solidFill>
                          <a:latin typeface="Times New Roman" panose="02020603050405020304" pitchFamily="18" charset="0"/>
                          <a:cs typeface="Times New Roman" panose="02020603050405020304" pitchFamily="18" charset="0"/>
                        </a:rPr>
                        <a:t>kharif</a:t>
                      </a:r>
                      <a:r>
                        <a:rPr lang="en-US"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gridSpan="2">
                  <a:txBody>
                    <a:bodyPr/>
                    <a:lstStyle/>
                    <a:p>
                      <a:r>
                        <a:rPr lang="en-US" dirty="0">
                          <a:solidFill>
                            <a:srgbClr val="FF0000"/>
                          </a:solidFill>
                          <a:latin typeface="Times New Roman" panose="02020603050405020304" pitchFamily="18" charset="0"/>
                          <a:cs typeface="Times New Roman" panose="02020603050405020304" pitchFamily="18" charset="0"/>
                        </a:rPr>
                        <a:t>October(Rabi)</a:t>
                      </a:r>
                    </a:p>
                  </a:txBody>
                  <a:tcPr/>
                </a:tc>
                <a:tc hMerge="1">
                  <a:txBody>
                    <a:bodyPr/>
                    <a:lstStyle/>
                    <a:p>
                      <a:endParaRPr lang="en-US"/>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March(</a:t>
                      </a:r>
                      <a:r>
                        <a:rPr lang="en-US" dirty="0" err="1">
                          <a:solidFill>
                            <a:srgbClr val="FF0000"/>
                          </a:solidFill>
                          <a:latin typeface="Times New Roman" panose="02020603050405020304" pitchFamily="18" charset="0"/>
                          <a:cs typeface="Times New Roman" panose="02020603050405020304" pitchFamily="18" charset="0"/>
                        </a:rPr>
                        <a:t>zaid</a:t>
                      </a:r>
                      <a:r>
                        <a:rPr lang="en-US" dirty="0">
                          <a:solidFill>
                            <a:srgbClr val="FF000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80160354"/>
                  </a:ext>
                </a:extLst>
              </a:tr>
              <a:tr h="2054043">
                <a:tc>
                  <a:txBody>
                    <a:bodyPr/>
                    <a:lstStyle/>
                    <a:p>
                      <a:r>
                        <a:rPr lang="en-US" dirty="0">
                          <a:solidFill>
                            <a:srgbClr val="FF0000"/>
                          </a:solidFill>
                          <a:latin typeface="Times New Roman" panose="02020603050405020304" pitchFamily="18" charset="0"/>
                          <a:cs typeface="Times New Roman" panose="02020603050405020304" pitchFamily="18" charset="0"/>
                        </a:rPr>
                        <a:t>2</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Harvesting/Cutting</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1</a:t>
                      </a:r>
                      <a:r>
                        <a:rPr lang="en-US" baseline="30000" dirty="0">
                          <a:solidFill>
                            <a:srgbClr val="FF0000"/>
                          </a:solidFill>
                          <a:latin typeface="Times New Roman" panose="02020603050405020304" pitchFamily="18" charset="0"/>
                          <a:cs typeface="Times New Roman" panose="02020603050405020304" pitchFamily="18" charset="0"/>
                        </a:rPr>
                        <a:t>st</a:t>
                      </a:r>
                      <a:r>
                        <a:rPr lang="en-US" dirty="0">
                          <a:solidFill>
                            <a:srgbClr val="FF0000"/>
                          </a:solidFill>
                          <a:latin typeface="Times New Roman" panose="02020603050405020304" pitchFamily="18" charset="0"/>
                          <a:cs typeface="Times New Roman" panose="02020603050405020304" pitchFamily="18" charset="0"/>
                        </a:rPr>
                        <a:t> cutting-75-80 DAP</a:t>
                      </a:r>
                    </a:p>
                    <a:p>
                      <a:r>
                        <a:rPr lang="en-US" dirty="0">
                          <a:solidFill>
                            <a:srgbClr val="FF0000"/>
                          </a:solidFill>
                          <a:latin typeface="Times New Roman" panose="02020603050405020304" pitchFamily="18" charset="0"/>
                          <a:cs typeface="Times New Roman" panose="02020603050405020304" pitchFamily="18" charset="0"/>
                        </a:rPr>
                        <a:t>Successive 40-45 DI (Summer)</a:t>
                      </a:r>
                    </a:p>
                    <a:p>
                      <a:r>
                        <a:rPr lang="en-US" dirty="0">
                          <a:solidFill>
                            <a:srgbClr val="FF0000"/>
                          </a:solidFill>
                          <a:latin typeface="Times New Roman" panose="02020603050405020304" pitchFamily="18" charset="0"/>
                          <a:cs typeface="Times New Roman" panose="02020603050405020304" pitchFamily="18" charset="0"/>
                        </a:rPr>
                        <a:t>30-35 DI (Other)</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60-75 DAS at 50% flowering</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Times New Roman" panose="02020603050405020304" pitchFamily="18" charset="0"/>
                          <a:cs typeface="Times New Roman" panose="02020603050405020304" pitchFamily="18" charset="0"/>
                        </a:rPr>
                        <a:t>60-75 DAS (Flowering or </a:t>
                      </a:r>
                      <a:r>
                        <a:rPr lang="en-US" dirty="0" err="1">
                          <a:solidFill>
                            <a:srgbClr val="FF0000"/>
                          </a:solidFill>
                          <a:latin typeface="Times New Roman" panose="02020603050405020304" pitchFamily="18" charset="0"/>
                          <a:cs typeface="Times New Roman" panose="02020603050405020304" pitchFamily="18" charset="0"/>
                        </a:rPr>
                        <a:t>podding</a:t>
                      </a:r>
                      <a:r>
                        <a:rPr lang="en-US"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tc>
                  <a:txBody>
                    <a:bodyPr/>
                    <a:lstStyle/>
                    <a:p>
                      <a:r>
                        <a:rPr lang="en-US" dirty="0">
                          <a:solidFill>
                            <a:srgbClr val="FF0000"/>
                          </a:solidFill>
                          <a:latin typeface="Times New Roman" panose="02020603050405020304" pitchFamily="18" charset="0"/>
                          <a:cs typeface="Times New Roman" panose="02020603050405020304" pitchFamily="18" charset="0"/>
                        </a:rPr>
                        <a:t>1 </a:t>
                      </a:r>
                      <a:r>
                        <a:rPr lang="en-US" dirty="0" err="1">
                          <a:solidFill>
                            <a:srgbClr val="FF0000"/>
                          </a:solidFill>
                          <a:latin typeface="Times New Roman" panose="02020603050405020304" pitchFamily="18" charset="0"/>
                          <a:cs typeface="Times New Roman" panose="02020603050405020304" pitchFamily="18" charset="0"/>
                        </a:rPr>
                        <a:t>st</a:t>
                      </a:r>
                      <a:r>
                        <a:rPr lang="en-US" dirty="0">
                          <a:solidFill>
                            <a:srgbClr val="FF0000"/>
                          </a:solidFill>
                          <a:latin typeface="Times New Roman" panose="02020603050405020304" pitchFamily="18" charset="0"/>
                          <a:cs typeface="Times New Roman" panose="02020603050405020304" pitchFamily="18" charset="0"/>
                        </a:rPr>
                        <a:t>- 50-55 DAS Successive25-30 DI</a:t>
                      </a:r>
                    </a:p>
                  </a:txBody>
                  <a:tcPr>
                    <a:lnR w="12700" cap="flat" cmpd="sng" algn="ctr">
                      <a:solidFill>
                        <a:schemeClr val="tx1"/>
                      </a:solidFill>
                      <a:prstDash val="solid"/>
                      <a:round/>
                      <a:headEnd type="none" w="med" len="med"/>
                      <a:tailEnd type="none" w="med" len="med"/>
                    </a:lnR>
                  </a:tcPr>
                </a:tc>
                <a:tc>
                  <a:txBody>
                    <a:bodyPr/>
                    <a:lstStyle/>
                    <a:p>
                      <a:r>
                        <a:rPr lang="en-US" dirty="0">
                          <a:solidFill>
                            <a:srgbClr val="FF0000"/>
                          </a:solidFill>
                          <a:latin typeface="Times New Roman" panose="02020603050405020304" pitchFamily="18" charset="0"/>
                          <a:cs typeface="Times New Roman" panose="02020603050405020304" pitchFamily="18" charset="0"/>
                        </a:rPr>
                        <a:t>1st- 55-60 DAS Successive25-30 DI</a:t>
                      </a:r>
                    </a:p>
                  </a:txBody>
                  <a:tcPr>
                    <a:lnL w="12700" cap="flat" cmpd="sng" algn="ctr">
                      <a:solidFill>
                        <a:schemeClr val="tx1"/>
                      </a:solidFill>
                      <a:prstDash val="solid"/>
                      <a:round/>
                      <a:headEnd type="none" w="med" len="med"/>
                      <a:tailEnd type="none" w="med" len="med"/>
                    </a:lnL>
                  </a:tcPr>
                </a:tc>
                <a:tc>
                  <a:txBody>
                    <a:bodyPr/>
                    <a:lstStyle/>
                    <a:p>
                      <a:r>
                        <a:rPr lang="en-US" dirty="0">
                          <a:solidFill>
                            <a:srgbClr val="FF0000"/>
                          </a:solidFill>
                          <a:latin typeface="Times New Roman" panose="02020603050405020304" pitchFamily="18" charset="0"/>
                          <a:cs typeface="Times New Roman" panose="02020603050405020304" pitchFamily="18" charset="0"/>
                        </a:rPr>
                        <a:t>50% Flowering</a:t>
                      </a:r>
                    </a:p>
                  </a:txBody>
                  <a:tcPr/>
                </a:tc>
                <a:extLst>
                  <a:ext uri="{0D108BD9-81ED-4DB2-BD59-A6C34878D82A}">
                    <a16:rowId xmlns:a16="http://schemas.microsoft.com/office/drawing/2014/main" val="2920241237"/>
                  </a:ext>
                </a:extLst>
              </a:tr>
              <a:tr h="825703">
                <a:tc>
                  <a:txBody>
                    <a:bodyPr/>
                    <a:lstStyle/>
                    <a:p>
                      <a:r>
                        <a:rPr lang="en-US" dirty="0">
                          <a:solidFill>
                            <a:srgbClr val="FF0000"/>
                          </a:solidFill>
                          <a:latin typeface="Times New Roman" panose="02020603050405020304" pitchFamily="18" charset="0"/>
                          <a:cs typeface="Times New Roman" panose="02020603050405020304" pitchFamily="18" charset="0"/>
                        </a:rPr>
                        <a:t>3</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Yield green fodder (q/ha)</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1000</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200</a:t>
                      </a:r>
                    </a:p>
                  </a:txBody>
                  <a:tcPr>
                    <a:lnR w="12700" cap="flat" cmpd="sng" algn="ctr">
                      <a:solidFill>
                        <a:schemeClr val="tx1"/>
                      </a:solidFill>
                      <a:prstDash val="solid"/>
                      <a:round/>
                      <a:headEnd type="none" w="med" len="med"/>
                      <a:tailEnd type="none" w="med" len="med"/>
                    </a:lnR>
                  </a:tcPr>
                </a:tc>
                <a:tc>
                  <a:txBody>
                    <a:bodyPr/>
                    <a:lstStyle/>
                    <a:p>
                      <a:r>
                        <a:rPr lang="en-US" dirty="0">
                          <a:solidFill>
                            <a:srgbClr val="FF0000"/>
                          </a:solidFill>
                          <a:latin typeface="Times New Roman" panose="02020603050405020304" pitchFamily="18" charset="0"/>
                          <a:cs typeface="Times New Roman" panose="02020603050405020304" pitchFamily="18" charset="0"/>
                        </a:rPr>
                        <a:t>250</a:t>
                      </a:r>
                    </a:p>
                  </a:txBody>
                  <a:tcPr>
                    <a:lnL w="12700" cap="flat" cmpd="sng" algn="ctr">
                      <a:solidFill>
                        <a:schemeClr val="tx1"/>
                      </a:solidFill>
                      <a:prstDash val="solid"/>
                      <a:round/>
                      <a:headEnd type="none" w="med" len="med"/>
                      <a:tailEnd type="none" w="med" len="med"/>
                    </a:lnL>
                  </a:tcPr>
                </a:tc>
                <a:tc>
                  <a:txBody>
                    <a:bodyPr/>
                    <a:lstStyle/>
                    <a:p>
                      <a:r>
                        <a:rPr lang="en-US" dirty="0">
                          <a:solidFill>
                            <a:srgbClr val="FF0000"/>
                          </a:solidFill>
                          <a:latin typeface="Times New Roman" panose="02020603050405020304" pitchFamily="18" charset="0"/>
                          <a:cs typeface="Times New Roman" panose="02020603050405020304" pitchFamily="18" charset="0"/>
                        </a:rPr>
                        <a:t>650</a:t>
                      </a:r>
                    </a:p>
                  </a:txBody>
                  <a:tcPr>
                    <a:lnR w="12700" cap="flat" cmpd="sng" algn="ctr">
                      <a:solidFill>
                        <a:schemeClr val="tx1"/>
                      </a:solidFill>
                      <a:prstDash val="solid"/>
                      <a:round/>
                      <a:headEnd type="none" w="med" len="med"/>
                      <a:tailEnd type="none" w="med" len="med"/>
                    </a:lnR>
                  </a:tcPr>
                </a:tc>
                <a:tc>
                  <a:txBody>
                    <a:bodyPr/>
                    <a:lstStyle/>
                    <a:p>
                      <a:r>
                        <a:rPr lang="en-US" dirty="0">
                          <a:solidFill>
                            <a:srgbClr val="FF0000"/>
                          </a:solidFill>
                          <a:latin typeface="Times New Roman" panose="02020603050405020304" pitchFamily="18" charset="0"/>
                          <a:cs typeface="Times New Roman" panose="02020603050405020304" pitchFamily="18" charset="0"/>
                        </a:rPr>
                        <a:t>700</a:t>
                      </a:r>
                    </a:p>
                  </a:txBody>
                  <a:tcPr>
                    <a:lnL w="12700" cap="flat" cmpd="sng" algn="ctr">
                      <a:solidFill>
                        <a:schemeClr val="tx1"/>
                      </a:solidFill>
                      <a:prstDash val="solid"/>
                      <a:round/>
                      <a:headEnd type="none" w="med" len="med"/>
                      <a:tailEnd type="none" w="med" len="med"/>
                    </a:lnL>
                  </a:tcPr>
                </a:tc>
                <a:tc>
                  <a:txBody>
                    <a:bodyPr/>
                    <a:lstStyle/>
                    <a:p>
                      <a:r>
                        <a:rPr lang="en-US" dirty="0">
                          <a:solidFill>
                            <a:srgbClr val="FF0000"/>
                          </a:solidFill>
                          <a:latin typeface="Times New Roman" panose="02020603050405020304" pitchFamily="18" charset="0"/>
                          <a:cs typeface="Times New Roman" panose="02020603050405020304" pitchFamily="18" charset="0"/>
                        </a:rPr>
                        <a:t>150</a:t>
                      </a:r>
                    </a:p>
                  </a:txBody>
                  <a:tcPr/>
                </a:tc>
                <a:extLst>
                  <a:ext uri="{0D108BD9-81ED-4DB2-BD59-A6C34878D82A}">
                    <a16:rowId xmlns:a16="http://schemas.microsoft.com/office/drawing/2014/main" val="634549050"/>
                  </a:ext>
                </a:extLst>
              </a:tr>
              <a:tr h="473115">
                <a:tc>
                  <a:txBody>
                    <a:bodyPr/>
                    <a:lstStyle/>
                    <a:p>
                      <a:r>
                        <a:rPr lang="en-US" dirty="0">
                          <a:solidFill>
                            <a:srgbClr val="FF0000"/>
                          </a:solidFill>
                          <a:latin typeface="Times New Roman" panose="02020603050405020304" pitchFamily="18" charset="0"/>
                          <a:cs typeface="Times New Roman" panose="02020603050405020304" pitchFamily="18" charset="0"/>
                        </a:rPr>
                        <a:t>4</a:t>
                      </a:r>
                    </a:p>
                  </a:txBody>
                  <a:tcPr/>
                </a:tc>
                <a:tc>
                  <a:txBody>
                    <a:bodyPr/>
                    <a:lstStyle/>
                    <a:p>
                      <a:r>
                        <a:rPr lang="en-US" dirty="0">
                          <a:solidFill>
                            <a:srgbClr val="FF0000"/>
                          </a:solidFill>
                          <a:latin typeface="Times New Roman" panose="02020603050405020304" pitchFamily="18" charset="0"/>
                          <a:cs typeface="Times New Roman" panose="02020603050405020304" pitchFamily="18" charset="0"/>
                        </a:rPr>
                        <a:t>Yield of the system (q/ha) </a:t>
                      </a:r>
                    </a:p>
                  </a:txBody>
                  <a:tcPr/>
                </a:tc>
                <a:tc gridSpan="6">
                  <a:txBody>
                    <a:bodyPr/>
                    <a:lstStyle/>
                    <a:p>
                      <a:pPr algn="ctr"/>
                      <a:r>
                        <a:rPr lang="en-US" dirty="0">
                          <a:solidFill>
                            <a:srgbClr val="FF0000"/>
                          </a:solidFill>
                          <a:latin typeface="Times New Roman" panose="02020603050405020304" pitchFamily="18" charset="0"/>
                          <a:cs typeface="Times New Roman" panose="02020603050405020304" pitchFamily="18" charset="0"/>
                        </a:rPr>
                        <a:t>           2000-2100</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96713152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90064377"/>
              </p:ext>
            </p:extLst>
          </p:nvPr>
        </p:nvGraphicFramePr>
        <p:xfrm>
          <a:off x="6117330" y="1359746"/>
          <a:ext cx="2280220" cy="640080"/>
        </p:xfrm>
        <a:graphic>
          <a:graphicData uri="http://schemas.openxmlformats.org/drawingml/2006/table">
            <a:tbl>
              <a:tblPr firstRow="1" bandRow="1">
                <a:tableStyleId>{5C22544A-7EE6-4342-B048-85BDC9FD1C3A}</a:tableStyleId>
              </a:tblPr>
              <a:tblGrid>
                <a:gridCol w="1140110">
                  <a:extLst>
                    <a:ext uri="{9D8B030D-6E8A-4147-A177-3AD203B41FA5}">
                      <a16:colId xmlns:a16="http://schemas.microsoft.com/office/drawing/2014/main" val="3448357829"/>
                    </a:ext>
                  </a:extLst>
                </a:gridCol>
                <a:gridCol w="1140110">
                  <a:extLst>
                    <a:ext uri="{9D8B030D-6E8A-4147-A177-3AD203B41FA5}">
                      <a16:colId xmlns:a16="http://schemas.microsoft.com/office/drawing/2014/main" val="215659731"/>
                    </a:ext>
                  </a:extLst>
                </a:gridCol>
              </a:tblGrid>
              <a:tr h="640080">
                <a:tc>
                  <a:txBody>
                    <a:bodyPr/>
                    <a:lstStyle/>
                    <a:p>
                      <a:r>
                        <a:rPr lang="en-US" dirty="0">
                          <a:solidFill>
                            <a:srgbClr val="FF0000"/>
                          </a:solidFill>
                        </a:rPr>
                        <a:t>COWPEA</a:t>
                      </a:r>
                    </a:p>
                  </a:txBody>
                  <a:tcPr/>
                </a:tc>
                <a:tc>
                  <a:txBody>
                    <a:bodyPr/>
                    <a:lstStyle/>
                    <a:p>
                      <a:r>
                        <a:rPr lang="en-US" dirty="0">
                          <a:solidFill>
                            <a:srgbClr val="FF0000"/>
                          </a:solidFill>
                        </a:rPr>
                        <a:t>GUAR</a:t>
                      </a:r>
                    </a:p>
                  </a:txBody>
                  <a:tcPr/>
                </a:tc>
                <a:extLst>
                  <a:ext uri="{0D108BD9-81ED-4DB2-BD59-A6C34878D82A}">
                    <a16:rowId xmlns:a16="http://schemas.microsoft.com/office/drawing/2014/main" val="418721083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80179375"/>
              </p:ext>
            </p:extLst>
          </p:nvPr>
        </p:nvGraphicFramePr>
        <p:xfrm>
          <a:off x="8397550" y="1359746"/>
          <a:ext cx="2052735" cy="640080"/>
        </p:xfrm>
        <a:graphic>
          <a:graphicData uri="http://schemas.openxmlformats.org/drawingml/2006/table">
            <a:tbl>
              <a:tblPr firstRow="1" bandRow="1">
                <a:tableStyleId>{5C22544A-7EE6-4342-B048-85BDC9FD1C3A}</a:tableStyleId>
              </a:tblPr>
              <a:tblGrid>
                <a:gridCol w="1089209">
                  <a:extLst>
                    <a:ext uri="{9D8B030D-6E8A-4147-A177-3AD203B41FA5}">
                      <a16:colId xmlns:a16="http://schemas.microsoft.com/office/drawing/2014/main" val="3448357829"/>
                    </a:ext>
                  </a:extLst>
                </a:gridCol>
                <a:gridCol w="963526">
                  <a:extLst>
                    <a:ext uri="{9D8B030D-6E8A-4147-A177-3AD203B41FA5}">
                      <a16:colId xmlns:a16="http://schemas.microsoft.com/office/drawing/2014/main" val="215659731"/>
                    </a:ext>
                  </a:extLst>
                </a:gridCol>
              </a:tblGrid>
              <a:tr h="640080">
                <a:tc>
                  <a:txBody>
                    <a:bodyPr/>
                    <a:lstStyle/>
                    <a:p>
                      <a:r>
                        <a:rPr lang="en-US" dirty="0" err="1">
                          <a:solidFill>
                            <a:srgbClr val="FF0000"/>
                          </a:solidFill>
                        </a:rPr>
                        <a:t>Berseem</a:t>
                      </a:r>
                      <a:endParaRPr lang="en-US" dirty="0">
                        <a:solidFill>
                          <a:srgbClr val="FF0000"/>
                        </a:solidFill>
                      </a:endParaRPr>
                    </a:p>
                  </a:txBody>
                  <a:tcPr/>
                </a:tc>
                <a:tc>
                  <a:txBody>
                    <a:bodyPr/>
                    <a:lstStyle/>
                    <a:p>
                      <a:r>
                        <a:rPr lang="en-US" dirty="0" err="1">
                          <a:solidFill>
                            <a:srgbClr val="FF0000"/>
                          </a:solidFill>
                        </a:rPr>
                        <a:t>Lucern</a:t>
                      </a:r>
                      <a:endParaRPr lang="en-US" dirty="0">
                        <a:solidFill>
                          <a:srgbClr val="FF0000"/>
                        </a:solidFill>
                      </a:endParaRPr>
                    </a:p>
                  </a:txBody>
                  <a:tcPr/>
                </a:tc>
                <a:extLst>
                  <a:ext uri="{0D108BD9-81ED-4DB2-BD59-A6C34878D82A}">
                    <a16:rowId xmlns:a16="http://schemas.microsoft.com/office/drawing/2014/main" val="4187210837"/>
                  </a:ext>
                </a:extLst>
              </a:tr>
            </a:tbl>
          </a:graphicData>
        </a:graphic>
      </p:graphicFrame>
    </p:spTree>
    <p:extLst>
      <p:ext uri="{BB962C8B-B14F-4D97-AF65-F5344CB8AC3E}">
        <p14:creationId xmlns:p14="http://schemas.microsoft.com/office/powerpoint/2010/main" val="346083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5248763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0516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Quantity Requirement of green fodder for adult animal ( cattle and Buffalo)</a:t>
            </a:r>
          </a:p>
        </p:txBody>
      </p:sp>
      <p:sp>
        <p:nvSpPr>
          <p:cNvPr id="3" name="Content Placeholder 2"/>
          <p:cNvSpPr>
            <a:spLocks noGrp="1"/>
          </p:cNvSpPr>
          <p:nvPr>
            <p:ph idx="1"/>
          </p:nvPr>
        </p:nvSpPr>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An adult animal requires minimum 10% of green fodder of its body weight.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.-Animal weighing 400 kg requires 40 kg green fodder (10% of body weight).</a:t>
            </a:r>
          </a:p>
          <a:p>
            <a:r>
              <a:rPr lang="en-US" dirty="0">
                <a:latin typeface="Times New Roman" panose="02020603050405020304" pitchFamily="18" charset="0"/>
                <a:cs typeface="Times New Roman" panose="02020603050405020304" pitchFamily="18" charset="0"/>
              </a:rPr>
              <a:t>  Balancing of green fodder is very important:</a:t>
            </a:r>
          </a:p>
          <a:p>
            <a:r>
              <a:rPr lang="en-US" dirty="0">
                <a:latin typeface="Times New Roman" panose="02020603050405020304" pitchFamily="18" charset="0"/>
                <a:cs typeface="Times New Roman" panose="02020603050405020304" pitchFamily="18" charset="0"/>
              </a:rPr>
              <a:t>  As a thumb rule - 2/3 </a:t>
            </a:r>
            <a:r>
              <a:rPr lang="en-US" dirty="0" err="1">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should be non-legume fodder &amp; 1/3 </a:t>
            </a:r>
            <a:r>
              <a:rPr lang="en-US" dirty="0" err="1">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legume fodder</a:t>
            </a:r>
          </a:p>
          <a:p>
            <a:r>
              <a:rPr lang="en-US" dirty="0">
                <a:latin typeface="Times New Roman" panose="02020603050405020304" pitchFamily="18" charset="0"/>
                <a:cs typeface="Times New Roman" panose="02020603050405020304" pitchFamily="18" charset="0"/>
              </a:rPr>
              <a:t>  Sole feeding of only non-legume fodder or legume fodder causes imbalance. So, feeding of fodder through above thumb rule is very necessary. </a:t>
            </a:r>
          </a:p>
          <a:p>
            <a:r>
              <a:rPr lang="en-US" dirty="0">
                <a:latin typeface="Times New Roman" panose="02020603050405020304" pitchFamily="18" charset="0"/>
                <a:cs typeface="Times New Roman" panose="02020603050405020304" pitchFamily="18" charset="0"/>
              </a:rPr>
              <a:t> Non-legume fodder is rich in energy than protein and it is used for supplying energy and feeling of stomach, whereas, legume fodder is rich in protein than energy and it is used for supplying body building proteins and increases milk production.</a:t>
            </a:r>
          </a:p>
          <a:p>
            <a:r>
              <a:rPr lang="en-US" dirty="0">
                <a:latin typeface="Times New Roman" panose="02020603050405020304" pitchFamily="18" charset="0"/>
                <a:cs typeface="Times New Roman" panose="02020603050405020304" pitchFamily="18" charset="0"/>
              </a:rPr>
              <a:t>  Hence, both kind of fodder crops (legume and non-legume) either annual or perennial are very essential.</a:t>
            </a:r>
          </a:p>
        </p:txBody>
      </p:sp>
    </p:spTree>
    <p:extLst>
      <p:ext uri="{BB962C8B-B14F-4D97-AF65-F5344CB8AC3E}">
        <p14:creationId xmlns:p14="http://schemas.microsoft.com/office/powerpoint/2010/main" val="283119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Production Method</a:t>
            </a:r>
          </a:p>
        </p:txBody>
      </p:sp>
      <p:sp>
        <p:nvSpPr>
          <p:cNvPr id="3" name="Content Placeholder 2"/>
          <p:cNvSpPr>
            <a:spLocks noGrp="1"/>
          </p:cNvSpPr>
          <p:nvPr>
            <p:ph idx="1"/>
          </p:nvPr>
        </p:nvSpPr>
        <p:spPr/>
        <p:txBody>
          <a:bodyPr>
            <a:normAutofit fontScale="92500"/>
          </a:bodyPr>
          <a:lstStyle/>
          <a:p>
            <a:r>
              <a:rPr lang="en-US" dirty="0">
                <a:latin typeface="Times New Roman" panose="02020603050405020304" pitchFamily="18" charset="0"/>
                <a:cs typeface="Times New Roman" panose="02020603050405020304" pitchFamily="18" charset="0"/>
              </a:rPr>
              <a:t>The entire area divided into 8 plots each of 0.5 hectare and  a blend of these rotation adopted.</a:t>
            </a:r>
          </a:p>
          <a:p>
            <a:r>
              <a:rPr lang="en-US" dirty="0">
                <a:latin typeface="Times New Roman" panose="02020603050405020304" pitchFamily="18" charset="0"/>
                <a:cs typeface="Times New Roman" panose="02020603050405020304" pitchFamily="18" charset="0"/>
              </a:rPr>
              <a:t>The sowing regime is rotated with different crop sequences in clock or anti- clock wise pattern so as not only to maintain soil productivity but also to check incidence of pest and disease.</a:t>
            </a:r>
          </a:p>
          <a:p>
            <a:r>
              <a:rPr lang="en-US" dirty="0">
                <a:latin typeface="Times New Roman" panose="02020603050405020304" pitchFamily="18" charset="0"/>
                <a:cs typeface="Times New Roman" panose="02020603050405020304" pitchFamily="18" charset="0"/>
              </a:rPr>
              <a:t>In order to maintain continuous flow of green fodder supply for the animals from within the allocated area, each of the crops may be split sown twice or thrice with fortnightly intervals depending upon the needs.</a:t>
            </a:r>
          </a:p>
          <a:p>
            <a:r>
              <a:rPr lang="en-US" dirty="0">
                <a:latin typeface="Times New Roman" panose="02020603050405020304" pitchFamily="18" charset="0"/>
                <a:cs typeface="Times New Roman" panose="02020603050405020304" pitchFamily="18" charset="0"/>
              </a:rPr>
              <a:t>In case of Surplus production, during lush period may be </a:t>
            </a:r>
            <a:r>
              <a:rPr lang="en-US" dirty="0" err="1">
                <a:latin typeface="Times New Roman" panose="02020603050405020304" pitchFamily="18" charset="0"/>
                <a:cs typeface="Times New Roman" panose="02020603050405020304" pitchFamily="18" charset="0"/>
              </a:rPr>
              <a:t>be</a:t>
            </a:r>
            <a:r>
              <a:rPr lang="en-US" dirty="0">
                <a:latin typeface="Times New Roman" panose="02020603050405020304" pitchFamily="18" charset="0"/>
                <a:cs typeface="Times New Roman" panose="02020603050405020304" pitchFamily="18" charset="0"/>
              </a:rPr>
              <a:t> conserved as silage or hay to cater to the feeding requirements during lean periods.</a:t>
            </a:r>
          </a:p>
        </p:txBody>
      </p:sp>
    </p:spTree>
    <p:extLst>
      <p:ext uri="{BB962C8B-B14F-4D97-AF65-F5344CB8AC3E}">
        <p14:creationId xmlns:p14="http://schemas.microsoft.com/office/powerpoint/2010/main" val="389458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Berseem</a:t>
            </a:r>
            <a:endParaRPr lang="en-US" b="1" dirty="0">
              <a:latin typeface="Times New Roman" panose="02020603050405020304" pitchFamily="18" charset="0"/>
              <a:cs typeface="Times New Roman" panose="02020603050405020304" pitchFamily="18" charset="0"/>
            </a:endParaRPr>
          </a:p>
        </p:txBody>
      </p:sp>
      <p:pic>
        <p:nvPicPr>
          <p:cNvPr id="1026" name="Picture 2" descr="Berseem | Farmers' Corn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869" y="1390262"/>
            <a:ext cx="5085183" cy="5103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rseem (Trifolium alexandrinum) | Feed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8327" y="1390262"/>
            <a:ext cx="5615473" cy="510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9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tudent Research: Potential Benefits of Sorghum-Sudangrass as a Companion  Crop to Establish Forage and Native Legume Species | CropWatch | University  of Nebraska–Lincol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156997"/>
            <a:ext cx="11815601" cy="540242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Sorghum Hybrid Sudan Grass Seeds - Buy Sorghum Hybrid Sudan Grass,Sorghum  Sudan Grass Seeds,Forage Grass Seeds Product on Alibaba.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Sorghum Hybrid Sudan Grass Seeds - Buy Sorghum Hybrid Sudan Grass,Sorghum  Sudan Grass Seeds,Forage Grass Seeds Product on Alibaba.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8" descr="Sorghum Hybrid Sudan Grass Seeds - Buy Sorghum Hybrid Sudan Grass,Sorghum  Sudan Grass Seeds,Forage Grass Seeds Product on Alibaba.com"/>
          <p:cNvSpPr>
            <a:spLocks noGrp="1" noChangeAspect="1" noChangeArrowheads="1"/>
          </p:cNvSpPr>
          <p:nvPr>
            <p:ph type="title"/>
          </p:nvPr>
        </p:nvSpPr>
        <p:spPr bwMode="auto">
          <a:xfrm>
            <a:off x="830263" y="160339"/>
            <a:ext cx="9918602" cy="13045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latin typeface="Times New Roman" panose="02020603050405020304" pitchFamily="18" charset="0"/>
                <a:cs typeface="Times New Roman" panose="02020603050405020304" pitchFamily="18" charset="0"/>
              </a:rPr>
              <a:t>Sorghum</a:t>
            </a:r>
          </a:p>
        </p:txBody>
      </p:sp>
    </p:spTree>
    <p:extLst>
      <p:ext uri="{BB962C8B-B14F-4D97-AF65-F5344CB8AC3E}">
        <p14:creationId xmlns:p14="http://schemas.microsoft.com/office/powerpoint/2010/main" val="123468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Maize</a:t>
            </a:r>
          </a:p>
        </p:txBody>
      </p:sp>
      <p:pic>
        <p:nvPicPr>
          <p:cNvPr id="3074" name="Picture 2" descr="PEARL NATURAL'S African Tall Maize/Fodder Maize (Zea mays) seeds &amp; Use mode  of GREEN FODDER/SILAGE/HAY (Pack of Average 5 Kg): Amazon.in: Garden &amp;  Outdoo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935" y="1408922"/>
            <a:ext cx="11681926" cy="519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Oats</a:t>
            </a:r>
          </a:p>
        </p:txBody>
      </p:sp>
      <p:pic>
        <p:nvPicPr>
          <p:cNvPr id="4098" name="Picture 2" descr="Oat forage | Feed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1215" y="1399592"/>
            <a:ext cx="11411339" cy="521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7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Cow pea</a:t>
            </a:r>
          </a:p>
        </p:txBody>
      </p:sp>
      <p:pic>
        <p:nvPicPr>
          <p:cNvPr id="5122" name="Picture 2" descr="GREEN VISMAYA Dried Cowpea Fodder Seeds, Packaging Type: Bag, Rs 100  /kilogram | ID: 156793799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837" y="1455576"/>
            <a:ext cx="10793963" cy="518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80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Lucerne</a:t>
            </a:r>
          </a:p>
        </p:txBody>
      </p:sp>
      <p:pic>
        <p:nvPicPr>
          <p:cNvPr id="6146" name="Picture 2" descr="Lucerne | Farmers' Corn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9673" y="1690689"/>
            <a:ext cx="9713168" cy="484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6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25151"/>
            <a:ext cx="9144000" cy="1511559"/>
          </a:xfrm>
        </p:spPr>
        <p:txBody>
          <a:bodyPr>
            <a:normAutofit fontScale="90000"/>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ROUND THE YEAR FODDER PRODUCTION</a:t>
            </a:r>
          </a:p>
        </p:txBody>
      </p:sp>
      <p:pic>
        <p:nvPicPr>
          <p:cNvPr id="6" name="Picture 5"/>
          <p:cNvPicPr>
            <a:picLocks noChangeAspect="1"/>
          </p:cNvPicPr>
          <p:nvPr/>
        </p:nvPicPr>
        <p:blipFill>
          <a:blip r:embed="rId2"/>
          <a:stretch>
            <a:fillRect/>
          </a:stretch>
        </p:blipFill>
        <p:spPr>
          <a:xfrm>
            <a:off x="7564185" y="2431358"/>
            <a:ext cx="3237722" cy="1814994"/>
          </a:xfrm>
          <a:prstGeom prst="rect">
            <a:avLst/>
          </a:prstGeom>
        </p:spPr>
      </p:pic>
      <p:sp>
        <p:nvSpPr>
          <p:cNvPr id="3" name="Subtitle 2"/>
          <p:cNvSpPr>
            <a:spLocks noGrp="1"/>
          </p:cNvSpPr>
          <p:nvPr>
            <p:ph type="subTitle" idx="1"/>
          </p:nvPr>
        </p:nvSpPr>
        <p:spPr>
          <a:xfrm>
            <a:off x="1523999" y="2523930"/>
            <a:ext cx="9277907" cy="1692004"/>
          </a:xfrm>
        </p:spPr>
        <p:txBody>
          <a:bodyPr/>
          <a:lstStyle/>
          <a:p>
            <a:endParaRPr lang="en-US" dirty="0"/>
          </a:p>
        </p:txBody>
      </p:sp>
      <p:pic>
        <p:nvPicPr>
          <p:cNvPr id="4" name="Picture 2" descr="Berseem | Farmers' Corne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07502" y="2586081"/>
            <a:ext cx="2584580" cy="16298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rseem (Trifolium alexandrinum) | Feed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9777" y="2554348"/>
            <a:ext cx="3050501" cy="16920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19469" y="5645020"/>
            <a:ext cx="184731"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5"/>
          <a:stretch>
            <a:fillRect/>
          </a:stretch>
        </p:blipFill>
        <p:spPr>
          <a:xfrm>
            <a:off x="1707502" y="4276770"/>
            <a:ext cx="2584580" cy="1600200"/>
          </a:xfrm>
          <a:prstGeom prst="rect">
            <a:avLst/>
          </a:prstGeom>
        </p:spPr>
      </p:pic>
      <p:pic>
        <p:nvPicPr>
          <p:cNvPr id="11" name="Picture 10"/>
          <p:cNvPicPr>
            <a:picLocks noChangeAspect="1"/>
          </p:cNvPicPr>
          <p:nvPr/>
        </p:nvPicPr>
        <p:blipFill>
          <a:blip r:embed="rId6"/>
          <a:stretch>
            <a:fillRect/>
          </a:stretch>
        </p:blipFill>
        <p:spPr>
          <a:xfrm>
            <a:off x="4379776" y="4276770"/>
            <a:ext cx="3050501" cy="1600200"/>
          </a:xfrm>
          <a:prstGeom prst="rect">
            <a:avLst/>
          </a:prstGeom>
        </p:spPr>
      </p:pic>
      <p:pic>
        <p:nvPicPr>
          <p:cNvPr id="12" name="Picture 11"/>
          <p:cNvPicPr>
            <a:picLocks noChangeAspect="1"/>
          </p:cNvPicPr>
          <p:nvPr/>
        </p:nvPicPr>
        <p:blipFill>
          <a:blip r:embed="rId7"/>
          <a:stretch>
            <a:fillRect/>
          </a:stretch>
        </p:blipFill>
        <p:spPr>
          <a:xfrm>
            <a:off x="7564184" y="4276771"/>
            <a:ext cx="3237722" cy="1600200"/>
          </a:xfrm>
          <a:prstGeom prst="rect">
            <a:avLst/>
          </a:prstGeom>
        </p:spPr>
      </p:pic>
    </p:spTree>
    <p:extLst>
      <p:ext uri="{BB962C8B-B14F-4D97-AF65-F5344CB8AC3E}">
        <p14:creationId xmlns:p14="http://schemas.microsoft.com/office/powerpoint/2010/main" val="99198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Stylo</a:t>
            </a:r>
            <a:endParaRPr lang="en-US" b="1" dirty="0">
              <a:latin typeface="Times New Roman" panose="02020603050405020304" pitchFamily="18" charset="0"/>
              <a:cs typeface="Times New Roman" panose="02020603050405020304" pitchFamily="18" charset="0"/>
            </a:endParaRPr>
          </a:p>
        </p:txBody>
      </p:sp>
      <p:pic>
        <p:nvPicPr>
          <p:cNvPr id="7170" name="Picture 2" descr="Green World Stylo Hamata/Stylosanthes Hamata Fodder Grass Seeds (5 Gms  Seeds): Amazon.in: Garden &amp; Outdoo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4482" y="1539552"/>
            <a:ext cx="10719318" cy="499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29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8 Delicious Ways to Say Thank Yo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228466"/>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65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0780"/>
            <a:ext cx="10515600" cy="5966234"/>
          </a:xfrm>
        </p:spPr>
        <p:txBody>
          <a:bodyPr>
            <a:normAutofit/>
          </a:bodyPr>
          <a:lstStyle/>
          <a:p>
            <a:pPr marL="0" indent="0">
              <a:buNone/>
            </a:pPr>
            <a:r>
              <a:rPr lang="en-US" sz="3600" dirty="0">
                <a:solidFill>
                  <a:srgbClr val="FFC000"/>
                </a:solidFill>
                <a:latin typeface="Times New Roman" panose="02020603050405020304" pitchFamily="18" charset="0"/>
                <a:cs typeface="Times New Roman" panose="02020603050405020304" pitchFamily="18" charset="0"/>
              </a:rPr>
              <a:t>Importance of Fodder Production</a:t>
            </a:r>
          </a:p>
          <a:p>
            <a:r>
              <a:rPr lang="en-US" dirty="0">
                <a:latin typeface="Times New Roman" panose="02020603050405020304" pitchFamily="18" charset="0"/>
                <a:cs typeface="Times New Roman" panose="02020603050405020304" pitchFamily="18" charset="0"/>
              </a:rPr>
              <a:t>The importance of green fodder round the year for sustained and economical milk production.</a:t>
            </a:r>
          </a:p>
          <a:p>
            <a:r>
              <a:rPr lang="en-US" dirty="0">
                <a:latin typeface="Times New Roman" panose="02020603050405020304" pitchFamily="18" charset="0"/>
                <a:cs typeface="Times New Roman" panose="02020603050405020304" pitchFamily="18" charset="0"/>
              </a:rPr>
              <a:t>The dairy farmers have been looking forwards the improved technology for continuous flow of green fodder though out the year.</a:t>
            </a:r>
          </a:p>
          <a:p>
            <a:r>
              <a:rPr lang="en-US" dirty="0">
                <a:latin typeface="Times New Roman" panose="02020603050405020304" pitchFamily="18" charset="0"/>
                <a:cs typeface="Times New Roman" panose="02020603050405020304" pitchFamily="18" charset="0"/>
              </a:rPr>
              <a:t>In greater part of India there are two lean period</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April to June</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November to December</a:t>
            </a:r>
          </a:p>
          <a:p>
            <a:r>
              <a:rPr lang="en-US" dirty="0">
                <a:latin typeface="Times New Roman" panose="02020603050405020304" pitchFamily="18" charset="0"/>
                <a:cs typeface="Times New Roman" panose="02020603050405020304" pitchFamily="18" charset="0"/>
              </a:rPr>
              <a:t>Silage is an alternative for green fodder, but is still a dream for </a:t>
            </a:r>
            <a:r>
              <a:rPr lang="en-US" dirty="0" err="1">
                <a:latin typeface="Times New Roman" panose="02020603050405020304" pitchFamily="18" charset="0"/>
                <a:cs typeface="Times New Roman" panose="02020603050405020304" pitchFamily="18" charset="0"/>
              </a:rPr>
              <a:t>indian</a:t>
            </a:r>
            <a:r>
              <a:rPr lang="en-US" dirty="0">
                <a:latin typeface="Times New Roman" panose="02020603050405020304" pitchFamily="18" charset="0"/>
                <a:cs typeface="Times New Roman" panose="02020603050405020304" pitchFamily="18" charset="0"/>
              </a:rPr>
              <a:t> dairy farmers.</a:t>
            </a:r>
          </a:p>
          <a:p>
            <a:r>
              <a:rPr lang="en-US" dirty="0">
                <a:latin typeface="Times New Roman" panose="02020603050405020304" pitchFamily="18" charset="0"/>
                <a:cs typeface="Times New Roman" panose="02020603050405020304" pitchFamily="18" charset="0"/>
              </a:rPr>
              <a:t>Under these circumstances cropping plans have been formulated to ensure year round supply of green fodder.</a:t>
            </a:r>
          </a:p>
        </p:txBody>
      </p:sp>
    </p:spTree>
    <p:extLst>
      <p:ext uri="{BB962C8B-B14F-4D97-AF65-F5344CB8AC3E}">
        <p14:creationId xmlns:p14="http://schemas.microsoft.com/office/powerpoint/2010/main" val="103884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51344"/>
            <a:ext cx="11832336" cy="4093428"/>
          </a:xfrm>
          <a:prstGeom prst="rect">
            <a:avLst/>
          </a:prstGeom>
        </p:spPr>
        <p:txBody>
          <a:bodyPr wrap="square">
            <a:spAutoFit/>
          </a:bodyPr>
          <a:lstStyle/>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Milk production and profit in dairy farming depends upon the feeding and management practices.</a:t>
            </a: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Long term economical milk production along with the maintenance of better health and fertility of the dairy animals can only be achieved through feeding of quality green fodder in balanced ratio.</a:t>
            </a: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 Productivity of cultivated fodder crops is also very low, as these are getting least attention in allocation of production resources and lack of information on recent development in production techniques.</a:t>
            </a: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 This needs to be tackled by educating the forage growers about the recent development in production technique of the fodder crops.</a:t>
            </a: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 Thus, the need of the hour is not only to enhance the fodder production, but also to make the fodder accessible round the year to all types of dairy animals adequately.</a:t>
            </a:r>
          </a:p>
        </p:txBody>
      </p:sp>
      <p:sp>
        <p:nvSpPr>
          <p:cNvPr id="3" name="TextBox 2"/>
          <p:cNvSpPr txBox="1"/>
          <p:nvPr/>
        </p:nvSpPr>
        <p:spPr>
          <a:xfrm>
            <a:off x="11832336" y="39684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80357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515600" cy="5719763"/>
          </a:xfrm>
        </p:spPr>
        <p:txBody>
          <a:bodyPr>
            <a:normAutofit lnSpcReduction="10000"/>
          </a:bodyPr>
          <a:lstStyle/>
          <a:p>
            <a:r>
              <a:rPr lang="en-US" dirty="0">
                <a:latin typeface="Times New Roman" panose="02020603050405020304" pitchFamily="18" charset="0"/>
                <a:cs typeface="Times New Roman" panose="02020603050405020304" pitchFamily="18" charset="0"/>
              </a:rPr>
              <a:t>Although we are largest producer of milk, but productivity is very low.</a:t>
            </a:r>
          </a:p>
          <a:p>
            <a:r>
              <a:rPr lang="en-US" dirty="0">
                <a:latin typeface="Times New Roman" panose="02020603050405020304" pitchFamily="18" charset="0"/>
                <a:cs typeface="Times New Roman" panose="02020603050405020304" pitchFamily="18" charset="0"/>
              </a:rPr>
              <a:t>Reasons of Low productivity are--- </a:t>
            </a:r>
          </a:p>
          <a:p>
            <a:r>
              <a:rPr lang="en-US" dirty="0">
                <a:latin typeface="Times New Roman" panose="02020603050405020304" pitchFamily="18" charset="0"/>
                <a:cs typeface="Times New Roman" panose="02020603050405020304" pitchFamily="18" charset="0"/>
              </a:rPr>
              <a:t>Inadequate availability of quality fodder :- </a:t>
            </a:r>
          </a:p>
          <a:p>
            <a:r>
              <a:rPr lang="en-US" dirty="0">
                <a:latin typeface="Times New Roman" panose="02020603050405020304" pitchFamily="18" charset="0"/>
                <a:cs typeface="Times New Roman" panose="02020603050405020304" pitchFamily="18" charset="0"/>
              </a:rPr>
              <a:t>The total area under cultivated fodder is only 8.4 m ha (5.23%) which is static since last two decades.</a:t>
            </a:r>
          </a:p>
          <a:p>
            <a:r>
              <a:rPr lang="en-US" dirty="0">
                <a:latin typeface="Times New Roman" panose="02020603050405020304" pitchFamily="18" charset="0"/>
                <a:cs typeface="Times New Roman" panose="02020603050405020304" pitchFamily="18" charset="0"/>
              </a:rPr>
              <a:t>Total green fodder and dry fodder availability in India is 732.2 </a:t>
            </a:r>
            <a:r>
              <a:rPr lang="en-US" dirty="0" err="1">
                <a:latin typeface="Times New Roman" panose="02020603050405020304" pitchFamily="18" charset="0"/>
                <a:cs typeface="Times New Roman" panose="02020603050405020304" pitchFamily="18" charset="0"/>
              </a:rPr>
              <a:t>mt</a:t>
            </a:r>
            <a:r>
              <a:rPr lang="en-US" dirty="0">
                <a:latin typeface="Times New Roman" panose="02020603050405020304" pitchFamily="18" charset="0"/>
                <a:cs typeface="Times New Roman" panose="02020603050405020304" pitchFamily="18" charset="0"/>
              </a:rPr>
              <a:t> and 326.4 </a:t>
            </a:r>
            <a:r>
              <a:rPr lang="en-US" dirty="0" err="1">
                <a:latin typeface="Times New Roman" panose="02020603050405020304" pitchFamily="18" charset="0"/>
                <a:cs typeface="Times New Roman" panose="02020603050405020304" pitchFamily="18" charset="0"/>
              </a:rPr>
              <a:t>mt</a:t>
            </a:r>
            <a:r>
              <a:rPr lang="en-US" dirty="0">
                <a:latin typeface="Times New Roman" panose="02020603050405020304" pitchFamily="18" charset="0"/>
                <a:cs typeface="Times New Roman" panose="02020603050405020304" pitchFamily="18" charset="0"/>
              </a:rPr>
              <a:t> against requirement of 827.19 </a:t>
            </a:r>
            <a:r>
              <a:rPr lang="en-US" dirty="0" err="1">
                <a:latin typeface="Times New Roman" panose="02020603050405020304" pitchFamily="18" charset="0"/>
                <a:cs typeface="Times New Roman" panose="02020603050405020304" pitchFamily="18" charset="0"/>
              </a:rPr>
              <a:t>mt</a:t>
            </a:r>
            <a:r>
              <a:rPr lang="en-US" dirty="0">
                <a:latin typeface="Times New Roman" panose="02020603050405020304" pitchFamily="18" charset="0"/>
                <a:cs typeface="Times New Roman" panose="02020603050405020304" pitchFamily="18" charset="0"/>
              </a:rPr>
              <a:t> and 426.1 </a:t>
            </a:r>
            <a:r>
              <a:rPr lang="en-US" dirty="0" err="1">
                <a:latin typeface="Times New Roman" panose="02020603050405020304" pitchFamily="18" charset="0"/>
                <a:cs typeface="Times New Roman" panose="02020603050405020304" pitchFamily="18" charset="0"/>
              </a:rPr>
              <a:t>mt</a:t>
            </a:r>
            <a:r>
              <a:rPr lang="en-US" dirty="0">
                <a:latin typeface="Times New Roman" panose="02020603050405020304" pitchFamily="18" charset="0"/>
                <a:cs typeface="Times New Roman" panose="02020603050405020304" pitchFamily="18" charset="0"/>
              </a:rPr>
              <a:t> respectively.</a:t>
            </a:r>
          </a:p>
          <a:p>
            <a:r>
              <a:rPr lang="en-US" dirty="0">
                <a:latin typeface="Times New Roman" panose="02020603050405020304" pitchFamily="18" charset="0"/>
                <a:cs typeface="Times New Roman" panose="02020603050405020304" pitchFamily="18" charset="0"/>
              </a:rPr>
              <a:t>Poor genetic constitution and pest and disease</a:t>
            </a:r>
          </a:p>
          <a:p>
            <a:r>
              <a:rPr lang="en-US" dirty="0">
                <a:latin typeface="Times New Roman" panose="02020603050405020304" pitchFamily="18" charset="0"/>
                <a:cs typeface="Times New Roman" panose="02020603050405020304" pitchFamily="18" charset="0"/>
              </a:rPr>
              <a:t>  The fodder production in the country is not sufficient to meet the requirements of the growing livestock population and also the forages offered to animal are mostly of poor quality.</a:t>
            </a:r>
          </a:p>
          <a:p>
            <a:r>
              <a:rPr lang="en-US" dirty="0">
                <a:latin typeface="Times New Roman" panose="02020603050405020304" pitchFamily="18" charset="0"/>
                <a:cs typeface="Times New Roman" panose="02020603050405020304" pitchFamily="18" charset="0"/>
              </a:rPr>
              <a:t>This gap in demand and supply is rising due to consistent growth of livestock population at the rate of 1.23% in the coming years.</a:t>
            </a:r>
          </a:p>
        </p:txBody>
      </p:sp>
    </p:spTree>
    <p:extLst>
      <p:ext uri="{BB962C8B-B14F-4D97-AF65-F5344CB8AC3E}">
        <p14:creationId xmlns:p14="http://schemas.microsoft.com/office/powerpoint/2010/main" val="143260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4752"/>
          </a:xfrm>
        </p:spPr>
        <p:txBody>
          <a:bodyPr>
            <a:normAutofit fontScale="90000"/>
          </a:bodyPr>
          <a:lstStyle/>
          <a:p>
            <a:r>
              <a:rPr lang="en-US" dirty="0"/>
              <a:t> </a:t>
            </a:r>
            <a:r>
              <a:rPr lang="en-US" dirty="0">
                <a:latin typeface="Times New Roman" panose="02020603050405020304" pitchFamily="18" charset="0"/>
                <a:cs typeface="Times New Roman" panose="02020603050405020304" pitchFamily="18" charset="0"/>
              </a:rPr>
              <a:t>Quality Feed and Fodder for Enhanced Productivity of Livestock</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The genetic potential of high yielding animals can be realized only if they are Fed well with quality fodder.</a:t>
            </a:r>
          </a:p>
          <a:p>
            <a:r>
              <a:rPr lang="en-US" sz="2400" dirty="0">
                <a:latin typeface="Times New Roman" panose="02020603050405020304" pitchFamily="18" charset="0"/>
                <a:cs typeface="Times New Roman" panose="02020603050405020304" pitchFamily="18" charset="0"/>
              </a:rPr>
              <a:t>For full exploitation of milk production of dairy animals, it is imperative that nutritious lush green fodder is made available at the rate of about 40-50 kg per adult animal per day throughout the year.</a:t>
            </a:r>
          </a:p>
          <a:p>
            <a:r>
              <a:rPr lang="en-US" sz="2400" dirty="0">
                <a:latin typeface="Times New Roman" panose="02020603050405020304" pitchFamily="18" charset="0"/>
                <a:cs typeface="Times New Roman" panose="02020603050405020304" pitchFamily="18" charset="0"/>
              </a:rPr>
              <a:t>So to feed this livestock population, we have to design some innovative strategies so that the produce from agriculture could effectively be utilized for livestock feeding.</a:t>
            </a:r>
          </a:p>
          <a:p>
            <a:r>
              <a:rPr lang="en-US" sz="2400" dirty="0">
                <a:latin typeface="Times New Roman" panose="02020603050405020304" pitchFamily="18" charset="0"/>
                <a:cs typeface="Times New Roman" panose="02020603050405020304" pitchFamily="18" charset="0"/>
              </a:rPr>
              <a:t>Under such situation, various fodder crops can be effectively used as feed, green fodder, dry fodder and conserved as silage during </a:t>
            </a:r>
            <a:r>
              <a:rPr lang="en-US" sz="2400" dirty="0">
                <a:solidFill>
                  <a:srgbClr val="C00000"/>
                </a:solidFill>
                <a:latin typeface="Times New Roman" panose="02020603050405020304" pitchFamily="18" charset="0"/>
                <a:cs typeface="Times New Roman" panose="02020603050405020304" pitchFamily="18" charset="0"/>
              </a:rPr>
              <a:t>ROUND OF THE YEAR</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26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Scenario of green fodder availability and future requirement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8041009"/>
              </p:ext>
            </p:extLst>
          </p:nvPr>
        </p:nvGraphicFramePr>
        <p:xfrm>
          <a:off x="838200" y="1825625"/>
          <a:ext cx="10515600" cy="35102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807723273"/>
                    </a:ext>
                  </a:extLst>
                </a:gridCol>
                <a:gridCol w="2628900">
                  <a:extLst>
                    <a:ext uri="{9D8B030D-6E8A-4147-A177-3AD203B41FA5}">
                      <a16:colId xmlns:a16="http://schemas.microsoft.com/office/drawing/2014/main" val="4222444989"/>
                    </a:ext>
                  </a:extLst>
                </a:gridCol>
                <a:gridCol w="2628900">
                  <a:extLst>
                    <a:ext uri="{9D8B030D-6E8A-4147-A177-3AD203B41FA5}">
                      <a16:colId xmlns:a16="http://schemas.microsoft.com/office/drawing/2014/main" val="2450703037"/>
                    </a:ext>
                  </a:extLst>
                </a:gridCol>
                <a:gridCol w="2628900">
                  <a:extLst>
                    <a:ext uri="{9D8B030D-6E8A-4147-A177-3AD203B41FA5}">
                      <a16:colId xmlns:a16="http://schemas.microsoft.com/office/drawing/2014/main" val="3659491039"/>
                    </a:ext>
                  </a:extLst>
                </a:gridCol>
              </a:tblGrid>
              <a:tr h="370840">
                <a:tc>
                  <a:txBody>
                    <a:bodyPr/>
                    <a:lstStyle/>
                    <a:p>
                      <a:r>
                        <a:rPr lang="en-US" dirty="0"/>
                        <a:t>Year Deficit as % of demand (actual demand)</a:t>
                      </a:r>
                    </a:p>
                  </a:txBody>
                  <a:tcPr/>
                </a:tc>
                <a:tc>
                  <a:txBody>
                    <a:bodyPr/>
                    <a:lstStyle/>
                    <a:p>
                      <a:r>
                        <a:rPr lang="en-US" dirty="0"/>
                        <a:t>Supply (in million tones)</a:t>
                      </a:r>
                    </a:p>
                  </a:txBody>
                  <a:tcPr/>
                </a:tc>
                <a:tc>
                  <a:txBody>
                    <a:bodyPr/>
                    <a:lstStyle/>
                    <a:p>
                      <a:r>
                        <a:rPr lang="en-US" dirty="0"/>
                        <a:t>Demand (in million tones)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Deficit as % of demand (actual demand)</a:t>
                      </a:r>
                    </a:p>
                    <a:p>
                      <a:endParaRPr lang="en-US" dirty="0"/>
                    </a:p>
                  </a:txBody>
                  <a:tcPr/>
                </a:tc>
                <a:extLst>
                  <a:ext uri="{0D108BD9-81ED-4DB2-BD59-A6C34878D82A}">
                    <a16:rowId xmlns:a16="http://schemas.microsoft.com/office/drawing/2014/main" val="3884706475"/>
                  </a:ext>
                </a:extLst>
              </a:tr>
              <a:tr h="370840">
                <a:tc>
                  <a:txBody>
                    <a:bodyPr/>
                    <a:lstStyle/>
                    <a:p>
                      <a:r>
                        <a:rPr lang="en-US" dirty="0"/>
                        <a:t>1995</a:t>
                      </a:r>
                    </a:p>
                  </a:txBody>
                  <a:tcPr/>
                </a:tc>
                <a:tc>
                  <a:txBody>
                    <a:bodyPr/>
                    <a:lstStyle/>
                    <a:p>
                      <a:r>
                        <a:rPr lang="en-US" dirty="0"/>
                        <a:t>379.3</a:t>
                      </a:r>
                    </a:p>
                  </a:txBody>
                  <a:tcPr/>
                </a:tc>
                <a:tc>
                  <a:txBody>
                    <a:bodyPr/>
                    <a:lstStyle/>
                    <a:p>
                      <a:r>
                        <a:rPr lang="en-US" dirty="0"/>
                        <a:t>947</a:t>
                      </a:r>
                    </a:p>
                  </a:txBody>
                  <a:tcPr/>
                </a:tc>
                <a:tc>
                  <a:txBody>
                    <a:bodyPr/>
                    <a:lstStyle/>
                    <a:p>
                      <a:r>
                        <a:rPr lang="en-US" dirty="0"/>
                        <a:t>59.95(568)</a:t>
                      </a:r>
                    </a:p>
                  </a:txBody>
                  <a:tcPr/>
                </a:tc>
                <a:extLst>
                  <a:ext uri="{0D108BD9-81ED-4DB2-BD59-A6C34878D82A}">
                    <a16:rowId xmlns:a16="http://schemas.microsoft.com/office/drawing/2014/main" val="3189667166"/>
                  </a:ext>
                </a:extLst>
              </a:tr>
              <a:tr h="370840">
                <a:tc>
                  <a:txBody>
                    <a:bodyPr/>
                    <a:lstStyle/>
                    <a:p>
                      <a:r>
                        <a:rPr lang="en-US" dirty="0"/>
                        <a:t>2000</a:t>
                      </a:r>
                    </a:p>
                  </a:txBody>
                  <a:tcPr/>
                </a:tc>
                <a:tc>
                  <a:txBody>
                    <a:bodyPr/>
                    <a:lstStyle/>
                    <a:p>
                      <a:r>
                        <a:rPr lang="en-US" dirty="0"/>
                        <a:t>384.5</a:t>
                      </a:r>
                    </a:p>
                  </a:txBody>
                  <a:tcPr/>
                </a:tc>
                <a:tc>
                  <a:txBody>
                    <a:bodyPr/>
                    <a:lstStyle/>
                    <a:p>
                      <a:r>
                        <a:rPr lang="en-US" dirty="0"/>
                        <a:t>988</a:t>
                      </a:r>
                    </a:p>
                  </a:txBody>
                  <a:tcPr/>
                </a:tc>
                <a:tc>
                  <a:txBody>
                    <a:bodyPr/>
                    <a:lstStyle/>
                    <a:p>
                      <a:r>
                        <a:rPr lang="en-US" dirty="0"/>
                        <a:t>61.10(604)</a:t>
                      </a:r>
                    </a:p>
                  </a:txBody>
                  <a:tcPr/>
                </a:tc>
                <a:extLst>
                  <a:ext uri="{0D108BD9-81ED-4DB2-BD59-A6C34878D82A}">
                    <a16:rowId xmlns:a16="http://schemas.microsoft.com/office/drawing/2014/main" val="1509323567"/>
                  </a:ext>
                </a:extLst>
              </a:tr>
              <a:tr h="370840">
                <a:tc>
                  <a:txBody>
                    <a:bodyPr/>
                    <a:lstStyle/>
                    <a:p>
                      <a:r>
                        <a:rPr lang="en-US" dirty="0"/>
                        <a:t>2005</a:t>
                      </a:r>
                    </a:p>
                  </a:txBody>
                  <a:tcPr/>
                </a:tc>
                <a:tc>
                  <a:txBody>
                    <a:bodyPr/>
                    <a:lstStyle/>
                    <a:p>
                      <a:r>
                        <a:rPr lang="en-US" dirty="0"/>
                        <a:t>389.9</a:t>
                      </a:r>
                    </a:p>
                  </a:txBody>
                  <a:tcPr/>
                </a:tc>
                <a:tc>
                  <a:txBody>
                    <a:bodyPr/>
                    <a:lstStyle/>
                    <a:p>
                      <a:r>
                        <a:rPr lang="en-US" dirty="0"/>
                        <a:t>1025</a:t>
                      </a:r>
                    </a:p>
                  </a:txBody>
                  <a:tcPr/>
                </a:tc>
                <a:tc>
                  <a:txBody>
                    <a:bodyPr/>
                    <a:lstStyle/>
                    <a:p>
                      <a:r>
                        <a:rPr lang="en-US" dirty="0"/>
                        <a:t>61.96(635)</a:t>
                      </a:r>
                    </a:p>
                  </a:txBody>
                  <a:tcPr/>
                </a:tc>
                <a:extLst>
                  <a:ext uri="{0D108BD9-81ED-4DB2-BD59-A6C34878D82A}">
                    <a16:rowId xmlns:a16="http://schemas.microsoft.com/office/drawing/2014/main" val="2749392575"/>
                  </a:ext>
                </a:extLst>
              </a:tr>
              <a:tr h="370840">
                <a:tc>
                  <a:txBody>
                    <a:bodyPr/>
                    <a:lstStyle/>
                    <a:p>
                      <a:r>
                        <a:rPr lang="en-US" dirty="0"/>
                        <a:t>2010</a:t>
                      </a:r>
                    </a:p>
                  </a:txBody>
                  <a:tcPr/>
                </a:tc>
                <a:tc>
                  <a:txBody>
                    <a:bodyPr/>
                    <a:lstStyle/>
                    <a:p>
                      <a:r>
                        <a:rPr lang="en-US" dirty="0"/>
                        <a:t>395.2</a:t>
                      </a:r>
                    </a:p>
                  </a:txBody>
                  <a:tcPr/>
                </a:tc>
                <a:tc>
                  <a:txBody>
                    <a:bodyPr/>
                    <a:lstStyle/>
                    <a:p>
                      <a:r>
                        <a:rPr lang="en-US" dirty="0"/>
                        <a:t>1061</a:t>
                      </a:r>
                    </a:p>
                  </a:txBody>
                  <a:tcPr/>
                </a:tc>
                <a:tc>
                  <a:txBody>
                    <a:bodyPr/>
                    <a:lstStyle/>
                    <a:p>
                      <a:r>
                        <a:rPr lang="en-US" dirty="0"/>
                        <a:t>62.76(666)</a:t>
                      </a:r>
                    </a:p>
                  </a:txBody>
                  <a:tcPr/>
                </a:tc>
                <a:extLst>
                  <a:ext uri="{0D108BD9-81ED-4DB2-BD59-A6C34878D82A}">
                    <a16:rowId xmlns:a16="http://schemas.microsoft.com/office/drawing/2014/main" val="1385349677"/>
                  </a:ext>
                </a:extLst>
              </a:tr>
              <a:tr h="370840">
                <a:tc>
                  <a:txBody>
                    <a:bodyPr/>
                    <a:lstStyle/>
                    <a:p>
                      <a:r>
                        <a:rPr lang="en-US" dirty="0"/>
                        <a:t>2015</a:t>
                      </a:r>
                    </a:p>
                  </a:txBody>
                  <a:tcPr/>
                </a:tc>
                <a:tc>
                  <a:txBody>
                    <a:bodyPr/>
                    <a:lstStyle/>
                    <a:p>
                      <a:r>
                        <a:rPr lang="en-US" dirty="0"/>
                        <a:t>400.6</a:t>
                      </a:r>
                    </a:p>
                  </a:txBody>
                  <a:tcPr/>
                </a:tc>
                <a:tc>
                  <a:txBody>
                    <a:bodyPr/>
                    <a:lstStyle/>
                    <a:p>
                      <a:r>
                        <a:rPr lang="en-US" dirty="0"/>
                        <a:t>1097</a:t>
                      </a:r>
                    </a:p>
                  </a:txBody>
                  <a:tcPr/>
                </a:tc>
                <a:tc>
                  <a:txBody>
                    <a:bodyPr/>
                    <a:lstStyle/>
                    <a:p>
                      <a:r>
                        <a:rPr lang="en-US" dirty="0"/>
                        <a:t>63.50(696)</a:t>
                      </a:r>
                    </a:p>
                  </a:txBody>
                  <a:tcPr/>
                </a:tc>
                <a:extLst>
                  <a:ext uri="{0D108BD9-81ED-4DB2-BD59-A6C34878D82A}">
                    <a16:rowId xmlns:a16="http://schemas.microsoft.com/office/drawing/2014/main" val="1909664936"/>
                  </a:ext>
                </a:extLst>
              </a:tr>
              <a:tr h="370840">
                <a:tc>
                  <a:txBody>
                    <a:bodyPr/>
                    <a:lstStyle/>
                    <a:p>
                      <a:r>
                        <a:rPr lang="en-US" dirty="0"/>
                        <a:t>2020</a:t>
                      </a:r>
                    </a:p>
                  </a:txBody>
                  <a:tcPr/>
                </a:tc>
                <a:tc>
                  <a:txBody>
                    <a:bodyPr/>
                    <a:lstStyle/>
                    <a:p>
                      <a:r>
                        <a:rPr lang="en-US" dirty="0"/>
                        <a:t>405.9</a:t>
                      </a:r>
                    </a:p>
                  </a:txBody>
                  <a:tcPr/>
                </a:tc>
                <a:tc>
                  <a:txBody>
                    <a:bodyPr/>
                    <a:lstStyle/>
                    <a:p>
                      <a:r>
                        <a:rPr lang="en-US" dirty="0"/>
                        <a:t>1134</a:t>
                      </a:r>
                    </a:p>
                  </a:txBody>
                  <a:tcPr/>
                </a:tc>
                <a:tc>
                  <a:txBody>
                    <a:bodyPr/>
                    <a:lstStyle/>
                    <a:p>
                      <a:r>
                        <a:rPr lang="en-US" dirty="0"/>
                        <a:t>64.21(728)</a:t>
                      </a:r>
                    </a:p>
                  </a:txBody>
                  <a:tcPr/>
                </a:tc>
                <a:extLst>
                  <a:ext uri="{0D108BD9-81ED-4DB2-BD59-A6C34878D82A}">
                    <a16:rowId xmlns:a16="http://schemas.microsoft.com/office/drawing/2014/main" val="3190800645"/>
                  </a:ext>
                </a:extLst>
              </a:tr>
              <a:tr h="370840">
                <a:tc>
                  <a:txBody>
                    <a:bodyPr/>
                    <a:lstStyle/>
                    <a:p>
                      <a:r>
                        <a:rPr lang="en-US" dirty="0"/>
                        <a:t>2025</a:t>
                      </a:r>
                    </a:p>
                  </a:txBody>
                  <a:tcPr/>
                </a:tc>
                <a:tc>
                  <a:txBody>
                    <a:bodyPr/>
                    <a:lstStyle/>
                    <a:p>
                      <a:r>
                        <a:rPr lang="en-US" dirty="0"/>
                        <a:t>411.3</a:t>
                      </a:r>
                    </a:p>
                  </a:txBody>
                  <a:tcPr/>
                </a:tc>
                <a:tc>
                  <a:txBody>
                    <a:bodyPr/>
                    <a:lstStyle/>
                    <a:p>
                      <a:r>
                        <a:rPr lang="en-US" dirty="0"/>
                        <a:t>1170</a:t>
                      </a:r>
                    </a:p>
                  </a:txBody>
                  <a:tcPr/>
                </a:tc>
                <a:tc>
                  <a:txBody>
                    <a:bodyPr/>
                    <a:lstStyle/>
                    <a:p>
                      <a:r>
                        <a:rPr lang="en-US" dirty="0"/>
                        <a:t>64.87(759)</a:t>
                      </a:r>
                    </a:p>
                  </a:txBody>
                  <a:tcPr/>
                </a:tc>
                <a:extLst>
                  <a:ext uri="{0D108BD9-81ED-4DB2-BD59-A6C34878D82A}">
                    <a16:rowId xmlns:a16="http://schemas.microsoft.com/office/drawing/2014/main" val="330983672"/>
                  </a:ext>
                </a:extLst>
              </a:tr>
            </a:tbl>
          </a:graphicData>
        </a:graphic>
      </p:graphicFrame>
      <p:sp>
        <p:nvSpPr>
          <p:cNvPr id="5" name="TextBox 4"/>
          <p:cNvSpPr txBox="1"/>
          <p:nvPr/>
        </p:nvSpPr>
        <p:spPr>
          <a:xfrm>
            <a:off x="1060704" y="5650992"/>
            <a:ext cx="7820089" cy="646331"/>
          </a:xfrm>
          <a:prstGeom prst="rect">
            <a:avLst/>
          </a:prstGeom>
          <a:noFill/>
        </p:spPr>
        <p:txBody>
          <a:bodyPr wrap="none" rtlCol="0">
            <a:spAutoFit/>
          </a:bodyPr>
          <a:lstStyle/>
          <a:p>
            <a:r>
              <a:rPr lang="en-US" dirty="0" err="1"/>
              <a:t>Sorce</a:t>
            </a:r>
            <a:r>
              <a:rPr lang="en-US" dirty="0"/>
              <a:t> : Draft Report of Working Group on Animal Husbandry and Dairying for Five</a:t>
            </a:r>
          </a:p>
          <a:p>
            <a:r>
              <a:rPr lang="en-US" dirty="0"/>
              <a:t> Year plan(2002-2007, Govt. of India, Planning Commission, August -2001)</a:t>
            </a:r>
          </a:p>
        </p:txBody>
      </p:sp>
    </p:spTree>
    <p:extLst>
      <p:ext uri="{BB962C8B-B14F-4D97-AF65-F5344CB8AC3E}">
        <p14:creationId xmlns:p14="http://schemas.microsoft.com/office/powerpoint/2010/main" val="177530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FODDER</a:t>
            </a:r>
          </a:p>
        </p:txBody>
      </p:sp>
      <p:sp>
        <p:nvSpPr>
          <p:cNvPr id="3" name="Content Placeholder 2"/>
          <p:cNvSpPr>
            <a:spLocks noGrp="1"/>
          </p:cNvSpPr>
          <p:nvPr>
            <p:ph idx="1"/>
          </p:nvPr>
        </p:nvSpPr>
        <p:spPr/>
        <p:txBody>
          <a:bodyPr/>
          <a:lstStyle/>
          <a:p>
            <a:r>
              <a:rPr lang="en-US" dirty="0"/>
              <a:t>Any feed that is made from green crops like legume crops, cereal crops or tree based crops is called green fodder.</a:t>
            </a:r>
          </a:p>
        </p:txBody>
      </p:sp>
    </p:spTree>
    <p:extLst>
      <p:ext uri="{BB962C8B-B14F-4D97-AF65-F5344CB8AC3E}">
        <p14:creationId xmlns:p14="http://schemas.microsoft.com/office/powerpoint/2010/main" val="4237311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315"/>
            <a:ext cx="10515600" cy="1147665"/>
          </a:xfrm>
        </p:spPr>
        <p:txBody>
          <a:bodyPr/>
          <a:lstStyle/>
          <a:p>
            <a:r>
              <a:rPr lang="en-US" dirty="0">
                <a:latin typeface="Times New Roman" panose="02020603050405020304" pitchFamily="18" charset="0"/>
                <a:cs typeface="Times New Roman" panose="02020603050405020304" pitchFamily="18" charset="0"/>
              </a:rPr>
              <a:t>Types/ Classification of Green Fodder</a:t>
            </a:r>
          </a:p>
        </p:txBody>
      </p:sp>
      <p:sp>
        <p:nvSpPr>
          <p:cNvPr id="3" name="Content Placeholder 2"/>
          <p:cNvSpPr>
            <a:spLocks noGrp="1"/>
          </p:cNvSpPr>
          <p:nvPr>
            <p:ph idx="1"/>
          </p:nvPr>
        </p:nvSpPr>
        <p:spPr>
          <a:xfrm>
            <a:off x="838200" y="1287624"/>
            <a:ext cx="10515600" cy="5411756"/>
          </a:xfrm>
        </p:spPr>
        <p:txBody>
          <a:bodyPr>
            <a:normAutofit fontScale="70000" lnSpcReduction="20000"/>
          </a:bodyPr>
          <a:lstStyle/>
          <a:p>
            <a:r>
              <a:rPr lang="en-US" dirty="0">
                <a:latin typeface="Times New Roman" panose="02020603050405020304" pitchFamily="18" charset="0"/>
                <a:cs typeface="Times New Roman" panose="02020603050405020304" pitchFamily="18" charset="0"/>
              </a:rPr>
              <a:t>There are different types of Classification available. However, the following two classifications are more easy to understand and adopt. </a:t>
            </a:r>
          </a:p>
          <a:p>
            <a:pPr marL="0" indent="0">
              <a:buNone/>
            </a:pPr>
            <a:r>
              <a:rPr lang="en-US" dirty="0">
                <a:latin typeface="Times New Roman" panose="02020603050405020304" pitchFamily="18" charset="0"/>
                <a:cs typeface="Times New Roman" panose="02020603050405020304" pitchFamily="18" charset="0"/>
              </a:rPr>
              <a:t>Classification on the basis of season of cultivation :</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Kharif</a:t>
            </a:r>
            <a:r>
              <a:rPr lang="en-US" dirty="0">
                <a:latin typeface="Times New Roman" panose="02020603050405020304" pitchFamily="18" charset="0"/>
                <a:cs typeface="Times New Roman" panose="02020603050405020304" pitchFamily="18" charset="0"/>
              </a:rPr>
              <a:t> Fodder (June – September)- cowpea, field bean, </a:t>
            </a:r>
            <a:r>
              <a:rPr lang="en-US" dirty="0" err="1">
                <a:latin typeface="Times New Roman" panose="02020603050405020304" pitchFamily="18" charset="0"/>
                <a:cs typeface="Times New Roman" panose="02020603050405020304" pitchFamily="18" charset="0"/>
              </a:rPr>
              <a:t>bajra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shorghum</a:t>
            </a:r>
            <a:r>
              <a:rPr lang="en-US" dirty="0">
                <a:latin typeface="Times New Roman" panose="02020603050405020304" pitchFamily="18" charset="0"/>
                <a:cs typeface="Times New Roman" panose="02020603050405020304" pitchFamily="18" charset="0"/>
              </a:rPr>
              <a:t>, maize, etc. </a:t>
            </a:r>
          </a:p>
          <a:p>
            <a:pPr marL="0" indent="0">
              <a:buNone/>
            </a:pPr>
            <a:r>
              <a:rPr lang="en-US" dirty="0">
                <a:latin typeface="Times New Roman" panose="02020603050405020304" pitchFamily="18" charset="0"/>
                <a:cs typeface="Times New Roman" panose="02020603050405020304" pitchFamily="18" charset="0"/>
              </a:rPr>
              <a:t>2. Rabi fodder (October – Dec/Jan) – </a:t>
            </a:r>
            <a:r>
              <a:rPr lang="en-US" dirty="0" err="1">
                <a:latin typeface="Times New Roman" panose="02020603050405020304" pitchFamily="18" charset="0"/>
                <a:cs typeface="Times New Roman" panose="02020603050405020304" pitchFamily="18" charset="0"/>
              </a:rPr>
              <a:t>berseem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lucerne</a:t>
            </a:r>
            <a:r>
              <a:rPr lang="en-US" dirty="0">
                <a:latin typeface="Times New Roman" panose="02020603050405020304" pitchFamily="18" charset="0"/>
                <a:cs typeface="Times New Roman" panose="02020603050405020304" pitchFamily="18" charset="0"/>
              </a:rPr>
              <a:t>, oats, barley, etc. </a:t>
            </a:r>
          </a:p>
          <a:p>
            <a:pPr marL="0" indent="0">
              <a:buNone/>
            </a:pPr>
            <a:r>
              <a:rPr lang="en-US" dirty="0">
                <a:latin typeface="Times New Roman" panose="02020603050405020304" pitchFamily="18" charset="0"/>
                <a:cs typeface="Times New Roman" panose="02020603050405020304" pitchFamily="18" charset="0"/>
              </a:rPr>
              <a:t>3. Summer fodder (April – June)- cowpea, maize, field bean, </a:t>
            </a:r>
            <a:r>
              <a:rPr lang="en-US" dirty="0" err="1">
                <a:latin typeface="Times New Roman" panose="02020603050405020304" pitchFamily="18" charset="0"/>
                <a:cs typeface="Times New Roman" panose="02020603050405020304" pitchFamily="18" charset="0"/>
              </a:rPr>
              <a:t>shorghum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bajra</a:t>
            </a:r>
            <a:r>
              <a:rPr lang="en-US" dirty="0">
                <a:latin typeface="Times New Roman" panose="02020603050405020304" pitchFamily="18" charset="0"/>
                <a:cs typeface="Times New Roman" panose="02020603050405020304" pitchFamily="18" charset="0"/>
              </a:rPr>
              <a:t>, etc.</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Classification on the basis of plant family and duration of Crop</a:t>
            </a:r>
          </a:p>
          <a:p>
            <a:pPr marL="0" indent="0">
              <a:buNone/>
            </a:pPr>
            <a:r>
              <a:rPr lang="en-US" dirty="0">
                <a:latin typeface="Times New Roman" panose="02020603050405020304" pitchFamily="18" charset="0"/>
                <a:cs typeface="Times New Roman" panose="02020603050405020304" pitchFamily="18" charset="0"/>
              </a:rPr>
              <a:t> 1. Legumes (Annual and perennial) </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Annual- </a:t>
            </a:r>
            <a:r>
              <a:rPr lang="en-US" dirty="0" err="1">
                <a:latin typeface="Times New Roman" panose="02020603050405020304" pitchFamily="18" charset="0"/>
                <a:cs typeface="Times New Roman" panose="02020603050405020304" pitchFamily="18" charset="0"/>
              </a:rPr>
              <a:t>Berseem</a:t>
            </a:r>
            <a:r>
              <a:rPr lang="en-US" dirty="0">
                <a:latin typeface="Times New Roman" panose="02020603050405020304" pitchFamily="18" charset="0"/>
                <a:cs typeface="Times New Roman" panose="02020603050405020304" pitchFamily="18" charset="0"/>
              </a:rPr>
              <a:t>, cowpea, </a:t>
            </a:r>
            <a:r>
              <a:rPr lang="en-US" dirty="0" err="1">
                <a:latin typeface="Times New Roman" panose="02020603050405020304" pitchFamily="18" charset="0"/>
                <a:cs typeface="Times New Roman" panose="02020603050405020304" pitchFamily="18" charset="0"/>
              </a:rPr>
              <a:t>stylo</a:t>
            </a:r>
            <a:r>
              <a:rPr lang="en-US" dirty="0">
                <a:latin typeface="Times New Roman" panose="02020603050405020304" pitchFamily="18" charset="0"/>
                <a:cs typeface="Times New Roman" panose="02020603050405020304" pitchFamily="18" charset="0"/>
              </a:rPr>
              <a:t>, guar, etc.</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Perennial- Lucerne, </a:t>
            </a:r>
            <a:r>
              <a:rPr lang="en-US" dirty="0" err="1">
                <a:latin typeface="Times New Roman" panose="02020603050405020304" pitchFamily="18" charset="0"/>
                <a:cs typeface="Times New Roman" panose="02020603050405020304" pitchFamily="18" charset="0"/>
              </a:rPr>
              <a:t>Stylo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Subabaul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Dashrath</a:t>
            </a:r>
            <a:r>
              <a:rPr lang="en-US" dirty="0">
                <a:latin typeface="Times New Roman" panose="02020603050405020304" pitchFamily="18" charset="0"/>
                <a:cs typeface="Times New Roman" panose="02020603050405020304" pitchFamily="18" charset="0"/>
              </a:rPr>
              <a:t> etc.</a:t>
            </a:r>
          </a:p>
          <a:p>
            <a:pPr marL="0" indent="0">
              <a:buNone/>
            </a:pP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2. Non-legumes (Annual and perennial)</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Annual- maize, </a:t>
            </a:r>
            <a:r>
              <a:rPr lang="en-US" dirty="0" err="1">
                <a:latin typeface="Times New Roman" panose="02020603050405020304" pitchFamily="18" charset="0"/>
                <a:cs typeface="Times New Roman" panose="02020603050405020304" pitchFamily="18" charset="0"/>
              </a:rPr>
              <a:t>jowar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bajara</a:t>
            </a:r>
            <a:r>
              <a:rPr lang="en-US" dirty="0">
                <a:latin typeface="Times New Roman" panose="02020603050405020304" pitchFamily="18" charset="0"/>
                <a:cs typeface="Times New Roman" panose="02020603050405020304" pitchFamily="18" charset="0"/>
              </a:rPr>
              <a:t>, oat, etc.</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Perennial- Hybrid </a:t>
            </a:r>
            <a:r>
              <a:rPr lang="en-US" dirty="0" err="1">
                <a:latin typeface="Times New Roman" panose="02020603050405020304" pitchFamily="18" charset="0"/>
                <a:cs typeface="Times New Roman" panose="02020603050405020304" pitchFamily="18" charset="0"/>
              </a:rPr>
              <a:t>napier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Gunea</a:t>
            </a:r>
            <a:r>
              <a:rPr lang="en-US" dirty="0">
                <a:latin typeface="Times New Roman" panose="02020603050405020304" pitchFamily="18" charset="0"/>
                <a:cs typeface="Times New Roman" panose="02020603050405020304" pitchFamily="18" charset="0"/>
              </a:rPr>
              <a:t> grass, Para grass, Rhodes grass, </a:t>
            </a:r>
            <a:r>
              <a:rPr lang="en-US" dirty="0" err="1">
                <a:latin typeface="Times New Roman" panose="02020603050405020304" pitchFamily="18" charset="0"/>
                <a:cs typeface="Times New Roman" panose="02020603050405020304" pitchFamily="18" charset="0"/>
              </a:rPr>
              <a:t>Anjan</a:t>
            </a:r>
            <a:r>
              <a:rPr lang="en-US" dirty="0">
                <a:latin typeface="Times New Roman" panose="02020603050405020304" pitchFamily="18" charset="0"/>
                <a:cs typeface="Times New Roman" panose="02020603050405020304" pitchFamily="18" charset="0"/>
              </a:rPr>
              <a:t> Grass etc.</a:t>
            </a:r>
          </a:p>
        </p:txBody>
      </p:sp>
    </p:spTree>
    <p:extLst>
      <p:ext uri="{BB962C8B-B14F-4D97-AF65-F5344CB8AC3E}">
        <p14:creationId xmlns:p14="http://schemas.microsoft.com/office/powerpoint/2010/main" val="404469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1262</Words>
  <Application>Microsoft Office PowerPoint</Application>
  <PresentationFormat>Widescreen</PresentationFormat>
  <Paragraphs>155</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LIVE STOCK FARM COMPLEX</vt:lpstr>
      <vt:lpstr>ROUND THE YEAR FODDER PRODUCTION</vt:lpstr>
      <vt:lpstr>PowerPoint Presentation</vt:lpstr>
      <vt:lpstr>PowerPoint Presentation</vt:lpstr>
      <vt:lpstr>PowerPoint Presentation</vt:lpstr>
      <vt:lpstr> Quality Feed and Fodder for Enhanced Productivity of Livestock</vt:lpstr>
      <vt:lpstr>Scenario of green fodder availability and future requirement</vt:lpstr>
      <vt:lpstr>GREEN FODDER</vt:lpstr>
      <vt:lpstr>Types/ Classification of Green Fodder</vt:lpstr>
      <vt:lpstr>PowerPoint Presentation</vt:lpstr>
      <vt:lpstr>PowerPoint Presentation</vt:lpstr>
      <vt:lpstr>Quantity Requirement of green fodder for adult animal ( cattle and Buffalo)</vt:lpstr>
      <vt:lpstr>Production Method</vt:lpstr>
      <vt:lpstr>Berseem</vt:lpstr>
      <vt:lpstr>Sorghum</vt:lpstr>
      <vt:lpstr>Maize</vt:lpstr>
      <vt:lpstr>Oats</vt:lpstr>
      <vt:lpstr>Cow pea</vt:lpstr>
      <vt:lpstr>Lucerne</vt:lpstr>
      <vt:lpstr>Stylo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Unknown User</cp:lastModifiedBy>
  <cp:revision>31</cp:revision>
  <dcterms:created xsi:type="dcterms:W3CDTF">2020-11-06T06:00:39Z</dcterms:created>
  <dcterms:modified xsi:type="dcterms:W3CDTF">2020-11-08T02:56:32Z</dcterms:modified>
</cp:coreProperties>
</file>