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6"/>
  </p:notesMasterIdLst>
  <p:sldIdLst>
    <p:sldId id="256" r:id="rId2"/>
    <p:sldId id="257" r:id="rId3"/>
    <p:sldId id="258" r:id="rId4"/>
    <p:sldId id="259" r:id="rId5"/>
    <p:sldId id="260" r:id="rId6"/>
    <p:sldId id="261" r:id="rId7"/>
    <p:sldId id="262" r:id="rId8"/>
    <p:sldId id="269" r:id="rId9"/>
    <p:sldId id="263" r:id="rId10"/>
    <p:sldId id="265" r:id="rId11"/>
    <p:sldId id="264" r:id="rId12"/>
    <p:sldId id="266"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656FD-9DFF-419C-8580-2378A691D2AC}" type="datetimeFigureOut">
              <a:rPr lang="en-IN" smtClean="0"/>
              <a:t>29-10-2020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E30DA-FA10-4C76-A647-F225D5826786}" type="slidenum">
              <a:rPr lang="en-IN" smtClean="0"/>
              <a:t>‹#›</a:t>
            </a:fld>
            <a:endParaRPr lang="en-IN"/>
          </a:p>
        </p:txBody>
      </p:sp>
    </p:spTree>
    <p:extLst>
      <p:ext uri="{BB962C8B-B14F-4D97-AF65-F5344CB8AC3E}">
        <p14:creationId xmlns:p14="http://schemas.microsoft.com/office/powerpoint/2010/main" val="4107307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EC3E30DA-FA10-4C76-A647-F225D5826786}" type="slidenum">
              <a:rPr lang="en-IN" smtClean="0"/>
              <a:t>1</a:t>
            </a:fld>
            <a:endParaRPr lang="en-IN"/>
          </a:p>
        </p:txBody>
      </p:sp>
    </p:spTree>
    <p:extLst>
      <p:ext uri="{BB962C8B-B14F-4D97-AF65-F5344CB8AC3E}">
        <p14:creationId xmlns:p14="http://schemas.microsoft.com/office/powerpoint/2010/main" val="1523749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1EDD322B-2EC7-43A5-BF2D-B7BAC029C31D}" type="datetime1">
              <a:rPr lang="en-IN" smtClean="0"/>
              <a:t>29-10-2020</a:t>
            </a:fld>
            <a:endParaRPr lang="en-IN"/>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855887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4D0274-2F35-4FFC-8411-0D026528F1A1}" type="datetime1">
              <a:rPr lang="en-IN" smtClean="0"/>
              <a:t>29-10-2020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9815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D70124-00A5-4B21-94BF-24AD62DD2D42}" type="datetime1">
              <a:rPr lang="en-IN" smtClean="0"/>
              <a:t>29-10-2020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375047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CE8E17-FC48-4A4E-A5D4-1D589DE6F548}" type="datetime1">
              <a:rPr lang="en-IN" smtClean="0"/>
              <a:t>29-10-2020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57510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CC1AC6-BEA8-4D8F-90FB-DF79690F94B0}" type="datetime1">
              <a:rPr lang="en-IN" smtClean="0"/>
              <a:t>29-10-2020</a:t>
            </a:fld>
            <a:endParaRPr lang="en-IN"/>
          </a:p>
        </p:txBody>
      </p:sp>
      <p:sp>
        <p:nvSpPr>
          <p:cNvPr id="8" name="Footer Placeholder 7"/>
          <p:cNvSpPr>
            <a:spLocks noGrp="1"/>
          </p:cNvSpPr>
          <p:nvPr>
            <p:ph type="ftr" sz="quarter" idx="11"/>
          </p:nvPr>
        </p:nvSpPr>
        <p:spPr/>
        <p:txBody>
          <a:bodyPr/>
          <a:lstStyle/>
          <a:p>
            <a:r>
              <a:rPr lang="en-IN" smtClean="0"/>
              <a:t>P.G. Teaching</a:t>
            </a:r>
            <a:endParaRPr lang="en-IN"/>
          </a:p>
        </p:txBody>
      </p:sp>
      <p:sp>
        <p:nvSpPr>
          <p:cNvPr id="9" name="Slide Number Placeholder 8"/>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680911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023D1F1-9A8B-4317-AC61-EA9702B10DCC}" type="datetime1">
              <a:rPr lang="en-IN" smtClean="0"/>
              <a:t>29-10-2020</a:t>
            </a:fld>
            <a:endParaRPr lang="en-IN"/>
          </a:p>
        </p:txBody>
      </p:sp>
      <p:sp>
        <p:nvSpPr>
          <p:cNvPr id="4" name="Footer Placeholder 3"/>
          <p:cNvSpPr>
            <a:spLocks noGrp="1"/>
          </p:cNvSpPr>
          <p:nvPr>
            <p:ph type="ftr" sz="quarter" idx="11"/>
          </p:nvPr>
        </p:nvSpPr>
        <p:spPr/>
        <p:txBody>
          <a:bodyPr/>
          <a:lstStyle/>
          <a:p>
            <a:r>
              <a:rPr lang="en-IN" smtClean="0"/>
              <a:t>P.G. Teaching</a:t>
            </a:r>
            <a:endParaRPr lang="en-IN"/>
          </a:p>
        </p:txBody>
      </p:sp>
      <p:sp>
        <p:nvSpPr>
          <p:cNvPr id="5" name="Slide Number Placeholder 4"/>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3186744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BDE525-B142-41C1-90E6-487CD2C1263A}" type="datetime1">
              <a:rPr lang="en-IN" smtClean="0"/>
              <a:t>29-10-2020</a:t>
            </a:fld>
            <a:endParaRPr lang="en-IN"/>
          </a:p>
        </p:txBody>
      </p:sp>
      <p:sp>
        <p:nvSpPr>
          <p:cNvPr id="3" name="Footer Placeholder 2"/>
          <p:cNvSpPr>
            <a:spLocks noGrp="1"/>
          </p:cNvSpPr>
          <p:nvPr>
            <p:ph type="ftr" sz="quarter" idx="11"/>
          </p:nvPr>
        </p:nvSpPr>
        <p:spPr/>
        <p:txBody>
          <a:bodyPr/>
          <a:lstStyle/>
          <a:p>
            <a:r>
              <a:rPr lang="en-IN" smtClean="0"/>
              <a:t>P.G. Teaching</a:t>
            </a:r>
            <a:endParaRPr lang="en-IN"/>
          </a:p>
        </p:txBody>
      </p:sp>
      <p:sp>
        <p:nvSpPr>
          <p:cNvPr id="4" name="Slide Number Placeholder 3"/>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20752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fld id="{8293A4AE-C531-46D4-9BF7-1EC0C29D266D}" type="datetime1">
              <a:rPr lang="en-IN" smtClean="0"/>
              <a:t>29-10-2020</a:t>
            </a:fld>
            <a:endParaRPr lang="en-IN"/>
          </a:p>
        </p:txBody>
      </p:sp>
      <p:sp>
        <p:nvSpPr>
          <p:cNvPr id="6" name="Footer Placeholder 5"/>
          <p:cNvSpPr>
            <a:spLocks noGrp="1"/>
          </p:cNvSpPr>
          <p:nvPr>
            <p:ph type="ftr" sz="quarter" idx="11"/>
          </p:nvPr>
        </p:nvSpPr>
        <p:spPr/>
        <p:txBody>
          <a:bodyPr/>
          <a:lstStyle/>
          <a:p>
            <a:r>
              <a:rPr lang="en-IN" smtClean="0"/>
              <a:t>P.G. Teaching</a:t>
            </a:r>
            <a:endParaRPr lang="en-IN"/>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093577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77148A54-3785-420B-99C7-FD312084DBF8}" type="datetime1">
              <a:rPr lang="en-IN" smtClean="0"/>
              <a:t>29-10-2020</a:t>
            </a:fld>
            <a:endParaRPr lang="en-IN"/>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IN" smtClean="0"/>
              <a:t>P.G. Teaching</a:t>
            </a:r>
            <a:endParaRPr lang="en-IN"/>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23800486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802EC-6878-4064-9F1A-AC689E4A93FE}" type="datetime1">
              <a:rPr lang="en-IN" smtClean="0"/>
              <a:t>29-10-2020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1963307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A88A12-199D-4FC1-AFC8-A8D5AC82E429}" type="datetime1">
              <a:rPr lang="en-IN" smtClean="0"/>
              <a:t>29-10-2020</a:t>
            </a:fld>
            <a:endParaRPr lang="en-IN"/>
          </a:p>
        </p:txBody>
      </p:sp>
      <p:sp>
        <p:nvSpPr>
          <p:cNvPr id="5" name="Footer Placeholder 4"/>
          <p:cNvSpPr>
            <a:spLocks noGrp="1"/>
          </p:cNvSpPr>
          <p:nvPr>
            <p:ph type="ftr" sz="quarter" idx="11"/>
          </p:nvPr>
        </p:nvSpPr>
        <p:spPr/>
        <p:txBody>
          <a:bodyPr/>
          <a:lstStyle/>
          <a:p>
            <a:r>
              <a:rPr lang="en-IN" smtClean="0"/>
              <a:t>P.G. Teaching</a:t>
            </a:r>
            <a:endParaRPr lang="en-IN"/>
          </a:p>
        </p:txBody>
      </p:sp>
      <p:sp>
        <p:nvSpPr>
          <p:cNvPr id="6" name="Slide Number Placeholder 5"/>
          <p:cNvSpPr>
            <a:spLocks noGrp="1"/>
          </p:cNvSpPr>
          <p:nvPr>
            <p:ph type="sldNum" sz="quarter" idx="12"/>
          </p:nvPr>
        </p:nvSpPr>
        <p:spPr/>
        <p:txBody>
          <a:bodyPr/>
          <a:lstStyle/>
          <a:p>
            <a:fld id="{08179E54-2392-4C79-B532-97038516C52B}" type="slidenum">
              <a:rPr lang="en-IN" smtClean="0"/>
              <a:t>‹#›</a:t>
            </a:fld>
            <a:endParaRPr lang="en-IN"/>
          </a:p>
        </p:txBody>
      </p:sp>
    </p:spTree>
    <p:extLst>
      <p:ext uri="{BB962C8B-B14F-4D97-AF65-F5344CB8AC3E}">
        <p14:creationId xmlns:p14="http://schemas.microsoft.com/office/powerpoint/2010/main" val="4145032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4DD1040-173D-4F8C-AD9F-F4CFD55E3A79}" type="datetime1">
              <a:rPr lang="en-IN" smtClean="0"/>
              <a:t>29-10-2020</a:t>
            </a:fld>
            <a:endParaRPr lang="en-IN"/>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IN" smtClean="0"/>
              <a:t>P.G. Teaching</a:t>
            </a:r>
            <a:endParaRPr lang="en-IN"/>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8179E54-2392-4C79-B532-97038516C52B}" type="slidenum">
              <a:rPr lang="en-IN" smtClean="0"/>
              <a:t>‹#›</a:t>
            </a:fld>
            <a:endParaRPr lang="en-IN"/>
          </a:p>
        </p:txBody>
      </p:sp>
    </p:spTree>
    <p:extLst>
      <p:ext uri="{BB962C8B-B14F-4D97-AF65-F5344CB8AC3E}">
        <p14:creationId xmlns:p14="http://schemas.microsoft.com/office/powerpoint/2010/main" val="99575972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formatics.jax.org/mgihome/submissions/amsp_submission.cgi"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dels.nas.edu/global/ilar/lab-codes" TargetMode="External"/><Relationship Id="rId2" Type="http://schemas.openxmlformats.org/officeDocument/2006/relationships/hyperlink" Target="http://rgd.mcw.edu/tools/strains/strainRegistrationIndex.cgi"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www.informatics.jax.org/mgihome/nomen/strains.shtml#demant"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22514" y="888642"/>
            <a:ext cx="11350172" cy="4369158"/>
          </a:xfrm>
        </p:spPr>
        <p:txBody>
          <a:bodyPr>
            <a:normAutofit fontScale="85000" lnSpcReduction="20000"/>
          </a:bodyPr>
          <a:lstStyle/>
          <a:p>
            <a:pPr algn="ctr"/>
            <a:r>
              <a:rPr lang="en-IN" b="1" dirty="0" smtClean="0">
                <a:solidFill>
                  <a:schemeClr val="tx1"/>
                </a:solidFill>
              </a:rPr>
              <a:t>Couse number AGB 610</a:t>
            </a:r>
          </a:p>
          <a:p>
            <a:pPr algn="ctr"/>
            <a:endParaRPr lang="en-IN" b="1" dirty="0" smtClean="0">
              <a:solidFill>
                <a:schemeClr val="tx1"/>
              </a:solidFill>
            </a:endParaRPr>
          </a:p>
          <a:p>
            <a:pPr algn="ctr"/>
            <a:r>
              <a:rPr lang="en-IN" b="1" dirty="0" smtClean="0">
                <a:solidFill>
                  <a:schemeClr val="tx1"/>
                </a:solidFill>
              </a:rPr>
              <a:t>Course Title: Laboratory Animal Breeding</a:t>
            </a:r>
          </a:p>
          <a:p>
            <a:pPr algn="ctr"/>
            <a:endParaRPr lang="en-IN" b="1" dirty="0" smtClean="0">
              <a:solidFill>
                <a:schemeClr val="tx1"/>
              </a:solidFill>
            </a:endParaRPr>
          </a:p>
          <a:p>
            <a:pPr algn="ctr"/>
            <a:r>
              <a:rPr lang="en-IN" b="1" dirty="0"/>
              <a:t>Guidelines for Nomenclature of Mouse and Rat Strains</a:t>
            </a:r>
            <a:r>
              <a:rPr lang="en-IN" dirty="0"/>
              <a:t/>
            </a:r>
            <a:br>
              <a:rPr lang="en-IN" dirty="0"/>
            </a:br>
            <a:r>
              <a:rPr lang="en-IN" b="1" dirty="0" smtClean="0">
                <a:solidFill>
                  <a:schemeClr val="tx1"/>
                </a:solidFill>
              </a:rPr>
              <a:t> </a:t>
            </a:r>
          </a:p>
          <a:p>
            <a:pPr algn="ctr"/>
            <a:r>
              <a:rPr lang="en-IN" b="1" dirty="0">
                <a:solidFill>
                  <a:schemeClr val="tx1"/>
                </a:solidFill>
              </a:rPr>
              <a:t>(Source: http://</a:t>
            </a:r>
            <a:r>
              <a:rPr lang="en-IN" b="1" dirty="0" smtClean="0">
                <a:solidFill>
                  <a:schemeClr val="tx1"/>
                </a:solidFill>
              </a:rPr>
              <a:t>www.informatics.jax.org/mgihome/nomen/strains.shtml)</a:t>
            </a:r>
            <a:endParaRPr lang="en-IN" b="1" dirty="0">
              <a:solidFill>
                <a:schemeClr val="tx1"/>
              </a:solidFill>
            </a:endParaRPr>
          </a:p>
          <a:p>
            <a:pPr algn="ctr"/>
            <a:endParaRPr lang="en-IN" b="1" dirty="0" smtClean="0">
              <a:solidFill>
                <a:schemeClr val="tx1"/>
              </a:solidFill>
            </a:endParaRPr>
          </a:p>
          <a:p>
            <a:pPr algn="ctr"/>
            <a:r>
              <a:rPr lang="en-IN" b="1" dirty="0" smtClean="0">
                <a:solidFill>
                  <a:schemeClr val="tx1"/>
                </a:solidFill>
              </a:rPr>
              <a:t>Instructor: Dr </a:t>
            </a:r>
            <a:r>
              <a:rPr lang="en-IN" b="1" dirty="0" err="1" smtClean="0">
                <a:solidFill>
                  <a:schemeClr val="tx1"/>
                </a:solidFill>
              </a:rPr>
              <a:t>Shanker</a:t>
            </a:r>
            <a:r>
              <a:rPr lang="en-IN" b="1" dirty="0" smtClean="0">
                <a:solidFill>
                  <a:schemeClr val="tx1"/>
                </a:solidFill>
              </a:rPr>
              <a:t> </a:t>
            </a:r>
            <a:r>
              <a:rPr lang="en-IN" b="1" dirty="0" err="1" smtClean="0">
                <a:solidFill>
                  <a:schemeClr val="tx1"/>
                </a:solidFill>
              </a:rPr>
              <a:t>Dayal</a:t>
            </a:r>
            <a:endParaRPr lang="en-IN" b="1" dirty="0">
              <a:solidFill>
                <a:schemeClr val="tx1"/>
              </a:solidFill>
            </a:endParaRPr>
          </a:p>
          <a:p>
            <a:pPr algn="ctr"/>
            <a:r>
              <a:rPr lang="en-IN" b="1" dirty="0" smtClean="0">
                <a:solidFill>
                  <a:schemeClr val="tx1"/>
                </a:solidFill>
              </a:rPr>
              <a:t>Univ. Professor, AGB</a:t>
            </a:r>
          </a:p>
          <a:p>
            <a:endParaRPr lang="en-IN" dirty="0">
              <a:solidFill>
                <a:schemeClr val="tx1"/>
              </a:solidFill>
            </a:endParaRPr>
          </a:p>
        </p:txBody>
      </p:sp>
      <p:sp>
        <p:nvSpPr>
          <p:cNvPr id="4" name="Footer Placeholder 3"/>
          <p:cNvSpPr>
            <a:spLocks noGrp="1"/>
          </p:cNvSpPr>
          <p:nvPr>
            <p:ph type="ftr" sz="quarter" idx="11"/>
          </p:nvPr>
        </p:nvSpPr>
        <p:spPr/>
        <p:txBody>
          <a:bodyPr/>
          <a:lstStyle/>
          <a:p>
            <a:r>
              <a:rPr lang="en-IN" sz="1200" b="1" dirty="0" smtClean="0"/>
              <a:t>P.G. Teaching</a:t>
            </a:r>
            <a:endParaRPr lang="en-IN" sz="1200" b="1" dirty="0"/>
          </a:p>
        </p:txBody>
      </p:sp>
    </p:spTree>
    <p:extLst>
      <p:ext uri="{BB962C8B-B14F-4D97-AF65-F5344CB8AC3E}">
        <p14:creationId xmlns:p14="http://schemas.microsoft.com/office/powerpoint/2010/main" val="2437932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3999" y="502276"/>
            <a:ext cx="9667741" cy="6355724"/>
          </a:xfrm>
        </p:spPr>
        <p:txBody>
          <a:bodyPr>
            <a:normAutofit fontScale="85000" lnSpcReduction="20000"/>
          </a:bodyPr>
          <a:lstStyle/>
          <a:p>
            <a:r>
              <a:rPr lang="en-IN" dirty="0">
                <a:solidFill>
                  <a:srgbClr val="002060"/>
                </a:solidFill>
              </a:rPr>
              <a:t>Mice and rats used in the laboratory derive from a variety of sources. </a:t>
            </a:r>
            <a:endParaRPr lang="en-IN" dirty="0" smtClean="0">
              <a:solidFill>
                <a:srgbClr val="002060"/>
              </a:solidFill>
            </a:endParaRPr>
          </a:p>
          <a:p>
            <a:r>
              <a:rPr lang="en-IN" dirty="0" smtClean="0">
                <a:solidFill>
                  <a:srgbClr val="002060"/>
                </a:solidFill>
              </a:rPr>
              <a:t>Production </a:t>
            </a:r>
            <a:r>
              <a:rPr lang="en-IN" dirty="0">
                <a:solidFill>
                  <a:srgbClr val="002060"/>
                </a:solidFill>
              </a:rPr>
              <a:t>of inbred strains means that these backgrounds can be defined and thus require nomenclature conventions</a:t>
            </a:r>
            <a:r>
              <a:rPr lang="en-IN" dirty="0" smtClean="0">
                <a:solidFill>
                  <a:srgbClr val="002060"/>
                </a:solidFill>
              </a:rPr>
              <a:t>.</a:t>
            </a:r>
            <a:endParaRPr lang="en-IN" dirty="0">
              <a:solidFill>
                <a:srgbClr val="002060"/>
              </a:solidFill>
            </a:endParaRPr>
          </a:p>
          <a:p>
            <a:r>
              <a:rPr lang="en-IN" dirty="0">
                <a:solidFill>
                  <a:srgbClr val="002060"/>
                </a:solidFill>
              </a:rPr>
              <a:t/>
            </a:r>
            <a:br>
              <a:rPr lang="en-IN" dirty="0">
                <a:solidFill>
                  <a:srgbClr val="002060"/>
                </a:solidFill>
              </a:rPr>
            </a:br>
            <a:r>
              <a:rPr lang="en-IN" dirty="0" smtClean="0">
                <a:solidFill>
                  <a:srgbClr val="002060"/>
                </a:solidFill>
              </a:rPr>
              <a:t>Nomenclature of mice strain</a:t>
            </a:r>
          </a:p>
          <a:p>
            <a:r>
              <a:rPr lang="en-IN" dirty="0">
                <a:solidFill>
                  <a:srgbClr val="002060"/>
                </a:solidFill>
              </a:rPr>
              <a:t>Most laboratory mice have contributions from both </a:t>
            </a:r>
            <a:r>
              <a:rPr lang="en-IN" i="1" dirty="0">
                <a:solidFill>
                  <a:srgbClr val="002060"/>
                </a:solidFill>
              </a:rPr>
              <a:t>Mus </a:t>
            </a:r>
            <a:r>
              <a:rPr lang="en-IN" i="1" dirty="0" err="1">
                <a:solidFill>
                  <a:srgbClr val="002060"/>
                </a:solidFill>
              </a:rPr>
              <a:t>musculus</a:t>
            </a:r>
            <a:r>
              <a:rPr lang="en-IN" i="1" dirty="0">
                <a:solidFill>
                  <a:srgbClr val="002060"/>
                </a:solidFill>
              </a:rPr>
              <a:t> </a:t>
            </a:r>
            <a:r>
              <a:rPr lang="en-IN" i="1" dirty="0" err="1">
                <a:solidFill>
                  <a:srgbClr val="002060"/>
                </a:solidFill>
              </a:rPr>
              <a:t>musculus</a:t>
            </a:r>
            <a:r>
              <a:rPr lang="en-IN" dirty="0">
                <a:solidFill>
                  <a:srgbClr val="002060"/>
                </a:solidFill>
              </a:rPr>
              <a:t> and </a:t>
            </a:r>
            <a:r>
              <a:rPr lang="en-IN" i="1" dirty="0">
                <a:solidFill>
                  <a:srgbClr val="002060"/>
                </a:solidFill>
              </a:rPr>
              <a:t>Mus </a:t>
            </a:r>
            <a:r>
              <a:rPr lang="en-IN" i="1" dirty="0" err="1">
                <a:solidFill>
                  <a:srgbClr val="002060"/>
                </a:solidFill>
              </a:rPr>
              <a:t>musculus</a:t>
            </a:r>
            <a:r>
              <a:rPr lang="en-IN" i="1" dirty="0">
                <a:solidFill>
                  <a:srgbClr val="002060"/>
                </a:solidFill>
              </a:rPr>
              <a:t> </a:t>
            </a:r>
            <a:r>
              <a:rPr lang="en-IN" i="1" dirty="0" err="1">
                <a:solidFill>
                  <a:srgbClr val="002060"/>
                </a:solidFill>
              </a:rPr>
              <a:t>domesticus</a:t>
            </a:r>
            <a:r>
              <a:rPr lang="en-IN" dirty="0" smtClean="0">
                <a:solidFill>
                  <a:srgbClr val="002060"/>
                </a:solidFill>
              </a:rPr>
              <a:t>.</a:t>
            </a:r>
          </a:p>
          <a:p>
            <a:r>
              <a:rPr lang="en-IN" dirty="0" smtClean="0">
                <a:solidFill>
                  <a:srgbClr val="002060"/>
                </a:solidFill>
              </a:rPr>
              <a:t> </a:t>
            </a:r>
            <a:r>
              <a:rPr lang="en-IN" dirty="0">
                <a:solidFill>
                  <a:srgbClr val="002060"/>
                </a:solidFill>
              </a:rPr>
              <a:t>There is evidence that smaller contributions also may have come from </a:t>
            </a:r>
            <a:r>
              <a:rPr lang="en-IN" i="1" dirty="0">
                <a:solidFill>
                  <a:srgbClr val="002060"/>
                </a:solidFill>
              </a:rPr>
              <a:t>Mus </a:t>
            </a:r>
            <a:r>
              <a:rPr lang="en-IN" i="1" dirty="0" err="1">
                <a:solidFill>
                  <a:srgbClr val="002060"/>
                </a:solidFill>
              </a:rPr>
              <a:t>musculus</a:t>
            </a:r>
            <a:r>
              <a:rPr lang="en-IN" i="1" dirty="0">
                <a:solidFill>
                  <a:srgbClr val="002060"/>
                </a:solidFill>
              </a:rPr>
              <a:t> </a:t>
            </a:r>
            <a:r>
              <a:rPr lang="en-IN" i="1" dirty="0" err="1">
                <a:solidFill>
                  <a:srgbClr val="002060"/>
                </a:solidFill>
              </a:rPr>
              <a:t>molossinus</a:t>
            </a:r>
            <a:r>
              <a:rPr lang="en-IN" dirty="0">
                <a:solidFill>
                  <a:srgbClr val="002060"/>
                </a:solidFill>
              </a:rPr>
              <a:t> and </a:t>
            </a:r>
            <a:r>
              <a:rPr lang="en-IN" i="1" dirty="0">
                <a:solidFill>
                  <a:srgbClr val="002060"/>
                </a:solidFill>
              </a:rPr>
              <a:t>Mus </a:t>
            </a:r>
            <a:r>
              <a:rPr lang="en-IN" i="1" dirty="0" err="1">
                <a:solidFill>
                  <a:srgbClr val="002060"/>
                </a:solidFill>
              </a:rPr>
              <a:t>musculus</a:t>
            </a:r>
            <a:r>
              <a:rPr lang="en-IN" dirty="0">
                <a:solidFill>
                  <a:srgbClr val="002060"/>
                </a:solidFill>
              </a:rPr>
              <a:t> </a:t>
            </a:r>
            <a:r>
              <a:rPr lang="en-IN" i="1" dirty="0" err="1">
                <a:solidFill>
                  <a:srgbClr val="002060"/>
                </a:solidFill>
              </a:rPr>
              <a:t>castaneus</a:t>
            </a:r>
            <a:r>
              <a:rPr lang="en-IN" dirty="0">
                <a:solidFill>
                  <a:srgbClr val="002060"/>
                </a:solidFill>
              </a:rPr>
              <a:t>. </a:t>
            </a:r>
            <a:endParaRPr lang="en-IN" dirty="0" smtClean="0">
              <a:solidFill>
                <a:srgbClr val="002060"/>
              </a:solidFill>
            </a:endParaRPr>
          </a:p>
          <a:p>
            <a:r>
              <a:rPr lang="en-IN" dirty="0" smtClean="0">
                <a:solidFill>
                  <a:srgbClr val="002060"/>
                </a:solidFill>
              </a:rPr>
              <a:t>Therefore</a:t>
            </a:r>
            <a:r>
              <a:rPr lang="en-IN" dirty="0">
                <a:solidFill>
                  <a:srgbClr val="002060"/>
                </a:solidFill>
              </a:rPr>
              <a:t>, they should not be referred to by species name, but rather as laboratory mice or by use of a specific strain or stock name. </a:t>
            </a:r>
          </a:p>
          <a:p>
            <a:endParaRPr lang="en-IN" dirty="0" smtClean="0">
              <a:solidFill>
                <a:srgbClr val="002060"/>
              </a:solidFill>
            </a:endParaRPr>
          </a:p>
          <a:p>
            <a:r>
              <a:rPr lang="en-IN" dirty="0">
                <a:solidFill>
                  <a:srgbClr val="002060"/>
                </a:solidFill>
              </a:rPr>
              <a:t>Mouse strain names should be registered through the Mouse Genome Database (</a:t>
            </a:r>
            <a:r>
              <a:rPr lang="en-IN" dirty="0" smtClean="0">
                <a:solidFill>
                  <a:srgbClr val="002060"/>
                </a:solidFill>
              </a:rPr>
              <a:t>MGD) at</a:t>
            </a:r>
            <a:r>
              <a:rPr lang="en-IN" dirty="0">
                <a:solidFill>
                  <a:srgbClr val="002060"/>
                </a:solidFill>
              </a:rPr>
              <a:t> </a:t>
            </a:r>
            <a:r>
              <a:rPr lang="en-IN" dirty="0" smtClean="0">
                <a:solidFill>
                  <a:srgbClr val="002060"/>
                </a:solidFill>
              </a:rPr>
              <a:t>  </a:t>
            </a:r>
          </a:p>
          <a:p>
            <a:r>
              <a:rPr lang="en-IN" dirty="0" smtClean="0">
                <a:solidFill>
                  <a:srgbClr val="002060"/>
                </a:solidFill>
                <a:hlinkClick r:id="rId2"/>
              </a:rPr>
              <a:t>http</a:t>
            </a:r>
            <a:r>
              <a:rPr lang="en-IN" dirty="0">
                <a:solidFill>
                  <a:srgbClr val="002060"/>
                </a:solidFill>
                <a:hlinkClick r:id="rId2"/>
              </a:rPr>
              <a:t>://www.informatics.jax.org/mgihome/submissions/amsp_submission.cgi</a:t>
            </a:r>
            <a:r>
              <a:rPr lang="en-IN" dirty="0">
                <a:solidFill>
                  <a:srgbClr val="002060"/>
                </a:solidFill>
              </a:rPr>
              <a:t>.</a:t>
            </a:r>
            <a:br>
              <a:rPr lang="en-IN" dirty="0">
                <a:solidFill>
                  <a:srgbClr val="002060"/>
                </a:solidFill>
              </a:rPr>
            </a:br>
            <a:endParaRPr lang="en-IN" b="1" dirty="0">
              <a:solidFill>
                <a:srgbClr val="002060"/>
              </a:solidFill>
            </a:endParaRPr>
          </a:p>
        </p:txBody>
      </p:sp>
      <p:sp>
        <p:nvSpPr>
          <p:cNvPr id="2" name="Footer Placeholder 1"/>
          <p:cNvSpPr>
            <a:spLocks noGrp="1"/>
          </p:cNvSpPr>
          <p:nvPr>
            <p:ph type="ftr" sz="quarter" idx="11"/>
          </p:nvPr>
        </p:nvSpPr>
        <p:spPr/>
        <p:txBody>
          <a:bodyPr/>
          <a:lstStyle/>
          <a:p>
            <a:r>
              <a:rPr lang="en-IN" dirty="0" smtClean="0"/>
              <a:t>P.G. Teaching</a:t>
            </a:r>
            <a:endParaRPr lang="en-IN" dirty="0"/>
          </a:p>
        </p:txBody>
      </p:sp>
    </p:spTree>
    <p:extLst>
      <p:ext uri="{BB962C8B-B14F-4D97-AF65-F5344CB8AC3E}">
        <p14:creationId xmlns:p14="http://schemas.microsoft.com/office/powerpoint/2010/main" val="41863718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85611" y="502276"/>
            <a:ext cx="10406129" cy="6355724"/>
          </a:xfrm>
        </p:spPr>
        <p:txBody>
          <a:bodyPr>
            <a:normAutofit fontScale="85000" lnSpcReduction="10000"/>
          </a:bodyPr>
          <a:lstStyle/>
          <a:p>
            <a:r>
              <a:rPr lang="en-IN" b="1" dirty="0" smtClean="0">
                <a:solidFill>
                  <a:srgbClr val="C00000"/>
                </a:solidFill>
              </a:rPr>
              <a:t>Nomenclature of rat</a:t>
            </a:r>
          </a:p>
          <a:p>
            <a:r>
              <a:rPr lang="en-IN" b="1" dirty="0" smtClean="0">
                <a:solidFill>
                  <a:srgbClr val="002060"/>
                </a:solidFill>
              </a:rPr>
              <a:t>Laboratory </a:t>
            </a:r>
            <a:r>
              <a:rPr lang="en-IN" b="1" dirty="0">
                <a:solidFill>
                  <a:srgbClr val="002060"/>
                </a:solidFill>
              </a:rPr>
              <a:t>rat strains derive from the </a:t>
            </a:r>
            <a:r>
              <a:rPr lang="en-IN" b="1" i="1" dirty="0" err="1">
                <a:solidFill>
                  <a:srgbClr val="002060"/>
                </a:solidFill>
              </a:rPr>
              <a:t>Rattus</a:t>
            </a:r>
            <a:r>
              <a:rPr lang="en-IN" b="1" i="1" dirty="0">
                <a:solidFill>
                  <a:srgbClr val="002060"/>
                </a:solidFill>
              </a:rPr>
              <a:t> </a:t>
            </a:r>
            <a:r>
              <a:rPr lang="en-IN" b="1" i="1" dirty="0" err="1">
                <a:solidFill>
                  <a:srgbClr val="002060"/>
                </a:solidFill>
              </a:rPr>
              <a:t>norvegicus</a:t>
            </a:r>
            <a:r>
              <a:rPr lang="en-IN" b="1" dirty="0">
                <a:solidFill>
                  <a:srgbClr val="002060"/>
                </a:solidFill>
              </a:rPr>
              <a:t> species. Another species, </a:t>
            </a:r>
            <a:r>
              <a:rPr lang="en-IN" b="1" i="1" dirty="0" err="1">
                <a:solidFill>
                  <a:srgbClr val="002060"/>
                </a:solidFill>
              </a:rPr>
              <a:t>Rattus</a:t>
            </a:r>
            <a:r>
              <a:rPr lang="en-IN" b="1" i="1" dirty="0">
                <a:solidFill>
                  <a:srgbClr val="002060"/>
                </a:solidFill>
              </a:rPr>
              <a:t> </a:t>
            </a:r>
            <a:r>
              <a:rPr lang="en-IN" b="1" i="1" dirty="0" err="1">
                <a:solidFill>
                  <a:srgbClr val="002060"/>
                </a:solidFill>
              </a:rPr>
              <a:t>rattus</a:t>
            </a:r>
            <a:r>
              <a:rPr lang="en-IN" b="1" dirty="0">
                <a:solidFill>
                  <a:srgbClr val="002060"/>
                </a:solidFill>
              </a:rPr>
              <a:t>, also is used as an experimental model, but has not contributed to the common laboratory rat strains.</a:t>
            </a:r>
          </a:p>
          <a:p>
            <a:r>
              <a:rPr lang="en-IN" b="1" dirty="0">
                <a:solidFill>
                  <a:srgbClr val="002060"/>
                </a:solidFill>
              </a:rPr>
              <a:t>Rat strain names should be registered through the Rat Genome Database (RGD) at </a:t>
            </a:r>
            <a:r>
              <a:rPr lang="en-IN" b="1" dirty="0">
                <a:solidFill>
                  <a:srgbClr val="002060"/>
                </a:solidFill>
                <a:hlinkClick r:id="rId2"/>
              </a:rPr>
              <a:t>http://</a:t>
            </a:r>
            <a:r>
              <a:rPr lang="en-IN" b="1" dirty="0" smtClean="0">
                <a:solidFill>
                  <a:srgbClr val="002060"/>
                </a:solidFill>
                <a:hlinkClick r:id="rId2"/>
              </a:rPr>
              <a:t>rgd.mcw.edu/tools/strains/strainRegistrationIndex.cgi</a:t>
            </a:r>
            <a:endParaRPr lang="en-IN" b="1" dirty="0">
              <a:solidFill>
                <a:srgbClr val="002060"/>
              </a:solidFill>
            </a:endParaRPr>
          </a:p>
          <a:p>
            <a:r>
              <a:rPr lang="en-IN" b="1" dirty="0" smtClean="0">
                <a:solidFill>
                  <a:srgbClr val="002060"/>
                </a:solidFill>
              </a:rPr>
              <a:t>Laboratory code</a:t>
            </a:r>
          </a:p>
          <a:p>
            <a:r>
              <a:rPr lang="en-IN" b="1" dirty="0">
                <a:solidFill>
                  <a:srgbClr val="002060"/>
                </a:solidFill>
              </a:rPr>
              <a:t>A key feature of mouse and rat nomenclature is the Laboratory Registration Code or Laboratory code, which is a code of usually three to four letters (first letter uppercase, followed by all lowercase) that identifies a particular institute, laboratory, or investigator that produced, and may hold stocks of, a mouse or rat strain. </a:t>
            </a:r>
            <a:r>
              <a:rPr lang="en-IN" b="1" dirty="0" err="1">
                <a:solidFill>
                  <a:srgbClr val="002060"/>
                </a:solidFill>
              </a:rPr>
              <a:t>Substrains</a:t>
            </a:r>
            <a:r>
              <a:rPr lang="en-IN" b="1" dirty="0">
                <a:solidFill>
                  <a:srgbClr val="002060"/>
                </a:solidFill>
              </a:rPr>
              <a:t> should be identified by Laboratory codes, as should congenic and other strains where several different forms exist that are not otherwise distinguishable. Laboratory codes are assigned by the Institute of Laboratory Animal Research (ILAR) (</a:t>
            </a:r>
            <a:r>
              <a:rPr lang="en-IN" b="1" dirty="0">
                <a:solidFill>
                  <a:srgbClr val="002060"/>
                </a:solidFill>
                <a:hlinkClick r:id="rId3"/>
              </a:rPr>
              <a:t>http://dels.nas.edu/global/ilar/lab-codes</a:t>
            </a:r>
            <a:r>
              <a:rPr lang="en-IN" b="1" dirty="0">
                <a:solidFill>
                  <a:srgbClr val="002060"/>
                </a:solidFill>
              </a:rPr>
              <a:t>).</a:t>
            </a:r>
            <a:r>
              <a:rPr lang="en-IN" dirty="0"/>
              <a:t/>
            </a:r>
            <a:br>
              <a:rPr lang="en-IN" dirty="0"/>
            </a:br>
            <a:endParaRPr lang="en-IN" b="1" dirty="0">
              <a:solidFill>
                <a:srgbClr val="0070C0"/>
              </a:solidFill>
            </a:endParaRPr>
          </a:p>
          <a:p>
            <a:pPr algn="just"/>
            <a:endParaRPr lang="en-IN" b="1" dirty="0" smtClean="0">
              <a:solidFill>
                <a:srgbClr val="0070C0"/>
              </a:solidFill>
            </a:endParaRPr>
          </a:p>
          <a:p>
            <a:pPr algn="just"/>
            <a:endParaRPr lang="en-IN" b="1" dirty="0">
              <a:solidFill>
                <a:srgbClr val="0070C0"/>
              </a:solidFill>
            </a:endParaRPr>
          </a:p>
          <a:p>
            <a:pPr algn="just"/>
            <a:endParaRPr lang="en-IN" b="1" dirty="0">
              <a:solidFill>
                <a:srgbClr val="0070C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spTree>
    <p:extLst>
      <p:ext uri="{BB962C8B-B14F-4D97-AF65-F5344CB8AC3E}">
        <p14:creationId xmlns:p14="http://schemas.microsoft.com/office/powerpoint/2010/main" val="40762791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IN" dirty="0" smtClean="0"/>
              <a:t>P.G. Teaching</a:t>
            </a:r>
            <a:endParaRPr lang="en-IN" dirty="0"/>
          </a:p>
        </p:txBody>
      </p:sp>
      <p:sp>
        <p:nvSpPr>
          <p:cNvPr id="6" name="Subtitle 5"/>
          <p:cNvSpPr>
            <a:spLocks noGrp="1"/>
          </p:cNvSpPr>
          <p:nvPr>
            <p:ph type="subTitle" idx="1"/>
          </p:nvPr>
        </p:nvSpPr>
        <p:spPr>
          <a:xfrm>
            <a:off x="667512" y="4206876"/>
            <a:ext cx="11193930" cy="1645920"/>
          </a:xfrm>
        </p:spPr>
        <p:txBody>
          <a:bodyPr>
            <a:normAutofit fontScale="25000" lnSpcReduction="20000"/>
          </a:bodyPr>
          <a:lstStyle/>
          <a:p>
            <a:r>
              <a:rPr lang="en-IN" sz="8600" b="1" dirty="0" smtClean="0">
                <a:solidFill>
                  <a:srgbClr val="002060"/>
                </a:solidFill>
                <a:latin typeface="Times New Roman" panose="02020603050405020304" pitchFamily="18" charset="0"/>
                <a:cs typeface="Times New Roman" panose="02020603050405020304" pitchFamily="18" charset="0"/>
              </a:rPr>
              <a:t>Nomenclature of Inbred </a:t>
            </a:r>
            <a:r>
              <a:rPr lang="en-IN" sz="8600" b="1" dirty="0">
                <a:solidFill>
                  <a:srgbClr val="002060"/>
                </a:solidFill>
                <a:latin typeface="Times New Roman" panose="02020603050405020304" pitchFamily="18" charset="0"/>
                <a:cs typeface="Times New Roman" panose="02020603050405020304" pitchFamily="18" charset="0"/>
              </a:rPr>
              <a:t>Strains and Hybrids</a:t>
            </a:r>
          </a:p>
          <a:p>
            <a:r>
              <a:rPr lang="en-IN" sz="8600" dirty="0">
                <a:solidFill>
                  <a:srgbClr val="002060"/>
                </a:solidFill>
                <a:latin typeface="Times New Roman" panose="02020603050405020304" pitchFamily="18" charset="0"/>
                <a:cs typeface="Times New Roman" panose="02020603050405020304" pitchFamily="18" charset="0"/>
              </a:rPr>
              <a:t>Strains can be termed inbred if they have been mated brother x sister for 20 or more consecutive generations, and individuals of the strain can be traced to a single ancestral pair at the 20</a:t>
            </a:r>
            <a:r>
              <a:rPr lang="en-IN" sz="8600" baseline="30000" dirty="0">
                <a:solidFill>
                  <a:srgbClr val="002060"/>
                </a:solidFill>
                <a:latin typeface="Times New Roman" panose="02020603050405020304" pitchFamily="18" charset="0"/>
                <a:cs typeface="Times New Roman" panose="02020603050405020304" pitchFamily="18" charset="0"/>
              </a:rPr>
              <a:t>th</a:t>
            </a:r>
            <a:r>
              <a:rPr lang="en-IN" sz="8600" dirty="0">
                <a:solidFill>
                  <a:srgbClr val="002060"/>
                </a:solidFill>
                <a:latin typeface="Times New Roman" panose="02020603050405020304" pitchFamily="18" charset="0"/>
                <a:cs typeface="Times New Roman" panose="02020603050405020304" pitchFamily="18" charset="0"/>
              </a:rPr>
              <a:t> or subsequent generation. </a:t>
            </a:r>
            <a:endParaRPr lang="en-IN" sz="8600" dirty="0" smtClean="0">
              <a:solidFill>
                <a:srgbClr val="002060"/>
              </a:solidFill>
              <a:latin typeface="Times New Roman" panose="02020603050405020304" pitchFamily="18" charset="0"/>
              <a:cs typeface="Times New Roman" panose="02020603050405020304" pitchFamily="18" charset="0"/>
            </a:endParaRPr>
          </a:p>
          <a:p>
            <a:r>
              <a:rPr lang="en-IN" sz="8600" dirty="0" smtClean="0">
                <a:solidFill>
                  <a:srgbClr val="002060"/>
                </a:solidFill>
                <a:latin typeface="Times New Roman" panose="02020603050405020304" pitchFamily="18" charset="0"/>
                <a:cs typeface="Times New Roman" panose="02020603050405020304" pitchFamily="18" charset="0"/>
              </a:rPr>
              <a:t>At </a:t>
            </a:r>
            <a:r>
              <a:rPr lang="en-IN" sz="8600" dirty="0">
                <a:solidFill>
                  <a:srgbClr val="002060"/>
                </a:solidFill>
                <a:latin typeface="Times New Roman" panose="02020603050405020304" pitchFamily="18" charset="0"/>
                <a:cs typeface="Times New Roman" panose="02020603050405020304" pitchFamily="18" charset="0"/>
              </a:rPr>
              <a:t>this point the individuals' genomes will on average have only 0.01 residual heterozygosity (excluding any genetic drift) and can be regarded for most purposes as genetically identical. Inbred strains must be continuously mated brother x sister (or equivalent) thereafter.</a:t>
            </a:r>
          </a:p>
          <a:p>
            <a:r>
              <a:rPr lang="en-IN" dirty="0"/>
              <a:t/>
            </a:r>
            <a:br>
              <a:rPr lang="en-IN" dirty="0"/>
            </a:br>
            <a:endParaRPr lang="en-IN" dirty="0"/>
          </a:p>
        </p:txBody>
      </p:sp>
      <p:graphicFrame>
        <p:nvGraphicFramePr>
          <p:cNvPr id="7" name="Table 6"/>
          <p:cNvGraphicFramePr>
            <a:graphicFrameLocks noGrp="1"/>
          </p:cNvGraphicFramePr>
          <p:nvPr>
            <p:extLst>
              <p:ext uri="{D42A27DB-BD31-4B8C-83A1-F6EECF244321}">
                <p14:modId xmlns:p14="http://schemas.microsoft.com/office/powerpoint/2010/main" val="2801966350"/>
              </p:ext>
            </p:extLst>
          </p:nvPr>
        </p:nvGraphicFramePr>
        <p:xfrm>
          <a:off x="534607" y="520667"/>
          <a:ext cx="10753724" cy="3446025"/>
        </p:xfrm>
        <a:graphic>
          <a:graphicData uri="http://schemas.openxmlformats.org/drawingml/2006/table">
            <a:tbl>
              <a:tblPr/>
              <a:tblGrid>
                <a:gridCol w="5376862"/>
                <a:gridCol w="5376862"/>
              </a:tblGrid>
              <a:tr h="689205">
                <a:tc>
                  <a:txBody>
                    <a:bodyPr/>
                    <a:lstStyle/>
                    <a:p>
                      <a:r>
                        <a:rPr lang="en-IN" sz="1800" dirty="0">
                          <a:effectLst/>
                          <a:latin typeface="Verdana" panose="020B0604030504040204" pitchFamily="34" charset="0"/>
                        </a:rPr>
                        <a:t>J</a:t>
                      </a:r>
                    </a:p>
                  </a:txBody>
                  <a:tcPr anchor="ctr">
                    <a:lnL>
                      <a:noFill/>
                    </a:lnL>
                    <a:lnR>
                      <a:noFill/>
                    </a:lnR>
                    <a:lnT>
                      <a:noFill/>
                    </a:lnT>
                    <a:lnB>
                      <a:noFill/>
                    </a:lnB>
                  </a:tcPr>
                </a:tc>
                <a:tc>
                  <a:txBody>
                    <a:bodyPr/>
                    <a:lstStyle/>
                    <a:p>
                      <a:r>
                        <a:rPr lang="en-IN" sz="1800">
                          <a:effectLst/>
                          <a:latin typeface="Verdana" panose="020B0604030504040204" pitchFamily="34" charset="0"/>
                        </a:rPr>
                        <a:t>The Jackson Laboratory</a:t>
                      </a:r>
                    </a:p>
                  </a:txBody>
                  <a:tcPr anchor="ctr">
                    <a:lnL>
                      <a:noFill/>
                    </a:lnL>
                    <a:lnR>
                      <a:noFill/>
                    </a:lnR>
                    <a:lnT>
                      <a:noFill/>
                    </a:lnT>
                    <a:lnB>
                      <a:noFill/>
                    </a:lnB>
                  </a:tcPr>
                </a:tc>
              </a:tr>
              <a:tr h="689205">
                <a:tc>
                  <a:txBody>
                    <a:bodyPr/>
                    <a:lstStyle/>
                    <a:p>
                      <a:r>
                        <a:rPr lang="en-IN" sz="1800" dirty="0" err="1">
                          <a:effectLst/>
                          <a:latin typeface="Verdana" panose="020B0604030504040204" pitchFamily="34" charset="0"/>
                        </a:rPr>
                        <a:t>Rl</a:t>
                      </a:r>
                      <a:endParaRPr lang="en-IN" sz="1800" dirty="0">
                        <a:effectLst/>
                        <a:latin typeface="Verdana" panose="020B0604030504040204" pitchFamily="34" charset="0"/>
                      </a:endParaRPr>
                    </a:p>
                  </a:txBody>
                  <a:tcPr anchor="ctr">
                    <a:lnL>
                      <a:noFill/>
                    </a:lnL>
                    <a:lnR>
                      <a:noFill/>
                    </a:lnR>
                    <a:lnT>
                      <a:noFill/>
                    </a:lnT>
                    <a:lnB>
                      <a:noFill/>
                    </a:lnB>
                  </a:tcPr>
                </a:tc>
                <a:tc>
                  <a:txBody>
                    <a:bodyPr/>
                    <a:lstStyle/>
                    <a:p>
                      <a:r>
                        <a:rPr lang="en-IN" sz="1800">
                          <a:effectLst/>
                          <a:latin typeface="Verdana" panose="020B0604030504040204" pitchFamily="34" charset="0"/>
                        </a:rPr>
                        <a:t>W.L. and L.B. Russell</a:t>
                      </a:r>
                    </a:p>
                  </a:txBody>
                  <a:tcPr anchor="ctr">
                    <a:lnL>
                      <a:noFill/>
                    </a:lnL>
                    <a:lnR>
                      <a:noFill/>
                    </a:lnR>
                    <a:lnT>
                      <a:noFill/>
                    </a:lnT>
                    <a:lnB>
                      <a:noFill/>
                    </a:lnB>
                  </a:tcPr>
                </a:tc>
              </a:tr>
              <a:tr h="689205">
                <a:tc>
                  <a:txBody>
                    <a:bodyPr/>
                    <a:lstStyle/>
                    <a:p>
                      <a:r>
                        <a:rPr lang="en-IN" sz="1800" dirty="0">
                          <a:effectLst/>
                          <a:latin typeface="Verdana" panose="020B0604030504040204" pitchFamily="34" charset="0"/>
                        </a:rPr>
                        <a:t>Jr</a:t>
                      </a:r>
                    </a:p>
                  </a:txBody>
                  <a:tcPr anchor="ctr">
                    <a:lnL>
                      <a:noFill/>
                    </a:lnL>
                    <a:lnR>
                      <a:noFill/>
                    </a:lnR>
                    <a:lnT>
                      <a:noFill/>
                    </a:lnT>
                    <a:lnB>
                      <a:noFill/>
                    </a:lnB>
                  </a:tcPr>
                </a:tc>
                <a:tc>
                  <a:txBody>
                    <a:bodyPr/>
                    <a:lstStyle/>
                    <a:p>
                      <a:r>
                        <a:rPr lang="en-IN" sz="1800">
                          <a:effectLst/>
                          <a:latin typeface="Verdana" panose="020B0604030504040204" pitchFamily="34" charset="0"/>
                        </a:rPr>
                        <a:t>John Rapp</a:t>
                      </a:r>
                    </a:p>
                  </a:txBody>
                  <a:tcPr anchor="ctr">
                    <a:lnL>
                      <a:noFill/>
                    </a:lnL>
                    <a:lnR>
                      <a:noFill/>
                    </a:lnR>
                    <a:lnT>
                      <a:noFill/>
                    </a:lnT>
                    <a:lnB>
                      <a:noFill/>
                    </a:lnB>
                  </a:tcPr>
                </a:tc>
              </a:tr>
              <a:tr h="689205">
                <a:tc>
                  <a:txBody>
                    <a:bodyPr/>
                    <a:lstStyle/>
                    <a:p>
                      <a:r>
                        <a:rPr lang="en-IN" sz="1800">
                          <a:effectLst/>
                          <a:latin typeface="Verdana" panose="020B0604030504040204" pitchFamily="34" charset="0"/>
                        </a:rPr>
                        <a:t>Mcw  </a:t>
                      </a:r>
                    </a:p>
                  </a:txBody>
                  <a:tcPr anchor="ctr">
                    <a:lnL>
                      <a:noFill/>
                    </a:lnL>
                    <a:lnR>
                      <a:noFill/>
                    </a:lnR>
                    <a:lnT>
                      <a:noFill/>
                    </a:lnT>
                    <a:lnB>
                      <a:noFill/>
                    </a:lnB>
                  </a:tcPr>
                </a:tc>
                <a:tc>
                  <a:txBody>
                    <a:bodyPr/>
                    <a:lstStyle/>
                    <a:p>
                      <a:r>
                        <a:rPr lang="en-IN" sz="1800">
                          <a:effectLst/>
                          <a:latin typeface="Verdana" panose="020B0604030504040204" pitchFamily="34" charset="0"/>
                        </a:rPr>
                        <a:t>Medical College of Wisconsin</a:t>
                      </a:r>
                    </a:p>
                  </a:txBody>
                  <a:tcPr anchor="ctr">
                    <a:lnL>
                      <a:noFill/>
                    </a:lnL>
                    <a:lnR>
                      <a:noFill/>
                    </a:lnR>
                    <a:lnT>
                      <a:noFill/>
                    </a:lnT>
                    <a:lnB>
                      <a:noFill/>
                    </a:lnB>
                  </a:tcPr>
                </a:tc>
              </a:tr>
              <a:tr h="689205">
                <a:tc>
                  <a:txBody>
                    <a:bodyPr/>
                    <a:lstStyle/>
                    <a:p>
                      <a:r>
                        <a:rPr lang="en-IN" sz="1800">
                          <a:effectLst/>
                          <a:latin typeface="Verdana" panose="020B0604030504040204" pitchFamily="34" charset="0"/>
                        </a:rPr>
                        <a:t>Kyo</a:t>
                      </a:r>
                    </a:p>
                  </a:txBody>
                  <a:tcPr anchor="ctr">
                    <a:lnL>
                      <a:noFill/>
                    </a:lnL>
                    <a:lnR>
                      <a:noFill/>
                    </a:lnR>
                    <a:lnT>
                      <a:noFill/>
                    </a:lnT>
                    <a:lnB>
                      <a:noFill/>
                    </a:lnB>
                  </a:tcPr>
                </a:tc>
                <a:tc>
                  <a:txBody>
                    <a:bodyPr/>
                    <a:lstStyle/>
                    <a:p>
                      <a:r>
                        <a:rPr lang="en-IN" sz="1800" dirty="0">
                          <a:effectLst/>
                          <a:latin typeface="Verdana" panose="020B0604030504040204" pitchFamily="34" charset="0"/>
                        </a:rPr>
                        <a:t>Kyoto University</a:t>
                      </a:r>
                    </a:p>
                  </a:txBody>
                  <a:tcPr anchor="ctr">
                    <a:lnL>
                      <a:noFill/>
                    </a:lnL>
                    <a:lnR>
                      <a:noFill/>
                    </a:lnR>
                    <a:lnT>
                      <a:noFill/>
                    </a:lnT>
                    <a:lnB>
                      <a:noFill/>
                    </a:lnB>
                  </a:tcPr>
                </a:tc>
              </a:tr>
            </a:tbl>
          </a:graphicData>
        </a:graphic>
      </p:graphicFrame>
      <p:sp>
        <p:nvSpPr>
          <p:cNvPr id="8" name="Rectangle 2"/>
          <p:cNvSpPr>
            <a:spLocks noChangeArrowheads="1"/>
          </p:cNvSpPr>
          <p:nvPr/>
        </p:nvSpPr>
        <p:spPr bwMode="auto">
          <a:xfrm>
            <a:off x="534607" y="9809"/>
            <a:ext cx="455765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rPr>
              <a:t>Examples</a:t>
            </a:r>
            <a:r>
              <a:rPr kumimoji="0" lang="en-US"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rPr>
              <a:t> of Laboratory codes are: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solidFill>
                <a:srgbClr val="000000"/>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28103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37883" y="321970"/>
            <a:ext cx="10753858" cy="6355724"/>
          </a:xfrm>
        </p:spPr>
        <p:txBody>
          <a:bodyPr>
            <a:normAutofit fontScale="92500" lnSpcReduction="10000"/>
          </a:bodyPr>
          <a:lstStyle/>
          <a:p>
            <a:pPr algn="just"/>
            <a:r>
              <a:rPr lang="en-IN" b="1" dirty="0">
                <a:solidFill>
                  <a:srgbClr val="002060"/>
                </a:solidFill>
              </a:rPr>
              <a:t>Other breeding schemes can </a:t>
            </a:r>
            <a:r>
              <a:rPr lang="en-IN" b="1" dirty="0" smtClean="0">
                <a:solidFill>
                  <a:srgbClr val="002060"/>
                </a:solidFill>
              </a:rPr>
              <a:t>also be </a:t>
            </a:r>
            <a:r>
              <a:rPr lang="en-IN" b="1" dirty="0">
                <a:solidFill>
                  <a:srgbClr val="002060"/>
                </a:solidFill>
              </a:rPr>
              <a:t>used to produce inbred </a:t>
            </a:r>
            <a:r>
              <a:rPr lang="en-IN" b="1" dirty="0" smtClean="0">
                <a:solidFill>
                  <a:srgbClr val="002060"/>
                </a:solidFill>
              </a:rPr>
              <a:t>strains.</a:t>
            </a:r>
          </a:p>
          <a:p>
            <a:pPr algn="just"/>
            <a:r>
              <a:rPr lang="en-IN" b="1" dirty="0" smtClean="0">
                <a:solidFill>
                  <a:srgbClr val="002060"/>
                </a:solidFill>
              </a:rPr>
              <a:t> </a:t>
            </a:r>
            <a:r>
              <a:rPr lang="en-IN" b="1" dirty="0">
                <a:solidFill>
                  <a:srgbClr val="002060"/>
                </a:solidFill>
              </a:rPr>
              <a:t>consecutive parent x offspring mating may be used, provided that the younger of the parents is always used (</a:t>
            </a:r>
            <a:r>
              <a:rPr lang="en-IN" b="1" i="1" dirty="0">
                <a:solidFill>
                  <a:srgbClr val="002060"/>
                </a:solidFill>
              </a:rPr>
              <a:t>i.e.</a:t>
            </a:r>
            <a:r>
              <a:rPr lang="en-IN" b="1" dirty="0">
                <a:solidFill>
                  <a:srgbClr val="002060"/>
                </a:solidFill>
              </a:rPr>
              <a:t>, the offspring that is mated to parent is subsequently mated to its offspring). </a:t>
            </a:r>
            <a:endParaRPr lang="en-IN" b="1" dirty="0" smtClean="0">
              <a:solidFill>
                <a:srgbClr val="002060"/>
              </a:solidFill>
            </a:endParaRPr>
          </a:p>
          <a:p>
            <a:pPr algn="just"/>
            <a:r>
              <a:rPr lang="en-IN" b="1" dirty="0" smtClean="0">
                <a:solidFill>
                  <a:srgbClr val="002060"/>
                </a:solidFill>
              </a:rPr>
              <a:t>Other </a:t>
            </a:r>
            <a:r>
              <a:rPr lang="en-IN" b="1" dirty="0">
                <a:solidFill>
                  <a:srgbClr val="002060"/>
                </a:solidFill>
              </a:rPr>
              <a:t>breeding schemes are acceptable provided that the inbreeding is equivalent to 20 successive generations of sib </a:t>
            </a:r>
            <a:r>
              <a:rPr lang="en-IN" b="1" dirty="0" smtClean="0">
                <a:solidFill>
                  <a:srgbClr val="002060"/>
                </a:solidFill>
              </a:rPr>
              <a:t>mating.</a:t>
            </a:r>
          </a:p>
          <a:p>
            <a:pPr algn="just"/>
            <a:r>
              <a:rPr lang="en-IN" b="1" dirty="0" smtClean="0">
                <a:solidFill>
                  <a:srgbClr val="002060"/>
                </a:solidFill>
              </a:rPr>
              <a:t>Nomenclature of Inbred strain</a:t>
            </a:r>
          </a:p>
          <a:p>
            <a:pPr algn="just"/>
            <a:r>
              <a:rPr lang="en-IN" b="1" dirty="0">
                <a:solidFill>
                  <a:srgbClr val="002060"/>
                </a:solidFill>
              </a:rPr>
              <a:t>An inbred strain should be designated by a unique brief symbol made up of uppercase, Roman, letters, or a combination of letters and numbers beginning with a letter. (Note that some pre-existing strains do not follow this convention;</a:t>
            </a:r>
            <a:r>
              <a:rPr lang="en-IN" b="1" i="1" dirty="0">
                <a:solidFill>
                  <a:srgbClr val="002060"/>
                </a:solidFill>
              </a:rPr>
              <a:t> e.g.</a:t>
            </a:r>
            <a:r>
              <a:rPr lang="en-IN" b="1" dirty="0">
                <a:solidFill>
                  <a:srgbClr val="002060"/>
                </a:solidFill>
              </a:rPr>
              <a:t>, mouse strain 129P1/J</a:t>
            </a:r>
            <a:r>
              <a:rPr lang="en-IN" b="1" dirty="0" smtClean="0">
                <a:solidFill>
                  <a:srgbClr val="002060"/>
                </a:solidFill>
              </a:rPr>
              <a:t>).</a:t>
            </a:r>
          </a:p>
          <a:p>
            <a:pPr algn="just"/>
            <a:r>
              <a:rPr lang="en-IN" b="1" dirty="0">
                <a:solidFill>
                  <a:srgbClr val="002060"/>
                </a:solidFill>
              </a:rPr>
              <a:t/>
            </a:r>
            <a:br>
              <a:rPr lang="en-IN" b="1" dirty="0">
                <a:solidFill>
                  <a:srgbClr val="002060"/>
                </a:solidFill>
              </a:rPr>
            </a:br>
            <a:r>
              <a:rPr lang="en-IN" b="1" dirty="0">
                <a:solidFill>
                  <a:srgbClr val="002060"/>
                </a:solidFill>
              </a:rPr>
              <a:t>Care should be taken that mouse and rat strains do not overlap in strain designations.</a:t>
            </a:r>
          </a:p>
          <a:p>
            <a:pPr algn="just"/>
            <a:endParaRPr lang="en-IN" b="1" dirty="0">
              <a:solidFill>
                <a:srgbClr val="002060"/>
              </a:solidFill>
            </a:endParaRPr>
          </a:p>
          <a:p>
            <a:pPr algn="just"/>
            <a:endParaRPr lang="en-IN" b="1" dirty="0">
              <a:solidFill>
                <a:srgbClr val="002060"/>
              </a:solidFill>
            </a:endParaRPr>
          </a:p>
        </p:txBody>
      </p:sp>
      <p:sp>
        <p:nvSpPr>
          <p:cNvPr id="2" name="Footer Placeholder 1"/>
          <p:cNvSpPr>
            <a:spLocks noGrp="1"/>
          </p:cNvSpPr>
          <p:nvPr>
            <p:ph type="ftr" sz="quarter" idx="11"/>
          </p:nvPr>
        </p:nvSpPr>
        <p:spPr/>
        <p:txBody>
          <a:bodyPr/>
          <a:lstStyle/>
          <a:p>
            <a:r>
              <a:rPr lang="en-IN" dirty="0" smtClean="0"/>
              <a:t>P.G. Teaching</a:t>
            </a:r>
            <a:endParaRPr lang="en-IN" dirty="0"/>
          </a:p>
        </p:txBody>
      </p:sp>
    </p:spTree>
    <p:extLst>
      <p:ext uri="{BB962C8B-B14F-4D97-AF65-F5344CB8AC3E}">
        <p14:creationId xmlns:p14="http://schemas.microsoft.com/office/powerpoint/2010/main" val="21798423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1" y="502276"/>
            <a:ext cx="11330188" cy="6355724"/>
          </a:xfrm>
        </p:spPr>
        <p:txBody>
          <a:bodyPr>
            <a:normAutofit/>
          </a:bodyPr>
          <a:lstStyle/>
          <a:p>
            <a:pPr algn="just"/>
            <a:r>
              <a:rPr lang="en-IN" b="1" dirty="0">
                <a:solidFill>
                  <a:srgbClr val="002060"/>
                </a:solidFill>
              </a:rPr>
              <a:t>Inbred strains that have a common origin, but are separated before F20 are related inbred strains, and symbols should reflect this relationship.</a:t>
            </a:r>
            <a:endParaRPr lang="en-IN" b="1" dirty="0" smtClean="0">
              <a:solidFill>
                <a:srgbClr val="002060"/>
              </a:solidFill>
            </a:endParaRPr>
          </a:p>
          <a:p>
            <a:r>
              <a:rPr lang="en-IN" b="1" dirty="0" smtClean="0">
                <a:solidFill>
                  <a:srgbClr val="00B050"/>
                </a:solidFill>
              </a:rPr>
              <a:t>Example</a:t>
            </a:r>
          </a:p>
          <a:p>
            <a:endParaRPr lang="en-IN" b="1" dirty="0">
              <a:solidFill>
                <a:srgbClr val="00B050"/>
              </a:solidFill>
            </a:endParaRPr>
          </a:p>
          <a:p>
            <a:endParaRPr lang="en-IN" b="1" dirty="0" smtClean="0">
              <a:solidFill>
                <a:srgbClr val="00B050"/>
              </a:solidFill>
            </a:endParaRPr>
          </a:p>
          <a:p>
            <a:r>
              <a:rPr lang="en-IN" b="1" dirty="0" smtClean="0">
                <a:solidFill>
                  <a:srgbClr val="00B050"/>
                </a:solidFill>
              </a:rPr>
              <a:t>Indication of Inbreeding</a:t>
            </a:r>
          </a:p>
          <a:p>
            <a:r>
              <a:rPr lang="en-IN" dirty="0"/>
              <a:t>T</a:t>
            </a:r>
            <a:r>
              <a:rPr lang="en-IN" b="1" dirty="0">
                <a:solidFill>
                  <a:srgbClr val="002060"/>
                </a:solidFill>
              </a:rPr>
              <a:t>he number of brother x sister inbreeding generations can be indicated, if necessary, by addition in parentheses of F followed by the number of generations.</a:t>
            </a:r>
          </a:p>
          <a:p>
            <a:r>
              <a:rPr lang="en-IN" b="1" dirty="0" smtClean="0">
                <a:solidFill>
                  <a:srgbClr val="00B050"/>
                </a:solidFill>
              </a:rPr>
              <a:t>Example</a:t>
            </a:r>
          </a:p>
          <a:p>
            <a:endParaRPr lang="en-IN" b="1" dirty="0">
              <a:solidFill>
                <a:srgbClr val="00B050"/>
              </a:solidFill>
            </a:endParaRPr>
          </a:p>
          <a:p>
            <a:pPr algn="just"/>
            <a:endParaRPr lang="en-IN" b="1" dirty="0">
              <a:solidFill>
                <a:srgbClr val="00B050"/>
              </a:solidFill>
            </a:endParaRPr>
          </a:p>
          <a:p>
            <a:pPr algn="l"/>
            <a:endParaRPr lang="en-IN" b="1" dirty="0" smtClean="0">
              <a:solidFill>
                <a:srgbClr val="00B050"/>
              </a:solidFill>
            </a:endParaRPr>
          </a:p>
          <a:p>
            <a:pPr algn="l"/>
            <a:endParaRPr lang="en-IN" b="1" dirty="0">
              <a:solidFill>
                <a:srgbClr val="00B050"/>
              </a:solidFill>
            </a:endParaRPr>
          </a:p>
          <a:p>
            <a:pPr algn="l"/>
            <a:endParaRPr lang="en-IN" b="1" dirty="0">
              <a:solidFill>
                <a:srgbClr val="00B05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1777211366"/>
              </p:ext>
            </p:extLst>
          </p:nvPr>
        </p:nvGraphicFramePr>
        <p:xfrm>
          <a:off x="676275" y="2357197"/>
          <a:ext cx="10753724" cy="731520"/>
        </p:xfrm>
        <a:graphic>
          <a:graphicData uri="http://schemas.openxmlformats.org/drawingml/2006/table">
            <a:tbl>
              <a:tblPr/>
              <a:tblGrid>
                <a:gridCol w="5376862"/>
                <a:gridCol w="5376862"/>
              </a:tblGrid>
              <a:tr h="365760">
                <a:tc>
                  <a:txBody>
                    <a:bodyPr/>
                    <a:lstStyle/>
                    <a:p>
                      <a:r>
                        <a:rPr lang="en-IN" sz="1800">
                          <a:effectLst/>
                          <a:latin typeface="Verdana" panose="020B0604030504040204" pitchFamily="34" charset="0"/>
                        </a:rPr>
                        <a:t>Mouse strains:  </a:t>
                      </a:r>
                    </a:p>
                  </a:txBody>
                  <a:tcPr anchor="ctr">
                    <a:lnL>
                      <a:noFill/>
                    </a:lnL>
                    <a:lnR>
                      <a:noFill/>
                    </a:lnR>
                    <a:lnT>
                      <a:noFill/>
                    </a:lnT>
                    <a:lnB>
                      <a:noFill/>
                    </a:lnB>
                  </a:tcPr>
                </a:tc>
                <a:tc>
                  <a:txBody>
                    <a:bodyPr/>
                    <a:lstStyle/>
                    <a:p>
                      <a:r>
                        <a:rPr lang="en-IN" sz="1800">
                          <a:effectLst/>
                          <a:latin typeface="Verdana" panose="020B0604030504040204" pitchFamily="34" charset="0"/>
                        </a:rPr>
                        <a:t>NZB, NZC, NZO</a:t>
                      </a:r>
                    </a:p>
                  </a:txBody>
                  <a:tcPr anchor="ctr">
                    <a:lnL>
                      <a:noFill/>
                    </a:lnL>
                    <a:lnR>
                      <a:noFill/>
                    </a:lnR>
                    <a:lnT>
                      <a:noFill/>
                    </a:lnT>
                    <a:lnB>
                      <a:noFill/>
                    </a:lnB>
                  </a:tcPr>
                </a:tc>
              </a:tr>
              <a:tr h="365760">
                <a:tc>
                  <a:txBody>
                    <a:bodyPr/>
                    <a:lstStyle/>
                    <a:p>
                      <a:r>
                        <a:rPr lang="en-IN" sz="1800">
                          <a:effectLst/>
                          <a:latin typeface="Verdana" panose="020B0604030504040204" pitchFamily="34" charset="0"/>
                        </a:rPr>
                        <a:t>Rat strains:</a:t>
                      </a:r>
                    </a:p>
                  </a:txBody>
                  <a:tcPr anchor="ctr">
                    <a:lnL>
                      <a:noFill/>
                    </a:lnL>
                    <a:lnR>
                      <a:noFill/>
                    </a:lnR>
                    <a:lnT>
                      <a:noFill/>
                    </a:lnT>
                    <a:lnB>
                      <a:noFill/>
                    </a:lnB>
                  </a:tcPr>
                </a:tc>
                <a:tc>
                  <a:txBody>
                    <a:bodyPr/>
                    <a:lstStyle/>
                    <a:p>
                      <a:r>
                        <a:rPr lang="en-IN" sz="1800" dirty="0">
                          <a:effectLst/>
                          <a:latin typeface="Verdana" panose="020B0604030504040204" pitchFamily="34" charset="0"/>
                        </a:rPr>
                        <a:t>SR, SS</a:t>
                      </a:r>
                    </a:p>
                  </a:txBody>
                  <a:tcPr anchor="ctr">
                    <a:lnL>
                      <a:noFill/>
                    </a:lnL>
                    <a:lnR>
                      <a:noFill/>
                    </a:lnR>
                    <a:lnT>
                      <a:noFill/>
                    </a:lnT>
                    <a:lnB>
                      <a:noFill/>
                    </a:lnB>
                  </a:tcPr>
                </a:tc>
              </a:tr>
            </a:tbl>
          </a:graphicData>
        </a:graphic>
      </p:graphicFrame>
      <p:sp>
        <p:nvSpPr>
          <p:cNvPr id="5" name="Rectangle 1"/>
          <p:cNvSpPr>
            <a:spLocks noChangeArrowheads="1"/>
          </p:cNvSpPr>
          <p:nvPr/>
        </p:nvSpPr>
        <p:spPr bwMode="auto">
          <a:xfrm>
            <a:off x="676275" y="235703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
            </a:r>
            <a:br>
              <a:rPr kumimoji="0" lang="en-US" altLang="en-US" sz="1800" b="0" i="0" u="none" strike="noStrike" cap="none" normalizeH="0" baseline="0" smtClean="0">
                <a:ln>
                  <a:noFill/>
                </a:ln>
                <a:solidFill>
                  <a:schemeClr val="tx1"/>
                </a:solidFill>
                <a:effectLst/>
                <a:latin typeface="Arial" panose="020B0604020202020204" pitchFamily="34" charset="0"/>
              </a:rPr>
            </a:b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819633641"/>
              </p:ext>
            </p:extLst>
          </p:nvPr>
        </p:nvGraphicFramePr>
        <p:xfrm>
          <a:off x="676275" y="6081767"/>
          <a:ext cx="10753724" cy="365760"/>
        </p:xfrm>
        <a:graphic>
          <a:graphicData uri="http://schemas.openxmlformats.org/drawingml/2006/table">
            <a:tbl>
              <a:tblPr/>
              <a:tblGrid>
                <a:gridCol w="5376862"/>
                <a:gridCol w="5376862"/>
              </a:tblGrid>
              <a:tr h="365760">
                <a:tc>
                  <a:txBody>
                    <a:bodyPr/>
                    <a:lstStyle/>
                    <a:p>
                      <a:r>
                        <a:rPr lang="en-IN" sz="1800">
                          <a:effectLst/>
                          <a:latin typeface="Verdana" panose="020B0604030504040204" pitchFamily="34" charset="0"/>
                        </a:rPr>
                        <a:t>Rat strain: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ACI/N (F159)</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40236349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3639" y="116114"/>
            <a:ext cx="11410682" cy="6667183"/>
          </a:xfrm>
        </p:spPr>
        <p:txBody>
          <a:bodyPr>
            <a:normAutofit fontScale="85000" lnSpcReduction="10000"/>
          </a:bodyPr>
          <a:lstStyle/>
          <a:p>
            <a:r>
              <a:rPr lang="en-IN" sz="2800" b="1" dirty="0">
                <a:solidFill>
                  <a:srgbClr val="002060"/>
                </a:solidFill>
              </a:rPr>
              <a:t>If there is not information as to the total number of generations, but a minimum number of recent inbreeding generations is known, this can be shown by a question mark + the known number of subsequent generations of inbreeding.</a:t>
            </a:r>
          </a:p>
          <a:p>
            <a:r>
              <a:rPr lang="en-IN" sz="2800" b="1" dirty="0" smtClean="0">
                <a:solidFill>
                  <a:srgbClr val="002060"/>
                </a:solidFill>
              </a:rPr>
              <a:t>Example</a:t>
            </a:r>
          </a:p>
          <a:p>
            <a:r>
              <a:rPr lang="en-IN" sz="2800" b="1" dirty="0">
                <a:solidFill>
                  <a:srgbClr val="002060"/>
                </a:solidFill>
              </a:rPr>
              <a:t/>
            </a:r>
            <a:br>
              <a:rPr lang="en-IN" sz="2800" b="1" dirty="0">
                <a:solidFill>
                  <a:srgbClr val="002060"/>
                </a:solidFill>
              </a:rPr>
            </a:br>
            <a:r>
              <a:rPr lang="en-IN" sz="2400" b="1" dirty="0" smtClean="0">
                <a:solidFill>
                  <a:srgbClr val="002060"/>
                </a:solidFill>
              </a:rPr>
              <a:t> </a:t>
            </a:r>
            <a:r>
              <a:rPr lang="en-IN" sz="2800" b="1" dirty="0" err="1" smtClean="0">
                <a:solidFill>
                  <a:srgbClr val="002060"/>
                </a:solidFill>
              </a:rPr>
              <a:t>Substrains</a:t>
            </a:r>
            <a:endParaRPr lang="en-IN" sz="2800" b="1" dirty="0" smtClean="0">
              <a:solidFill>
                <a:srgbClr val="002060"/>
              </a:solidFill>
            </a:endParaRPr>
          </a:p>
          <a:p>
            <a:r>
              <a:rPr lang="en-IN" sz="2800" b="1" dirty="0">
                <a:solidFill>
                  <a:srgbClr val="002060"/>
                </a:solidFill>
              </a:rPr>
              <a:t>Established inbred strains may genetically diverge with time into </a:t>
            </a:r>
            <a:r>
              <a:rPr lang="en-IN" sz="2800" b="1" dirty="0" err="1">
                <a:solidFill>
                  <a:srgbClr val="002060"/>
                </a:solidFill>
              </a:rPr>
              <a:t>substrains</a:t>
            </a:r>
            <a:r>
              <a:rPr lang="en-IN" sz="2800" b="1" dirty="0">
                <a:solidFill>
                  <a:srgbClr val="002060"/>
                </a:solidFill>
              </a:rPr>
              <a:t>, due to a number of circumstances:</a:t>
            </a:r>
          </a:p>
          <a:p>
            <a:r>
              <a:rPr lang="en-IN" sz="2800" b="1" dirty="0">
                <a:solidFill>
                  <a:srgbClr val="002060"/>
                </a:solidFill>
              </a:rPr>
              <a:t>If two branches are separated after 20 but before 40 generations of inbreeding there still will be enough residual heterozygosity that two genetically different </a:t>
            </a:r>
            <a:r>
              <a:rPr lang="en-IN" sz="2800" b="1" dirty="0" err="1">
                <a:solidFill>
                  <a:srgbClr val="002060"/>
                </a:solidFill>
              </a:rPr>
              <a:t>substrains</a:t>
            </a:r>
            <a:r>
              <a:rPr lang="en-IN" sz="2800" b="1" dirty="0">
                <a:solidFill>
                  <a:srgbClr val="002060"/>
                </a:solidFill>
              </a:rPr>
              <a:t> will </a:t>
            </a:r>
            <a:r>
              <a:rPr lang="en-IN" sz="2800" b="1" dirty="0" smtClean="0">
                <a:solidFill>
                  <a:srgbClr val="002060"/>
                </a:solidFill>
              </a:rPr>
              <a:t>result.</a:t>
            </a:r>
            <a:endParaRPr lang="en-IN" sz="2800" b="1" dirty="0">
              <a:solidFill>
                <a:srgbClr val="002060"/>
              </a:solidFill>
            </a:endParaRPr>
          </a:p>
          <a:p>
            <a:r>
              <a:rPr lang="en-IN" sz="2800" b="1" dirty="0">
                <a:solidFill>
                  <a:srgbClr val="002060"/>
                </a:solidFill>
              </a:rPr>
              <a:t/>
            </a:r>
            <a:br>
              <a:rPr lang="en-IN" sz="2800" b="1" dirty="0">
                <a:solidFill>
                  <a:srgbClr val="002060"/>
                </a:solidFill>
              </a:rPr>
            </a:br>
            <a:r>
              <a:rPr lang="en-IN" sz="2800" b="1" dirty="0">
                <a:solidFill>
                  <a:srgbClr val="002060"/>
                </a:solidFill>
              </a:rPr>
              <a:t>If branches are separated for more than 20 generations from a common ancestor, it is likely that genetic variation between the branches will have occurred by mutation and genetic drift.</a:t>
            </a:r>
          </a:p>
          <a:p>
            <a:r>
              <a:rPr lang="en-IN" sz="2800" b="1" dirty="0">
                <a:solidFill>
                  <a:srgbClr val="002060"/>
                </a:solidFill>
              </a:rPr>
              <a:t/>
            </a:r>
            <a:br>
              <a:rPr lang="en-IN" sz="2800" b="1" dirty="0">
                <a:solidFill>
                  <a:srgbClr val="002060"/>
                </a:solidFill>
              </a:rPr>
            </a:br>
            <a:r>
              <a:rPr lang="en-IN" sz="2800" b="1" dirty="0">
                <a:solidFill>
                  <a:srgbClr val="002060"/>
                </a:solidFill>
              </a:rPr>
              <a:t>If genetic differences are proven by genetic analysis to have occurred between branches</a:t>
            </a:r>
            <a:r>
              <a:rPr lang="en-IN" sz="2800" b="1" dirty="0" smtClean="0">
                <a:solidFill>
                  <a:srgbClr val="002060"/>
                </a:solidFill>
              </a:rPr>
              <a:t>.</a:t>
            </a:r>
          </a:p>
          <a:p>
            <a:endParaRPr lang="en-IN" sz="2800" b="1" dirty="0">
              <a:solidFill>
                <a:srgbClr val="002060"/>
              </a:solidFill>
            </a:endParaRPr>
          </a:p>
          <a:p>
            <a:r>
              <a:rPr lang="en-IN" sz="2800" b="1" dirty="0" err="1">
                <a:solidFill>
                  <a:srgbClr val="002060"/>
                </a:solidFill>
              </a:rPr>
              <a:t>Substrains</a:t>
            </a:r>
            <a:r>
              <a:rPr lang="en-IN" sz="2800" b="1" dirty="0">
                <a:solidFill>
                  <a:srgbClr val="002060"/>
                </a:solidFill>
              </a:rPr>
              <a:t> are given the root symbol of the original strain, followed by a forward slash and a </a:t>
            </a:r>
            <a:r>
              <a:rPr lang="en-IN" sz="2800" b="1" dirty="0" err="1">
                <a:solidFill>
                  <a:srgbClr val="002060"/>
                </a:solidFill>
              </a:rPr>
              <a:t>substrain</a:t>
            </a:r>
            <a:r>
              <a:rPr lang="en-IN" sz="2800" b="1" dirty="0">
                <a:solidFill>
                  <a:srgbClr val="002060"/>
                </a:solidFill>
              </a:rPr>
              <a:t> designation. </a:t>
            </a:r>
            <a:r>
              <a:rPr lang="en-IN" sz="2800" dirty="0"/>
              <a:t/>
            </a:r>
            <a:br>
              <a:rPr lang="en-IN" sz="2800" dirty="0"/>
            </a:br>
            <a:endParaRPr lang="en-IN" sz="2800" dirty="0"/>
          </a:p>
          <a:p>
            <a:pPr algn="just"/>
            <a:endParaRPr lang="en-IN" sz="2400" b="1" dirty="0">
              <a:solidFill>
                <a:schemeClr val="tx1"/>
              </a:solidFill>
            </a:endParaRPr>
          </a:p>
          <a:p>
            <a:pPr algn="l"/>
            <a:endParaRPr lang="en-IN" sz="3600" b="1" dirty="0" smtClean="0">
              <a:solidFill>
                <a:schemeClr val="tx1"/>
              </a:solidFill>
            </a:endParaRPr>
          </a:p>
          <a:p>
            <a:pPr algn="l"/>
            <a:endParaRPr lang="en-IN" sz="3600" b="1" dirty="0">
              <a:solidFill>
                <a:schemeClr val="tx1"/>
              </a:solidFill>
            </a:endParaRPr>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2410260126"/>
              </p:ext>
            </p:extLst>
          </p:nvPr>
        </p:nvGraphicFramePr>
        <p:xfrm>
          <a:off x="2183104" y="1406735"/>
          <a:ext cx="8210147" cy="365760"/>
        </p:xfrm>
        <a:graphic>
          <a:graphicData uri="http://schemas.openxmlformats.org/drawingml/2006/table">
            <a:tbl>
              <a:tblPr/>
              <a:tblGrid>
                <a:gridCol w="4147291"/>
                <a:gridCol w="4062856"/>
              </a:tblGrid>
              <a:tr h="365760">
                <a:tc>
                  <a:txBody>
                    <a:bodyPr/>
                    <a:lstStyle/>
                    <a:p>
                      <a:r>
                        <a:rPr lang="en-IN" sz="1800" dirty="0">
                          <a:effectLst/>
                          <a:latin typeface="Verdana" panose="020B0604030504040204" pitchFamily="34" charset="0"/>
                        </a:rPr>
                        <a:t>Mouse strain: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C3H/</a:t>
                      </a:r>
                      <a:r>
                        <a:rPr lang="en-IN" sz="1800" dirty="0" err="1">
                          <a:effectLst/>
                          <a:latin typeface="Verdana" panose="020B0604030504040204" pitchFamily="34" charset="0"/>
                        </a:rPr>
                        <a:t>HeJ-</a:t>
                      </a:r>
                      <a:r>
                        <a:rPr lang="en-IN" sz="1800" i="1" dirty="0" err="1">
                          <a:effectLst/>
                          <a:latin typeface="Verdana" panose="020B0604030504040204" pitchFamily="34" charset="0"/>
                        </a:rPr>
                        <a:t>ruf</a:t>
                      </a:r>
                      <a:r>
                        <a:rPr lang="en-IN" sz="1800" dirty="0">
                          <a:effectLst/>
                          <a:latin typeface="Verdana" panose="020B0604030504040204" pitchFamily="34" charset="0"/>
                        </a:rPr>
                        <a:t> (F?+25)</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7659383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77371" y="283335"/>
            <a:ext cx="10840127" cy="6355724"/>
          </a:xfrm>
        </p:spPr>
        <p:txBody>
          <a:bodyPr>
            <a:normAutofit/>
          </a:bodyPr>
          <a:lstStyle/>
          <a:p>
            <a:r>
              <a:rPr lang="en-IN" b="1" dirty="0">
                <a:solidFill>
                  <a:srgbClr val="002060"/>
                </a:solidFill>
              </a:rPr>
              <a:t>The designation is usually the Laboratory code of the individual or laboratory originating the strain</a:t>
            </a:r>
            <a:endParaRPr lang="en-IN" b="1" dirty="0" smtClean="0">
              <a:solidFill>
                <a:srgbClr val="002060"/>
              </a:solidFill>
            </a:endParaRPr>
          </a:p>
          <a:p>
            <a:pPr algn="just"/>
            <a:r>
              <a:rPr lang="en-IN" b="1" dirty="0" smtClean="0">
                <a:solidFill>
                  <a:srgbClr val="002060"/>
                </a:solidFill>
              </a:rPr>
              <a:t>Example</a:t>
            </a:r>
          </a:p>
          <a:p>
            <a:pPr algn="just"/>
            <a:endParaRPr lang="en-IN" b="1" dirty="0" smtClean="0">
              <a:solidFill>
                <a:srgbClr val="002060"/>
              </a:solidFill>
            </a:endParaRPr>
          </a:p>
          <a:p>
            <a:pPr algn="l"/>
            <a:endParaRPr lang="en-IN" b="1" dirty="0" smtClean="0">
              <a:solidFill>
                <a:srgbClr val="002060"/>
              </a:solidFill>
            </a:endParaRPr>
          </a:p>
          <a:p>
            <a:pPr algn="l"/>
            <a:endParaRPr lang="en-IN" b="1" dirty="0">
              <a:solidFill>
                <a:srgbClr val="002060"/>
              </a:solidFill>
            </a:endParaRPr>
          </a:p>
          <a:p>
            <a:r>
              <a:rPr lang="en-IN" b="1" dirty="0">
                <a:solidFill>
                  <a:srgbClr val="002060"/>
                </a:solidFill>
              </a:rPr>
              <a:t>If a laboratory originates more than one </a:t>
            </a:r>
            <a:r>
              <a:rPr lang="en-IN" b="1" dirty="0" err="1">
                <a:solidFill>
                  <a:srgbClr val="002060"/>
                </a:solidFill>
              </a:rPr>
              <a:t>substrain</a:t>
            </a:r>
            <a:r>
              <a:rPr lang="en-IN" b="1" dirty="0">
                <a:solidFill>
                  <a:srgbClr val="002060"/>
                </a:solidFill>
              </a:rPr>
              <a:t>, serial numbers should be added to the Laboratory code</a:t>
            </a:r>
            <a:r>
              <a:rPr lang="en-IN" b="1" dirty="0" smtClean="0">
                <a:solidFill>
                  <a:srgbClr val="002060"/>
                </a:solidFill>
              </a:rPr>
              <a:t>.</a:t>
            </a:r>
          </a:p>
          <a:p>
            <a:r>
              <a:rPr lang="en-IN" b="1" dirty="0" smtClean="0">
                <a:solidFill>
                  <a:srgbClr val="002060"/>
                </a:solidFill>
              </a:rPr>
              <a:t>Example</a:t>
            </a:r>
          </a:p>
          <a:p>
            <a:endParaRPr lang="en-IN" b="1" dirty="0">
              <a:solidFill>
                <a:srgbClr val="002060"/>
              </a:solidFill>
            </a:endParaRPr>
          </a:p>
        </p:txBody>
      </p:sp>
      <p:sp>
        <p:nvSpPr>
          <p:cNvPr id="2" name="Footer Placeholder 1"/>
          <p:cNvSpPr>
            <a:spLocks noGrp="1"/>
          </p:cNvSpPr>
          <p:nvPr>
            <p:ph type="ftr" sz="quarter" idx="11"/>
          </p:nvPr>
        </p:nvSpPr>
        <p:spPr/>
        <p:txBody>
          <a:bodyPr/>
          <a:lstStyle/>
          <a:p>
            <a:r>
              <a:rPr lang="en-IN" dirty="0" smtClean="0"/>
              <a:t>P.G. Teaching</a:t>
            </a: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3111527223"/>
              </p:ext>
            </p:extLst>
          </p:nvPr>
        </p:nvGraphicFramePr>
        <p:xfrm>
          <a:off x="676275" y="1890509"/>
          <a:ext cx="10753724" cy="1280160"/>
        </p:xfrm>
        <a:graphic>
          <a:graphicData uri="http://schemas.openxmlformats.org/drawingml/2006/table">
            <a:tbl>
              <a:tblPr/>
              <a:tblGrid>
                <a:gridCol w="5376862"/>
                <a:gridCol w="5376862"/>
              </a:tblGrid>
              <a:tr h="640080">
                <a:tc>
                  <a:txBody>
                    <a:bodyPr/>
                    <a:lstStyle/>
                    <a:p>
                      <a:r>
                        <a:rPr lang="en-IN" sz="1800">
                          <a:effectLst/>
                          <a:latin typeface="Verdana" panose="020B0604030504040204" pitchFamily="34" charset="0"/>
                        </a:rPr>
                        <a:t>IS/Kyo  </a:t>
                      </a:r>
                    </a:p>
                  </a:txBody>
                  <a:tcPr anchor="ctr">
                    <a:lnL>
                      <a:noFill/>
                    </a:lnL>
                    <a:lnR>
                      <a:noFill/>
                    </a:lnR>
                    <a:lnT>
                      <a:noFill/>
                    </a:lnT>
                    <a:lnB>
                      <a:noFill/>
                    </a:lnB>
                    <a:solidFill>
                      <a:srgbClr val="FFFFFF"/>
                    </a:solidFill>
                  </a:tcPr>
                </a:tc>
                <a:tc>
                  <a:txBody>
                    <a:bodyPr/>
                    <a:lstStyle/>
                    <a:p>
                      <a:r>
                        <a:rPr lang="en-IN" sz="1800">
                          <a:effectLst/>
                          <a:latin typeface="Verdana" panose="020B0604030504040204" pitchFamily="34" charset="0"/>
                        </a:rPr>
                        <a:t>Substrain of IS rat strain originating at Kyoto University.</a:t>
                      </a:r>
                    </a:p>
                  </a:txBody>
                  <a:tcPr anchor="ctr">
                    <a:lnL>
                      <a:noFill/>
                    </a:lnL>
                    <a:lnR>
                      <a:noFill/>
                    </a:lnR>
                    <a:lnT>
                      <a:noFill/>
                    </a:lnT>
                    <a:lnB>
                      <a:noFill/>
                    </a:lnB>
                    <a:solidFill>
                      <a:srgbClr val="FFFFFF"/>
                    </a:solidFill>
                  </a:tcPr>
                </a:tc>
              </a:tr>
              <a:tr h="640080">
                <a:tc>
                  <a:txBody>
                    <a:bodyPr/>
                    <a:lstStyle/>
                    <a:p>
                      <a:r>
                        <a:rPr lang="en-IN" sz="1800">
                          <a:effectLst/>
                          <a:latin typeface="Verdana" panose="020B0604030504040204" pitchFamily="34" charset="0"/>
                        </a:rPr>
                        <a:t>A/He</a:t>
                      </a:r>
                    </a:p>
                  </a:txBody>
                  <a:tcPr anchor="ctr">
                    <a:lnL>
                      <a:noFill/>
                    </a:lnL>
                    <a:lnR>
                      <a:noFill/>
                    </a:lnR>
                    <a:lnT>
                      <a:noFill/>
                    </a:lnT>
                    <a:lnB>
                      <a:noFill/>
                    </a:lnB>
                    <a:solidFill>
                      <a:srgbClr val="FFFFFF"/>
                    </a:solidFill>
                  </a:tcPr>
                </a:tc>
                <a:tc>
                  <a:txBody>
                    <a:bodyPr/>
                    <a:lstStyle/>
                    <a:p>
                      <a:r>
                        <a:rPr lang="en-IN" sz="1800" dirty="0" err="1">
                          <a:effectLst/>
                          <a:latin typeface="Verdana" panose="020B0604030504040204" pitchFamily="34" charset="0"/>
                        </a:rPr>
                        <a:t>Substrain</a:t>
                      </a:r>
                      <a:r>
                        <a:rPr lang="en-IN" sz="1800" dirty="0">
                          <a:effectLst/>
                          <a:latin typeface="Verdana" panose="020B0604030504040204" pitchFamily="34" charset="0"/>
                        </a:rPr>
                        <a:t> of A mouse strain originating from Walter Heston.</a:t>
                      </a:r>
                    </a:p>
                  </a:txBody>
                  <a:tcPr anchor="ctr">
                    <a:lnL>
                      <a:noFill/>
                    </a:lnL>
                    <a:lnR>
                      <a:noFill/>
                    </a:lnR>
                    <a:lnT>
                      <a:noFill/>
                    </a:lnT>
                    <a:lnB>
                      <a:noFill/>
                    </a:lnB>
                    <a:solidFill>
                      <a:srgbClr val="FFFFFF"/>
                    </a:solidFill>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464243577"/>
              </p:ext>
            </p:extLst>
          </p:nvPr>
        </p:nvGraphicFramePr>
        <p:xfrm>
          <a:off x="676275" y="5177993"/>
          <a:ext cx="10753724" cy="365760"/>
        </p:xfrm>
        <a:graphic>
          <a:graphicData uri="http://schemas.openxmlformats.org/drawingml/2006/table">
            <a:tbl>
              <a:tblPr/>
              <a:tblGrid>
                <a:gridCol w="5376862"/>
                <a:gridCol w="5376862"/>
              </a:tblGrid>
              <a:tr h="365760">
                <a:tc>
                  <a:txBody>
                    <a:bodyPr/>
                    <a:lstStyle/>
                    <a:p>
                      <a:r>
                        <a:rPr lang="en-IN" sz="1800">
                          <a:effectLst/>
                          <a:latin typeface="Verdana" panose="020B0604030504040204" pitchFamily="34" charset="0"/>
                        </a:rPr>
                        <a:t>Mouse strains: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FL/1Re, FL/2Re</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24566877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7029" y="475845"/>
            <a:ext cx="11393714" cy="6355724"/>
          </a:xfrm>
        </p:spPr>
        <p:txBody>
          <a:bodyPr>
            <a:normAutofit/>
          </a:bodyPr>
          <a:lstStyle/>
          <a:p>
            <a:pPr algn="just"/>
            <a:r>
              <a:rPr lang="en-IN" b="1" dirty="0" err="1">
                <a:solidFill>
                  <a:srgbClr val="002060"/>
                </a:solidFill>
              </a:rPr>
              <a:t>Substrains</a:t>
            </a:r>
            <a:r>
              <a:rPr lang="en-IN" b="1" dirty="0">
                <a:solidFill>
                  <a:srgbClr val="002060"/>
                </a:solidFill>
              </a:rPr>
              <a:t> may give rise to further </a:t>
            </a:r>
            <a:r>
              <a:rPr lang="en-IN" b="1" dirty="0" err="1">
                <a:solidFill>
                  <a:srgbClr val="002060"/>
                </a:solidFill>
              </a:rPr>
              <a:t>substrains</a:t>
            </a:r>
            <a:r>
              <a:rPr lang="en-IN" b="1" dirty="0">
                <a:solidFill>
                  <a:srgbClr val="002060"/>
                </a:solidFill>
              </a:rPr>
              <a:t> by continued maintenance by a different investigator or through establishment of a new colony. In addition, </a:t>
            </a:r>
            <a:r>
              <a:rPr lang="en-IN" b="1" dirty="0" err="1">
                <a:solidFill>
                  <a:srgbClr val="002060"/>
                </a:solidFill>
              </a:rPr>
              <a:t>substrains</a:t>
            </a:r>
            <a:r>
              <a:rPr lang="en-IN" b="1" dirty="0">
                <a:solidFill>
                  <a:srgbClr val="002060"/>
                </a:solidFill>
              </a:rPr>
              <a:t> arise if demonstrable genetic differences from the original </a:t>
            </a:r>
            <a:r>
              <a:rPr lang="en-IN" b="1" dirty="0" err="1">
                <a:solidFill>
                  <a:srgbClr val="002060"/>
                </a:solidFill>
              </a:rPr>
              <a:t>substrain</a:t>
            </a:r>
            <a:r>
              <a:rPr lang="en-IN" b="1" dirty="0">
                <a:solidFill>
                  <a:srgbClr val="002060"/>
                </a:solidFill>
              </a:rPr>
              <a:t> are discovered. In either case, further </a:t>
            </a:r>
            <a:r>
              <a:rPr lang="en-IN" b="1" dirty="0" err="1">
                <a:solidFill>
                  <a:srgbClr val="002060"/>
                </a:solidFill>
              </a:rPr>
              <a:t>substrain</a:t>
            </a:r>
            <a:r>
              <a:rPr lang="en-IN" b="1" dirty="0">
                <a:solidFill>
                  <a:srgbClr val="002060"/>
                </a:solidFill>
              </a:rPr>
              <a:t> designations are added, without the addition of another slash.</a:t>
            </a:r>
          </a:p>
          <a:p>
            <a:pPr algn="just"/>
            <a:r>
              <a:rPr lang="en-IN" b="1" dirty="0" smtClean="0">
                <a:solidFill>
                  <a:srgbClr val="002060"/>
                </a:solidFill>
              </a:rPr>
              <a:t>Example</a:t>
            </a:r>
          </a:p>
          <a:p>
            <a:pPr algn="just"/>
            <a:endParaRPr lang="en-IN" b="1" dirty="0" smtClean="0">
              <a:solidFill>
                <a:srgbClr val="002060"/>
              </a:solidFill>
            </a:endParaRPr>
          </a:p>
          <a:p>
            <a:pPr algn="just"/>
            <a:endParaRPr lang="en-IN" b="1" dirty="0">
              <a:solidFill>
                <a:srgbClr val="002060"/>
              </a:solidFill>
            </a:endParaRPr>
          </a:p>
          <a:p>
            <a:pPr algn="just"/>
            <a:endParaRPr lang="en-IN" b="1" dirty="0">
              <a:solidFill>
                <a:srgbClr val="00206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3687900948"/>
              </p:ext>
            </p:extLst>
          </p:nvPr>
        </p:nvGraphicFramePr>
        <p:xfrm>
          <a:off x="676275" y="3691735"/>
          <a:ext cx="10753724" cy="1828800"/>
        </p:xfrm>
        <a:graphic>
          <a:graphicData uri="http://schemas.openxmlformats.org/drawingml/2006/table">
            <a:tbl>
              <a:tblPr/>
              <a:tblGrid>
                <a:gridCol w="5376862"/>
                <a:gridCol w="5376862"/>
              </a:tblGrid>
              <a:tr h="640080">
                <a:tc>
                  <a:txBody>
                    <a:bodyPr/>
                    <a:lstStyle/>
                    <a:p>
                      <a:r>
                        <a:rPr lang="en-IN" sz="1800">
                          <a:effectLst/>
                          <a:latin typeface="Verdana" panose="020B0604030504040204" pitchFamily="34" charset="0"/>
                        </a:rPr>
                        <a:t>C3H/HeH  </a:t>
                      </a:r>
                    </a:p>
                  </a:txBody>
                  <a:tcPr anchor="ctr">
                    <a:lnL>
                      <a:noFill/>
                    </a:lnL>
                    <a:lnR>
                      <a:noFill/>
                    </a:lnR>
                    <a:lnT>
                      <a:noFill/>
                    </a:lnT>
                    <a:lnB>
                      <a:noFill/>
                    </a:lnB>
                    <a:solidFill>
                      <a:srgbClr val="FFFFFF"/>
                    </a:solidFill>
                  </a:tcPr>
                </a:tc>
                <a:tc>
                  <a:txBody>
                    <a:bodyPr/>
                    <a:lstStyle/>
                    <a:p>
                      <a:r>
                        <a:rPr lang="en-IN" sz="1800">
                          <a:effectLst/>
                          <a:latin typeface="Verdana" panose="020B0604030504040204" pitchFamily="34" charset="0"/>
                        </a:rPr>
                        <a:t>Mouse substrain derived at Harwell (H) from the Heston (He) substrain of C3H.</a:t>
                      </a:r>
                    </a:p>
                  </a:txBody>
                  <a:tcPr anchor="ctr">
                    <a:lnL>
                      <a:noFill/>
                    </a:lnL>
                    <a:lnR>
                      <a:noFill/>
                    </a:lnR>
                    <a:lnT>
                      <a:noFill/>
                    </a:lnT>
                    <a:lnB>
                      <a:noFill/>
                    </a:lnB>
                    <a:solidFill>
                      <a:srgbClr val="FFFFFF"/>
                    </a:solidFill>
                  </a:tcPr>
                </a:tc>
              </a:tr>
              <a:tr h="1188720">
                <a:tc>
                  <a:txBody>
                    <a:bodyPr/>
                    <a:lstStyle/>
                    <a:p>
                      <a:r>
                        <a:rPr lang="en-IN" sz="1800">
                          <a:effectLst/>
                          <a:latin typeface="Verdana" panose="020B0604030504040204" pitchFamily="34" charset="0"/>
                        </a:rPr>
                        <a:t>SR/JrIpcv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Rat </a:t>
                      </a:r>
                      <a:r>
                        <a:rPr lang="en-IN" sz="1800" dirty="0" err="1">
                          <a:effectLst/>
                          <a:latin typeface="Verdana" panose="020B0604030504040204" pitchFamily="34" charset="0"/>
                        </a:rPr>
                        <a:t>substrain</a:t>
                      </a:r>
                      <a:r>
                        <a:rPr lang="en-IN" sz="1800" dirty="0">
                          <a:effectLst/>
                          <a:latin typeface="Verdana" panose="020B0604030504040204" pitchFamily="34" charset="0"/>
                        </a:rPr>
                        <a:t> derived at Institute of Physiology, Czech Academy of Sciences (</a:t>
                      </a:r>
                      <a:r>
                        <a:rPr lang="en-IN" sz="1800" dirty="0" err="1">
                          <a:effectLst/>
                          <a:latin typeface="Verdana" panose="020B0604030504040204" pitchFamily="34" charset="0"/>
                        </a:rPr>
                        <a:t>Ipcv</a:t>
                      </a:r>
                      <a:r>
                        <a:rPr lang="en-IN" sz="1800" dirty="0">
                          <a:effectLst/>
                          <a:latin typeface="Verdana" panose="020B0604030504040204" pitchFamily="34" charset="0"/>
                        </a:rPr>
                        <a:t>) from the John Rapp (Jr) </a:t>
                      </a:r>
                      <a:r>
                        <a:rPr lang="en-IN" sz="1800" dirty="0" err="1">
                          <a:effectLst/>
                          <a:latin typeface="Verdana" panose="020B0604030504040204" pitchFamily="34" charset="0"/>
                        </a:rPr>
                        <a:t>substrain</a:t>
                      </a:r>
                      <a:r>
                        <a:rPr lang="en-IN" sz="1800" dirty="0">
                          <a:effectLst/>
                          <a:latin typeface="Verdana" panose="020B0604030504040204" pitchFamily="34" charset="0"/>
                        </a:rPr>
                        <a:t> of SR</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3983985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6401" y="283335"/>
            <a:ext cx="11433942" cy="6355724"/>
          </a:xfrm>
        </p:spPr>
        <p:txBody>
          <a:bodyPr>
            <a:normAutofit/>
          </a:bodyPr>
          <a:lstStyle/>
          <a:p>
            <a:pPr algn="just"/>
            <a:r>
              <a:rPr lang="en-IN" sz="2800" b="1" dirty="0" smtClean="0">
                <a:solidFill>
                  <a:srgbClr val="002060"/>
                </a:solidFill>
              </a:rPr>
              <a:t>Nomenclature of Hybrid </a:t>
            </a:r>
          </a:p>
          <a:p>
            <a:pPr algn="just"/>
            <a:r>
              <a:rPr lang="en-IN" sz="2800" b="1" dirty="0">
                <a:solidFill>
                  <a:srgbClr val="002060"/>
                </a:solidFill>
              </a:rPr>
              <a:t>Mice or rats that are the progeny of two inbred strains, crossed in the same direction, are genetically identical, and can be designated using uppercase abbreviations of the two parents (maternal strain listed first), followed by F1. Note that reciprocal F1 hybrids are not genetically identical, and their designations are, therefore, different</a:t>
            </a:r>
            <a:r>
              <a:rPr lang="en-IN" sz="2800" b="1" dirty="0" smtClean="0">
                <a:solidFill>
                  <a:srgbClr val="002060"/>
                </a:solidFill>
              </a:rPr>
              <a:t>.</a:t>
            </a:r>
          </a:p>
          <a:p>
            <a:pPr algn="just"/>
            <a:r>
              <a:rPr lang="en-IN" sz="2800" b="1" dirty="0" smtClean="0">
                <a:solidFill>
                  <a:srgbClr val="002060"/>
                </a:solidFill>
              </a:rPr>
              <a:t>Examples</a:t>
            </a:r>
          </a:p>
          <a:p>
            <a:pPr algn="just"/>
            <a:endParaRPr lang="en-IN" sz="2000" b="1" dirty="0">
              <a:solidFill>
                <a:srgbClr val="002060"/>
              </a:solidFill>
            </a:endParaRPr>
          </a:p>
          <a:p>
            <a:pPr algn="just"/>
            <a:endParaRPr lang="en-IN" sz="2000" b="1" dirty="0" smtClean="0">
              <a:solidFill>
                <a:srgbClr val="002060"/>
              </a:solidFill>
            </a:endParaRPr>
          </a:p>
          <a:p>
            <a:pPr algn="just"/>
            <a:endParaRPr lang="en-IN" sz="2000" b="1" dirty="0">
              <a:solidFill>
                <a:srgbClr val="002060"/>
              </a:solidFill>
            </a:endParaRPr>
          </a:p>
          <a:p>
            <a:pPr algn="just"/>
            <a:endParaRPr lang="en-IN" sz="2000" b="1" dirty="0" smtClean="0">
              <a:solidFill>
                <a:srgbClr val="002060"/>
              </a:solidFill>
            </a:endParaRPr>
          </a:p>
          <a:p>
            <a:pPr algn="just"/>
            <a:endParaRPr lang="en-IN" sz="2000" b="1" dirty="0">
              <a:solidFill>
                <a:srgbClr val="002060"/>
              </a:solidFill>
            </a:endParaRPr>
          </a:p>
          <a:p>
            <a:pPr algn="just"/>
            <a:endParaRPr lang="en-IN" sz="2000" b="1" dirty="0">
              <a:solidFill>
                <a:srgbClr val="002060"/>
              </a:solidFill>
            </a:endParaRPr>
          </a:p>
          <a:p>
            <a:pPr algn="just"/>
            <a:endParaRPr lang="en-IN" sz="2000" b="1" dirty="0">
              <a:solidFill>
                <a:srgbClr val="002060"/>
              </a:solidFill>
            </a:endParaRPr>
          </a:p>
          <a:p>
            <a:pPr algn="just"/>
            <a:endParaRPr lang="en-IN" sz="2000" b="1" dirty="0">
              <a:solidFill>
                <a:srgbClr val="002060"/>
              </a:solidFill>
            </a:endParaRPr>
          </a:p>
          <a:p>
            <a:pPr algn="just"/>
            <a:endParaRPr lang="en-IN" sz="2000" b="1" dirty="0">
              <a:solidFill>
                <a:srgbClr val="002060"/>
              </a:solidFill>
            </a:endParaRPr>
          </a:p>
          <a:p>
            <a:pPr algn="just"/>
            <a:endParaRPr lang="en-IN" sz="2000" b="1" dirty="0" smtClean="0">
              <a:solidFill>
                <a:srgbClr val="002060"/>
              </a:solidFill>
            </a:endParaRPr>
          </a:p>
          <a:p>
            <a:pPr algn="just"/>
            <a:endParaRPr lang="en-IN" sz="2000" b="1" dirty="0">
              <a:solidFill>
                <a:srgbClr val="002060"/>
              </a:solidFill>
            </a:endParaRPr>
          </a:p>
          <a:p>
            <a:pPr algn="just"/>
            <a:endParaRPr lang="en-IN" sz="2000" b="1" dirty="0">
              <a:solidFill>
                <a:srgbClr val="00206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1896264420"/>
              </p:ext>
            </p:extLst>
          </p:nvPr>
        </p:nvGraphicFramePr>
        <p:xfrm>
          <a:off x="676275" y="3518285"/>
          <a:ext cx="10753724" cy="3017520"/>
        </p:xfrm>
        <a:graphic>
          <a:graphicData uri="http://schemas.openxmlformats.org/drawingml/2006/table">
            <a:tbl>
              <a:tblPr/>
              <a:tblGrid>
                <a:gridCol w="5376862"/>
                <a:gridCol w="5376862"/>
              </a:tblGrid>
              <a:tr h="914400">
                <a:tc>
                  <a:txBody>
                    <a:bodyPr/>
                    <a:lstStyle/>
                    <a:p>
                      <a:r>
                        <a:rPr lang="en-IN" sz="1800" dirty="0">
                          <a:effectLst/>
                          <a:latin typeface="Verdana" panose="020B0604030504040204" pitchFamily="34" charset="0"/>
                        </a:rPr>
                        <a:t>D2B6F1</a:t>
                      </a:r>
                    </a:p>
                  </a:txBody>
                  <a:tcPr anchor="ctr">
                    <a:lnL>
                      <a:noFill/>
                    </a:lnL>
                    <a:lnR>
                      <a:noFill/>
                    </a:lnR>
                    <a:lnT>
                      <a:noFill/>
                    </a:lnT>
                    <a:lnB>
                      <a:noFill/>
                    </a:lnB>
                    <a:solidFill>
                      <a:srgbClr val="FFFFFF"/>
                    </a:solidFill>
                  </a:tcPr>
                </a:tc>
                <a:tc>
                  <a:txBody>
                    <a:bodyPr/>
                    <a:lstStyle/>
                    <a:p>
                      <a:r>
                        <a:rPr lang="en-IN" sz="1800">
                          <a:effectLst/>
                          <a:latin typeface="Verdana" panose="020B0604030504040204" pitchFamily="34" charset="0"/>
                        </a:rPr>
                        <a:t>Mouse that is the offspring of a DBA/2 mother and C57BL6/J father. A full F1 designation is (DBA/2N x C57BL/6J)F1.</a:t>
                      </a:r>
                    </a:p>
                  </a:txBody>
                  <a:tcPr anchor="ctr">
                    <a:lnL>
                      <a:noFill/>
                    </a:lnL>
                    <a:lnR>
                      <a:noFill/>
                    </a:lnR>
                    <a:lnT>
                      <a:noFill/>
                    </a:lnT>
                    <a:lnB>
                      <a:noFill/>
                    </a:lnB>
                    <a:solidFill>
                      <a:srgbClr val="FFFFFF"/>
                    </a:solidFill>
                  </a:tcPr>
                </a:tc>
              </a:tr>
              <a:tr h="914400">
                <a:tc>
                  <a:txBody>
                    <a:bodyPr/>
                    <a:lstStyle/>
                    <a:p>
                      <a:r>
                        <a:rPr lang="en-IN" sz="1800">
                          <a:effectLst/>
                          <a:latin typeface="Verdana" panose="020B0604030504040204" pitchFamily="34" charset="0"/>
                        </a:rPr>
                        <a:t>B6D2F1</a:t>
                      </a:r>
                    </a:p>
                  </a:txBody>
                  <a:tcPr anchor="ctr">
                    <a:lnL>
                      <a:noFill/>
                    </a:lnL>
                    <a:lnR>
                      <a:noFill/>
                    </a:lnR>
                    <a:lnT>
                      <a:noFill/>
                    </a:lnT>
                    <a:lnB>
                      <a:noFill/>
                    </a:lnB>
                    <a:solidFill>
                      <a:srgbClr val="FFFFFF"/>
                    </a:solidFill>
                  </a:tcPr>
                </a:tc>
                <a:tc>
                  <a:txBody>
                    <a:bodyPr/>
                    <a:lstStyle/>
                    <a:p>
                      <a:r>
                        <a:rPr lang="en-IN" sz="1800">
                          <a:effectLst/>
                          <a:latin typeface="Verdana" panose="020B0604030504040204" pitchFamily="34" charset="0"/>
                        </a:rPr>
                        <a:t>Mouse that is the offspring of the reciprocal cross. A full F1 designation is (C57BL/6J x DBA/2N)F1.</a:t>
                      </a:r>
                    </a:p>
                  </a:txBody>
                  <a:tcPr anchor="ctr">
                    <a:lnL>
                      <a:noFill/>
                    </a:lnL>
                    <a:lnR>
                      <a:noFill/>
                    </a:lnR>
                    <a:lnT>
                      <a:noFill/>
                    </a:lnT>
                    <a:lnB>
                      <a:noFill/>
                    </a:lnB>
                    <a:solidFill>
                      <a:srgbClr val="FFFFFF"/>
                    </a:solidFill>
                  </a:tcPr>
                </a:tc>
              </a:tr>
              <a:tr h="1188720">
                <a:tc>
                  <a:txBody>
                    <a:bodyPr/>
                    <a:lstStyle/>
                    <a:p>
                      <a:r>
                        <a:rPr lang="en-IN" sz="1800">
                          <a:effectLst/>
                          <a:latin typeface="Verdana" panose="020B0604030504040204" pitchFamily="34" charset="0"/>
                        </a:rPr>
                        <a:t>CB1BD22F1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Mouse that is the offspring of two recombinant inbred strains, a CXB1 mother and BXD22 father; full F1 designation is (CXB1/</a:t>
                      </a:r>
                      <a:r>
                        <a:rPr lang="en-IN" sz="1800" dirty="0" err="1">
                          <a:effectLst/>
                          <a:latin typeface="Verdana" panose="020B0604030504040204" pitchFamily="34" charset="0"/>
                        </a:rPr>
                        <a:t>ByJ</a:t>
                      </a:r>
                      <a:r>
                        <a:rPr lang="en-IN" sz="1800" dirty="0">
                          <a:effectLst/>
                          <a:latin typeface="Verdana" panose="020B0604030504040204" pitchFamily="34" charset="0"/>
                        </a:rPr>
                        <a:t> x BXD22/</a:t>
                      </a:r>
                      <a:r>
                        <a:rPr lang="en-IN" sz="1800" dirty="0" err="1">
                          <a:effectLst/>
                          <a:latin typeface="Verdana" panose="020B0604030504040204" pitchFamily="34" charset="0"/>
                        </a:rPr>
                        <a:t>TyJ</a:t>
                      </a:r>
                      <a:r>
                        <a:rPr lang="en-IN" sz="1800" dirty="0">
                          <a:effectLst/>
                          <a:latin typeface="Verdana" panose="020B0604030504040204" pitchFamily="34" charset="0"/>
                        </a:rPr>
                        <a:t>)F1.</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3099681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5155" y="-21461"/>
            <a:ext cx="10702343" cy="6355724"/>
          </a:xfrm>
        </p:spPr>
        <p:txBody>
          <a:bodyPr>
            <a:normAutofit fontScale="62500" lnSpcReduction="20000"/>
          </a:bodyPr>
          <a:lstStyle/>
          <a:p>
            <a:r>
              <a:rPr lang="en-IN" sz="8000" dirty="0" smtClean="0"/>
              <a:t> </a:t>
            </a:r>
            <a:r>
              <a:rPr lang="en-IN" sz="3400" b="1" dirty="0" smtClean="0">
                <a:solidFill>
                  <a:srgbClr val="FF0000"/>
                </a:solidFill>
                <a:latin typeface="Times New Roman" panose="02020603050405020304" pitchFamily="18" charset="0"/>
                <a:cs typeface="Times New Roman" panose="02020603050405020304" pitchFamily="18" charset="0"/>
              </a:rPr>
              <a:t>Recombinant inbred strain</a:t>
            </a:r>
          </a:p>
          <a:p>
            <a:pPr algn="just"/>
            <a:r>
              <a:rPr lang="en-IN" sz="3800" b="1" dirty="0">
                <a:solidFill>
                  <a:srgbClr val="002060"/>
                </a:solidFill>
                <a:latin typeface="Times New Roman" panose="02020603050405020304" pitchFamily="18" charset="0"/>
                <a:cs typeface="Times New Roman" panose="02020603050405020304" pitchFamily="18" charset="0"/>
              </a:rPr>
              <a:t>Recombinant inbred (RI) strains contain unique, approximately equal proportions of genetic contributions from two original progenitor inbred strains. </a:t>
            </a:r>
            <a:endParaRPr lang="en-IN" sz="3800" b="1" dirty="0" smtClean="0">
              <a:solidFill>
                <a:srgbClr val="002060"/>
              </a:solidFill>
              <a:latin typeface="Times New Roman" panose="02020603050405020304" pitchFamily="18" charset="0"/>
              <a:cs typeface="Times New Roman" panose="02020603050405020304" pitchFamily="18" charset="0"/>
            </a:endParaRPr>
          </a:p>
          <a:p>
            <a:pPr algn="just"/>
            <a:r>
              <a:rPr lang="en-IN" sz="3800" b="1" dirty="0" smtClean="0">
                <a:solidFill>
                  <a:srgbClr val="002060"/>
                </a:solidFill>
                <a:latin typeface="Times New Roman" panose="02020603050405020304" pitchFamily="18" charset="0"/>
                <a:cs typeface="Times New Roman" panose="02020603050405020304" pitchFamily="18" charset="0"/>
              </a:rPr>
              <a:t>Traditionally</a:t>
            </a:r>
            <a:r>
              <a:rPr lang="en-IN" sz="3800" b="1" dirty="0">
                <a:solidFill>
                  <a:srgbClr val="002060"/>
                </a:solidFill>
                <a:latin typeface="Times New Roman" panose="02020603050405020304" pitchFamily="18" charset="0"/>
                <a:cs typeface="Times New Roman" panose="02020603050405020304" pitchFamily="18" charset="0"/>
              </a:rPr>
              <a:t>, recombinant inbred (RI) strains are formed by crossing animals of two inbred strains, followed by 20 or more consecutive generations of brother x sister </a:t>
            </a:r>
            <a:r>
              <a:rPr lang="en-IN" sz="3800" b="1" dirty="0" err="1" smtClean="0">
                <a:solidFill>
                  <a:srgbClr val="002060"/>
                </a:solidFill>
                <a:latin typeface="Times New Roman" panose="02020603050405020304" pitchFamily="18" charset="0"/>
                <a:cs typeface="Times New Roman" panose="02020603050405020304" pitchFamily="18" charset="0"/>
              </a:rPr>
              <a:t>matings</a:t>
            </a:r>
            <a:r>
              <a:rPr lang="en-IN" sz="3800" b="1" dirty="0" smtClean="0">
                <a:solidFill>
                  <a:srgbClr val="002060"/>
                </a:solidFill>
                <a:latin typeface="Times New Roman" panose="02020603050405020304" pitchFamily="18" charset="0"/>
                <a:cs typeface="Times New Roman" panose="02020603050405020304" pitchFamily="18" charset="0"/>
              </a:rPr>
              <a:t>. </a:t>
            </a:r>
          </a:p>
          <a:p>
            <a:pPr algn="just"/>
            <a:r>
              <a:rPr lang="en-IN" sz="3800" b="1" dirty="0" smtClean="0">
                <a:solidFill>
                  <a:srgbClr val="002060"/>
                </a:solidFill>
                <a:latin typeface="Times New Roman" panose="02020603050405020304" pitchFamily="18" charset="0"/>
                <a:cs typeface="Times New Roman" panose="02020603050405020304" pitchFamily="18" charset="0"/>
              </a:rPr>
              <a:t>Alternate </a:t>
            </a:r>
            <a:r>
              <a:rPr lang="en-IN" sz="3800" b="1" dirty="0">
                <a:solidFill>
                  <a:srgbClr val="002060"/>
                </a:solidFill>
                <a:latin typeface="Times New Roman" panose="02020603050405020304" pitchFamily="18" charset="0"/>
                <a:cs typeface="Times New Roman" panose="02020603050405020304" pitchFamily="18" charset="0"/>
              </a:rPr>
              <a:t>breeding schemes can be used, such as creating RI strain sets from Advanced </a:t>
            </a:r>
            <a:r>
              <a:rPr lang="en-IN" sz="3800" b="1" dirty="0" err="1">
                <a:solidFill>
                  <a:srgbClr val="002060"/>
                </a:solidFill>
                <a:latin typeface="Times New Roman" panose="02020603050405020304" pitchFamily="18" charset="0"/>
                <a:cs typeface="Times New Roman" panose="02020603050405020304" pitchFamily="18" charset="0"/>
              </a:rPr>
              <a:t>Intercross</a:t>
            </a:r>
            <a:r>
              <a:rPr lang="en-IN" sz="3800" b="1" dirty="0">
                <a:solidFill>
                  <a:srgbClr val="002060"/>
                </a:solidFill>
                <a:latin typeface="Times New Roman" panose="02020603050405020304" pitchFamily="18" charset="0"/>
                <a:cs typeface="Times New Roman" panose="02020603050405020304" pitchFamily="18" charset="0"/>
              </a:rPr>
              <a:t> Lines, where F2 animals are </a:t>
            </a:r>
            <a:r>
              <a:rPr lang="en-IN" sz="3800" b="1" dirty="0" err="1">
                <a:solidFill>
                  <a:srgbClr val="002060"/>
                </a:solidFill>
                <a:latin typeface="Times New Roman" panose="02020603050405020304" pitchFamily="18" charset="0"/>
                <a:cs typeface="Times New Roman" panose="02020603050405020304" pitchFamily="18" charset="0"/>
              </a:rPr>
              <a:t>nonsib</a:t>
            </a:r>
            <a:r>
              <a:rPr lang="en-IN" sz="3800" b="1" dirty="0">
                <a:solidFill>
                  <a:srgbClr val="002060"/>
                </a:solidFill>
                <a:latin typeface="Times New Roman" panose="02020603050405020304" pitchFamily="18" charset="0"/>
                <a:cs typeface="Times New Roman" panose="02020603050405020304" pitchFamily="18" charset="0"/>
              </a:rPr>
              <a:t> mated for several generations, followed ultimately by 20 or more consecutive generations of brother x sister </a:t>
            </a:r>
            <a:r>
              <a:rPr lang="en-IN" sz="3800" b="1" dirty="0" err="1">
                <a:solidFill>
                  <a:srgbClr val="002060"/>
                </a:solidFill>
                <a:latin typeface="Times New Roman" panose="02020603050405020304" pitchFamily="18" charset="0"/>
                <a:cs typeface="Times New Roman" panose="02020603050405020304" pitchFamily="18" charset="0"/>
              </a:rPr>
              <a:t>matings</a:t>
            </a:r>
            <a:r>
              <a:rPr lang="en-IN" sz="3800" b="1" dirty="0">
                <a:solidFill>
                  <a:srgbClr val="002060"/>
                </a:solidFill>
                <a:latin typeface="Times New Roman" panose="02020603050405020304" pitchFamily="18" charset="0"/>
                <a:cs typeface="Times New Roman" panose="02020603050405020304" pitchFamily="18" charset="0"/>
              </a:rPr>
              <a:t>. </a:t>
            </a:r>
            <a:endParaRPr lang="en-IN" sz="3800" b="1" dirty="0" smtClean="0">
              <a:solidFill>
                <a:srgbClr val="002060"/>
              </a:solidFill>
              <a:latin typeface="Times New Roman" panose="02020603050405020304" pitchFamily="18" charset="0"/>
              <a:cs typeface="Times New Roman" panose="02020603050405020304" pitchFamily="18" charset="0"/>
            </a:endParaRPr>
          </a:p>
          <a:p>
            <a:pPr algn="just"/>
            <a:r>
              <a:rPr lang="en-IN" sz="3800" b="1" dirty="0" smtClean="0">
                <a:solidFill>
                  <a:srgbClr val="002060"/>
                </a:solidFill>
                <a:latin typeface="Times New Roman" panose="02020603050405020304" pitchFamily="18" charset="0"/>
                <a:cs typeface="Times New Roman" panose="02020603050405020304" pitchFamily="18" charset="0"/>
              </a:rPr>
              <a:t>Note </a:t>
            </a:r>
            <a:r>
              <a:rPr lang="en-IN" sz="3800" b="1" dirty="0">
                <a:solidFill>
                  <a:srgbClr val="002060"/>
                </a:solidFill>
                <a:latin typeface="Times New Roman" panose="02020603050405020304" pitchFamily="18" charset="0"/>
                <a:cs typeface="Times New Roman" panose="02020603050405020304" pitchFamily="18" charset="0"/>
              </a:rPr>
              <a:t>that if backcrossing to one of the parental strains is involved, this will create recombinant congenic strains and should be named accordingly</a:t>
            </a:r>
            <a:r>
              <a:rPr lang="en-IN" sz="3800" b="1" dirty="0" smtClean="0">
                <a:solidFill>
                  <a:srgbClr val="002060"/>
                </a:solidFill>
                <a:latin typeface="Times New Roman" panose="02020603050405020304" pitchFamily="18" charset="0"/>
                <a:cs typeface="Times New Roman" panose="02020603050405020304" pitchFamily="18" charset="0"/>
              </a:rPr>
              <a:t>.</a:t>
            </a:r>
          </a:p>
          <a:p>
            <a:pPr algn="just"/>
            <a:r>
              <a:rPr lang="en-IN" sz="3800" b="1" dirty="0" smtClean="0">
                <a:solidFill>
                  <a:srgbClr val="002060"/>
                </a:solidFill>
                <a:latin typeface="Times New Roman" panose="02020603050405020304" pitchFamily="18" charset="0"/>
                <a:cs typeface="Times New Roman" panose="02020603050405020304" pitchFamily="18" charset="0"/>
              </a:rPr>
              <a:t> </a:t>
            </a:r>
            <a:r>
              <a:rPr lang="en-IN" sz="3800" b="1" dirty="0">
                <a:solidFill>
                  <a:srgbClr val="002060"/>
                </a:solidFill>
                <a:latin typeface="Times New Roman" panose="02020603050405020304" pitchFamily="18" charset="0"/>
                <a:cs typeface="Times New Roman" panose="02020603050405020304" pitchFamily="18" charset="0"/>
              </a:rPr>
              <a:t>RI strains should be designated by uppercase one- or two-letter abbreviations of both parental strain names, with the female strain written first, and separated by an uppercase letter X with no intervening spaces</a:t>
            </a:r>
            <a:r>
              <a:rPr lang="en-IN" sz="3800" b="1" dirty="0" smtClean="0">
                <a:solidFill>
                  <a:srgbClr val="002060"/>
                </a:solidFill>
                <a:latin typeface="Times New Roman" panose="02020603050405020304" pitchFamily="18" charset="0"/>
                <a:cs typeface="Times New Roman" panose="02020603050405020304" pitchFamily="18" charset="0"/>
              </a:rPr>
              <a:t>.</a:t>
            </a:r>
          </a:p>
          <a:p>
            <a:pPr algn="just"/>
            <a:r>
              <a:rPr lang="en-IN" sz="3800" b="1" dirty="0" smtClean="0">
                <a:solidFill>
                  <a:srgbClr val="002060"/>
                </a:solidFill>
                <a:latin typeface="Times New Roman" panose="02020603050405020304" pitchFamily="18" charset="0"/>
                <a:cs typeface="Times New Roman" panose="02020603050405020304" pitchFamily="18" charset="0"/>
              </a:rPr>
              <a:t> </a:t>
            </a:r>
            <a:r>
              <a:rPr lang="en-IN" sz="3800" b="1" dirty="0">
                <a:solidFill>
                  <a:srgbClr val="002060"/>
                </a:solidFill>
                <a:latin typeface="Times New Roman" panose="02020603050405020304" pitchFamily="18" charset="0"/>
                <a:cs typeface="Times New Roman" panose="02020603050405020304" pitchFamily="18" charset="0"/>
              </a:rPr>
              <a:t>All members of RI sets involving the same two strains will be serially numbered regardless of whether they were created in one or more laboratories. Sequential numbers may be obtained from </a:t>
            </a:r>
            <a:r>
              <a:rPr lang="en-IN" sz="3800" b="1" dirty="0" smtClean="0">
                <a:solidFill>
                  <a:srgbClr val="002060"/>
                </a:solidFill>
                <a:latin typeface="Times New Roman" panose="02020603050405020304" pitchFamily="18" charset="0"/>
                <a:cs typeface="Times New Roman" panose="02020603050405020304" pitchFamily="18" charset="0"/>
              </a:rPr>
              <a:t>MGD.</a:t>
            </a:r>
          </a:p>
          <a:p>
            <a:r>
              <a:rPr lang="en-IN" sz="3400" dirty="0"/>
              <a:t/>
            </a:r>
            <a:br>
              <a:rPr lang="en-IN" sz="3400" dirty="0"/>
            </a:br>
            <a:r>
              <a:rPr lang="en-IN" sz="3400" dirty="0" smtClean="0"/>
              <a:t>Example</a:t>
            </a:r>
          </a:p>
          <a:p>
            <a:endParaRPr lang="en-IN" sz="8000" dirty="0"/>
          </a:p>
          <a:p>
            <a:pPr algn="l"/>
            <a:endParaRPr lang="en-IN" dirty="0"/>
          </a:p>
          <a:p>
            <a:pPr algn="l"/>
            <a:endParaRPr lang="en-IN" dirty="0"/>
          </a:p>
          <a:p>
            <a:pPr algn="just"/>
            <a:endParaRPr lang="en-IN" dirty="0"/>
          </a:p>
          <a:p>
            <a:pPr algn="l"/>
            <a:endParaRPr lang="en-IN" dirty="0" smtClean="0"/>
          </a:p>
          <a:p>
            <a:pPr algn="l"/>
            <a:endParaRPr lang="en-IN" dirty="0"/>
          </a:p>
          <a:p>
            <a:pPr algn="l"/>
            <a:endParaRPr lang="en-IN" dirty="0"/>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3380213124"/>
              </p:ext>
            </p:extLst>
          </p:nvPr>
        </p:nvGraphicFramePr>
        <p:xfrm>
          <a:off x="676275" y="6201975"/>
          <a:ext cx="10753724" cy="640080"/>
        </p:xfrm>
        <a:graphic>
          <a:graphicData uri="http://schemas.openxmlformats.org/drawingml/2006/table">
            <a:tbl>
              <a:tblPr/>
              <a:tblGrid>
                <a:gridCol w="5376862"/>
                <a:gridCol w="5376862"/>
              </a:tblGrid>
              <a:tr h="640080">
                <a:tc>
                  <a:txBody>
                    <a:bodyPr/>
                    <a:lstStyle/>
                    <a:p>
                      <a:r>
                        <a:rPr lang="en-IN" sz="1800" dirty="0">
                          <a:effectLst/>
                          <a:latin typeface="Verdana" panose="020B0604030504040204" pitchFamily="34" charset="0"/>
                        </a:rPr>
                        <a:t>CXB  </a:t>
                      </a:r>
                    </a:p>
                  </a:txBody>
                  <a:tcPr anchor="ctr">
                    <a:lnL>
                      <a:noFill/>
                    </a:lnL>
                    <a:lnR>
                      <a:noFill/>
                    </a:lnR>
                    <a:lnT>
                      <a:noFill/>
                    </a:lnT>
                    <a:lnB>
                      <a:noFill/>
                    </a:lnB>
                  </a:tcPr>
                </a:tc>
                <a:tc>
                  <a:txBody>
                    <a:bodyPr/>
                    <a:lstStyle/>
                    <a:p>
                      <a:r>
                        <a:rPr lang="en-IN" sz="1800" dirty="0">
                          <a:effectLst/>
                          <a:latin typeface="Verdana" panose="020B0604030504040204" pitchFamily="34" charset="0"/>
                        </a:rPr>
                        <a:t>Recombinant inbred mouse strain derived from a cross of BALB/c x C57BL/6J.</a:t>
                      </a:r>
                    </a:p>
                  </a:txBody>
                  <a:tcPr anchor="ctr">
                    <a:lnL>
                      <a:noFill/>
                    </a:lnL>
                    <a:lnR>
                      <a:noFill/>
                    </a:lnR>
                    <a:lnT>
                      <a:noFill/>
                    </a:lnT>
                    <a:lnB>
                      <a:noFill/>
                    </a:lnB>
                  </a:tcPr>
                </a:tc>
              </a:tr>
            </a:tbl>
          </a:graphicData>
        </a:graphic>
      </p:graphicFrame>
      <p:sp>
        <p:nvSpPr>
          <p:cNvPr id="5" name="Rectangle 1"/>
          <p:cNvSpPr>
            <a:spLocks noChangeArrowheads="1"/>
          </p:cNvSpPr>
          <p:nvPr/>
        </p:nvSpPr>
        <p:spPr bwMode="auto">
          <a:xfrm>
            <a:off x="676275" y="541836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panose="020B0604020202020204" pitchFamily="34" charset="0"/>
              </a:rPr>
              <a:t/>
            </a:r>
            <a:br>
              <a:rPr kumimoji="0" lang="en-US" altLang="en-US" sz="1800" b="0" i="0" u="none" strike="noStrike" cap="none" normalizeH="0" baseline="0" smtClean="0">
                <a:ln>
                  <a:noFill/>
                </a:ln>
                <a:solidFill>
                  <a:schemeClr val="tx1"/>
                </a:solidFill>
                <a:effectLst/>
                <a:latin typeface="Arial" panose="020B0604020202020204" pitchFamily="34" charset="0"/>
              </a:rPr>
            </a:b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764375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35429" y="283335"/>
            <a:ext cx="11720285" cy="6355724"/>
          </a:xfrm>
        </p:spPr>
        <p:txBody>
          <a:bodyPr>
            <a:normAutofit/>
          </a:bodyPr>
          <a:lstStyle/>
          <a:p>
            <a:pPr algn="just"/>
            <a:r>
              <a:rPr lang="en-IN" b="1" dirty="0">
                <a:solidFill>
                  <a:srgbClr val="002060"/>
                </a:solidFill>
              </a:rPr>
              <a:t>Multiple RI strains derived from the same strain progenitors are given serial numbers.</a:t>
            </a:r>
            <a:endParaRPr lang="en-IN" sz="2400" b="1" dirty="0" smtClean="0">
              <a:solidFill>
                <a:srgbClr val="002060"/>
              </a:solidFill>
            </a:endParaRPr>
          </a:p>
          <a:p>
            <a:pPr algn="l"/>
            <a:r>
              <a:rPr lang="en-IN" b="1" dirty="0" smtClean="0">
                <a:solidFill>
                  <a:srgbClr val="002060"/>
                </a:solidFill>
              </a:rPr>
              <a:t>Example</a:t>
            </a:r>
          </a:p>
          <a:p>
            <a:pPr algn="l"/>
            <a:endParaRPr lang="en-IN" b="1" dirty="0">
              <a:solidFill>
                <a:srgbClr val="002060"/>
              </a:solidFill>
            </a:endParaRPr>
          </a:p>
          <a:p>
            <a:pPr algn="l"/>
            <a:endParaRPr lang="en-IN" b="1" dirty="0">
              <a:solidFill>
                <a:srgbClr val="002060"/>
              </a:solidFill>
            </a:endParaRPr>
          </a:p>
          <a:p>
            <a:pPr algn="l"/>
            <a:endParaRPr lang="en-IN" b="1" dirty="0">
              <a:solidFill>
                <a:srgbClr val="002060"/>
              </a:solidFill>
            </a:endParaRPr>
          </a:p>
          <a:p>
            <a:pPr algn="just"/>
            <a:endParaRPr lang="en-IN" b="1" dirty="0">
              <a:solidFill>
                <a:srgbClr val="002060"/>
              </a:solidFill>
            </a:endParaRPr>
          </a:p>
          <a:p>
            <a:r>
              <a:rPr lang="en-IN" b="1" dirty="0">
                <a:solidFill>
                  <a:srgbClr val="002060"/>
                </a:solidFill>
              </a:rPr>
              <a:t>If the second strain abbreviation ends in a number (</a:t>
            </a:r>
            <a:r>
              <a:rPr lang="en-IN" b="1" i="1" dirty="0">
                <a:solidFill>
                  <a:srgbClr val="002060"/>
                </a:solidFill>
              </a:rPr>
              <a:t>e.g.</a:t>
            </a:r>
            <a:r>
              <a:rPr lang="en-IN" b="1" dirty="0">
                <a:solidFill>
                  <a:srgbClr val="002060"/>
                </a:solidFill>
              </a:rPr>
              <a:t>, CX8 RI strains), a hyphen should be used to separate it from the serial number (</a:t>
            </a:r>
            <a:r>
              <a:rPr lang="en-IN" b="1" i="1" dirty="0">
                <a:solidFill>
                  <a:srgbClr val="002060"/>
                </a:solidFill>
              </a:rPr>
              <a:t>e.g.</a:t>
            </a:r>
            <a:r>
              <a:rPr lang="en-IN" b="1" dirty="0">
                <a:solidFill>
                  <a:srgbClr val="002060"/>
                </a:solidFill>
              </a:rPr>
              <a:t>, CX8-1).</a:t>
            </a:r>
          </a:p>
          <a:p>
            <a:r>
              <a:rPr lang="en-IN" b="1" dirty="0">
                <a:solidFill>
                  <a:srgbClr val="002060"/>
                </a:solidFill>
              </a:rPr>
              <a:t/>
            </a:r>
            <a:br>
              <a:rPr lang="en-IN" b="1" dirty="0">
                <a:solidFill>
                  <a:srgbClr val="002060"/>
                </a:solidFill>
              </a:rPr>
            </a:br>
            <a:endParaRPr lang="en-IN" b="1" dirty="0" smtClean="0">
              <a:solidFill>
                <a:srgbClr val="002060"/>
              </a:solidFill>
            </a:endParaRPr>
          </a:p>
          <a:p>
            <a:pPr algn="l"/>
            <a:endParaRPr lang="en-IN" b="1" dirty="0">
              <a:solidFill>
                <a:srgbClr val="002060"/>
              </a:solidFill>
            </a:endParaRPr>
          </a:p>
          <a:p>
            <a:pPr algn="l"/>
            <a:endParaRPr lang="en-IN" b="1" dirty="0">
              <a:solidFill>
                <a:srgbClr val="002060"/>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2454148708"/>
              </p:ext>
            </p:extLst>
          </p:nvPr>
        </p:nvGraphicFramePr>
        <p:xfrm>
          <a:off x="1401990" y="1883977"/>
          <a:ext cx="10753724" cy="1554480"/>
        </p:xfrm>
        <a:graphic>
          <a:graphicData uri="http://schemas.openxmlformats.org/drawingml/2006/table">
            <a:tbl>
              <a:tblPr/>
              <a:tblGrid>
                <a:gridCol w="5376862"/>
                <a:gridCol w="5376862"/>
              </a:tblGrid>
              <a:tr h="640080">
                <a:tc>
                  <a:txBody>
                    <a:bodyPr/>
                    <a:lstStyle/>
                    <a:p>
                      <a:r>
                        <a:rPr lang="en-IN" sz="1800">
                          <a:effectLst/>
                          <a:latin typeface="Verdana" panose="020B0604030504040204" pitchFamily="34" charset="0"/>
                        </a:rPr>
                        <a:t>BXD1, BXD2, BXD3  </a:t>
                      </a:r>
                    </a:p>
                  </a:txBody>
                  <a:tcPr anchor="ctr">
                    <a:lnL>
                      <a:noFill/>
                    </a:lnL>
                    <a:lnR>
                      <a:noFill/>
                    </a:lnR>
                    <a:lnT>
                      <a:noFill/>
                    </a:lnT>
                    <a:lnB>
                      <a:noFill/>
                    </a:lnB>
                    <a:solidFill>
                      <a:srgbClr val="FFFFFF"/>
                    </a:solidFill>
                  </a:tcPr>
                </a:tc>
                <a:tc>
                  <a:txBody>
                    <a:bodyPr/>
                    <a:lstStyle/>
                    <a:p>
                      <a:r>
                        <a:rPr lang="en-IN" sz="1800">
                          <a:effectLst/>
                          <a:latin typeface="Verdana" panose="020B0604030504040204" pitchFamily="34" charset="0"/>
                        </a:rPr>
                        <a:t>Members of the BXD set of mouse RI strains derived from a cross of C57BL/6 x DBA/2.</a:t>
                      </a:r>
                    </a:p>
                  </a:txBody>
                  <a:tcPr anchor="ctr">
                    <a:lnL>
                      <a:noFill/>
                    </a:lnL>
                    <a:lnR>
                      <a:noFill/>
                    </a:lnR>
                    <a:lnT>
                      <a:noFill/>
                    </a:lnT>
                    <a:lnB>
                      <a:noFill/>
                    </a:lnB>
                    <a:solidFill>
                      <a:srgbClr val="FFFFFF"/>
                    </a:solidFill>
                  </a:tcPr>
                </a:tc>
              </a:tr>
              <a:tr h="914400">
                <a:tc>
                  <a:txBody>
                    <a:bodyPr/>
                    <a:lstStyle/>
                    <a:p>
                      <a:r>
                        <a:rPr lang="en-IN" sz="1800">
                          <a:effectLst/>
                          <a:latin typeface="Verdana" panose="020B0604030504040204" pitchFamily="34" charset="0"/>
                        </a:rPr>
                        <a:t>HXB1, HXB2, HXB3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Members of the HXB set of rat RI strains derived from a cross of SHR/</a:t>
                      </a:r>
                      <a:r>
                        <a:rPr lang="en-IN" sz="1800" dirty="0" err="1">
                          <a:effectLst/>
                          <a:latin typeface="Verdana" panose="020B0604030504040204" pitchFamily="34" charset="0"/>
                        </a:rPr>
                        <a:t>OlaIpcv</a:t>
                      </a:r>
                      <a:r>
                        <a:rPr lang="en-IN" sz="1800" dirty="0">
                          <a:effectLst/>
                          <a:latin typeface="Verdana" panose="020B0604030504040204" pitchFamily="34" charset="0"/>
                        </a:rPr>
                        <a:t> x BN-</a:t>
                      </a:r>
                      <a:r>
                        <a:rPr lang="en-IN" sz="1800" i="1" dirty="0">
                          <a:effectLst/>
                          <a:latin typeface="Verdana" panose="020B0604030504040204" pitchFamily="34" charset="0"/>
                        </a:rPr>
                        <a:t>Lx</a:t>
                      </a:r>
                      <a:r>
                        <a:rPr lang="en-IN" sz="1800" dirty="0">
                          <a:effectLst/>
                          <a:latin typeface="Verdana" panose="020B0604030504040204" pitchFamily="34" charset="0"/>
                        </a:rPr>
                        <a:t>/Cub.</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4766474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0" y="109164"/>
            <a:ext cx="11114313" cy="6355724"/>
          </a:xfrm>
        </p:spPr>
        <p:txBody>
          <a:bodyPr>
            <a:normAutofit lnSpcReduction="10000"/>
          </a:bodyPr>
          <a:lstStyle/>
          <a:p>
            <a:r>
              <a:rPr lang="en-IN" sz="2400" b="1" dirty="0" smtClean="0">
                <a:solidFill>
                  <a:srgbClr val="0070C0"/>
                </a:solidFill>
              </a:rPr>
              <a:t>Recombinant Congenic strain</a:t>
            </a:r>
          </a:p>
          <a:p>
            <a:pPr algn="just"/>
            <a:r>
              <a:rPr lang="en-IN" sz="2400" b="1" dirty="0">
                <a:solidFill>
                  <a:srgbClr val="002060"/>
                </a:solidFill>
              </a:rPr>
              <a:t>Recombinant Congenic (RC) Strains are formed by crossing two inbred strains, followed by a few (usually two) backcrosses of the hybrids to one of the parental strains (the "recipient" strain), with subsequent inbreeding without selection for any specific markers (</a:t>
            </a:r>
            <a:r>
              <a:rPr lang="en-IN" sz="2400" b="1" dirty="0" err="1">
                <a:solidFill>
                  <a:srgbClr val="002060"/>
                </a:solidFill>
                <a:hlinkClick r:id="rId2"/>
              </a:rPr>
              <a:t>Demant</a:t>
            </a:r>
            <a:r>
              <a:rPr lang="en-IN" sz="2400" b="1" dirty="0">
                <a:solidFill>
                  <a:srgbClr val="002060"/>
                </a:solidFill>
                <a:hlinkClick r:id="rId2"/>
              </a:rPr>
              <a:t> and Hart, 1986</a:t>
            </a:r>
            <a:r>
              <a:rPr lang="en-IN" sz="2400" b="1" dirty="0" smtClean="0">
                <a:solidFill>
                  <a:srgbClr val="002060"/>
                </a:solidFill>
              </a:rPr>
              <a:t>).</a:t>
            </a:r>
          </a:p>
          <a:p>
            <a:pPr algn="just"/>
            <a:r>
              <a:rPr lang="en-IN" sz="2400" b="1" dirty="0" smtClean="0">
                <a:solidFill>
                  <a:srgbClr val="002060"/>
                </a:solidFill>
              </a:rPr>
              <a:t> </a:t>
            </a:r>
            <a:r>
              <a:rPr lang="en-IN" sz="2400" b="1" dirty="0">
                <a:solidFill>
                  <a:srgbClr val="002060"/>
                </a:solidFill>
              </a:rPr>
              <a:t>Such inbred strains will consist of the background recipient strain genome interspersed with homozygous segments of the donor (the amount of donor strain genome depending on the number of original backcrosses, 2 backcrosses will give on average 12.5%).</a:t>
            </a:r>
          </a:p>
          <a:p>
            <a:pPr algn="just"/>
            <a:r>
              <a:rPr lang="en-IN" sz="2400" b="1" dirty="0">
                <a:solidFill>
                  <a:srgbClr val="002060"/>
                </a:solidFill>
              </a:rPr>
              <a:t/>
            </a:r>
            <a:br>
              <a:rPr lang="en-IN" sz="2400" b="1" dirty="0">
                <a:solidFill>
                  <a:srgbClr val="002060"/>
                </a:solidFill>
              </a:rPr>
            </a:br>
            <a:r>
              <a:rPr lang="en-IN" sz="2400" b="1" dirty="0">
                <a:solidFill>
                  <a:srgbClr val="002060"/>
                </a:solidFill>
              </a:rPr>
              <a:t>RC Strains should be regarded as fully inbred when the theoretical coefficient of inbreeding approximates that of a standard inbred strain. For this purpose, one generation of backcrossing will be regarded as being equivalent to two generations of brother x sister mating. Thus, a strain produced by two backcrosses (N3, equivalent to F6) followed by 14 generations of brother x sister mating (F14) would be fully inbred.</a:t>
            </a:r>
          </a:p>
          <a:p>
            <a:pPr algn="just"/>
            <a:r>
              <a:rPr lang="en-IN" sz="2400" b="1" dirty="0">
                <a:solidFill>
                  <a:srgbClr val="002060"/>
                </a:solidFill>
              </a:rPr>
              <a:t>RC strains should be designated by an uppercase abbreviation of the two strains, recipient strain listed first, separated by lowercase "c."</a:t>
            </a:r>
          </a:p>
          <a:p>
            <a:r>
              <a:rPr lang="en-IN" sz="2400" dirty="0"/>
              <a:t/>
            </a:r>
            <a:br>
              <a:rPr lang="en-IN" sz="2400" dirty="0"/>
            </a:br>
            <a:r>
              <a:rPr lang="en-IN" sz="2400" dirty="0" smtClean="0"/>
              <a:t>Example</a:t>
            </a:r>
          </a:p>
          <a:p>
            <a:endParaRPr lang="en-IN" sz="2400" b="1" dirty="0">
              <a:solidFill>
                <a:srgbClr val="0070C0"/>
              </a:solidFill>
            </a:endParaRPr>
          </a:p>
          <a:p>
            <a:pPr algn="l"/>
            <a:endParaRPr lang="en-IN" sz="2400" b="1" dirty="0">
              <a:solidFill>
                <a:schemeClr val="tx1"/>
              </a:solidFill>
            </a:endParaRPr>
          </a:p>
          <a:p>
            <a:pPr algn="l"/>
            <a:endParaRPr lang="en-IN" sz="2400" b="1" dirty="0">
              <a:solidFill>
                <a:schemeClr val="tx1"/>
              </a:solidFill>
            </a:endParaRPr>
          </a:p>
          <a:p>
            <a:pPr algn="just"/>
            <a:endParaRPr lang="en-IN" sz="2400" b="1" dirty="0">
              <a:solidFill>
                <a:schemeClr val="tx1"/>
              </a:solidFill>
            </a:endParaRPr>
          </a:p>
          <a:p>
            <a:pPr algn="l"/>
            <a:endParaRPr lang="en-IN" sz="2400" b="1" dirty="0" smtClean="0">
              <a:solidFill>
                <a:schemeClr val="tx1"/>
              </a:solidFill>
            </a:endParaRPr>
          </a:p>
          <a:p>
            <a:pPr algn="l"/>
            <a:endParaRPr lang="en-IN" sz="2400" b="1" dirty="0">
              <a:solidFill>
                <a:schemeClr val="tx1"/>
              </a:solidFill>
            </a:endParaRPr>
          </a:p>
          <a:p>
            <a:pPr algn="l"/>
            <a:endParaRPr lang="en-IN" sz="2400" b="1" dirty="0">
              <a:solidFill>
                <a:schemeClr val="tx1"/>
              </a:solidFill>
            </a:endParaRPr>
          </a:p>
        </p:txBody>
      </p:sp>
      <p:sp>
        <p:nvSpPr>
          <p:cNvPr id="2" name="Footer Placeholder 1"/>
          <p:cNvSpPr>
            <a:spLocks noGrp="1"/>
          </p:cNvSpPr>
          <p:nvPr>
            <p:ph type="ftr" sz="quarter" idx="11"/>
          </p:nvPr>
        </p:nvSpPr>
        <p:spPr/>
        <p:txBody>
          <a:bodyPr/>
          <a:lstStyle/>
          <a:p>
            <a:r>
              <a:rPr lang="en-IN" smtClean="0"/>
              <a:t>P.G. Teaching</a:t>
            </a:r>
            <a:endParaRPr lang="en-IN"/>
          </a:p>
        </p:txBody>
      </p:sp>
      <p:graphicFrame>
        <p:nvGraphicFramePr>
          <p:cNvPr id="4" name="Table 3"/>
          <p:cNvGraphicFramePr>
            <a:graphicFrameLocks noGrp="1"/>
          </p:cNvGraphicFramePr>
          <p:nvPr>
            <p:extLst>
              <p:ext uri="{D42A27DB-BD31-4B8C-83A1-F6EECF244321}">
                <p14:modId xmlns:p14="http://schemas.microsoft.com/office/powerpoint/2010/main" val="4248728658"/>
              </p:ext>
            </p:extLst>
          </p:nvPr>
        </p:nvGraphicFramePr>
        <p:xfrm>
          <a:off x="1808389" y="6071349"/>
          <a:ext cx="9759498" cy="640080"/>
        </p:xfrm>
        <a:graphic>
          <a:graphicData uri="http://schemas.openxmlformats.org/drawingml/2006/table">
            <a:tbl>
              <a:tblPr/>
              <a:tblGrid>
                <a:gridCol w="4879749"/>
                <a:gridCol w="4879749"/>
              </a:tblGrid>
              <a:tr h="640080">
                <a:tc>
                  <a:txBody>
                    <a:bodyPr/>
                    <a:lstStyle/>
                    <a:p>
                      <a:r>
                        <a:rPr lang="en-IN" sz="1800">
                          <a:effectLst/>
                          <a:latin typeface="Verdana" panose="020B0604030504040204" pitchFamily="34" charset="0"/>
                        </a:rPr>
                        <a:t>CcS  </a:t>
                      </a:r>
                    </a:p>
                  </a:txBody>
                  <a:tcPr anchor="ctr">
                    <a:lnL>
                      <a:noFill/>
                    </a:lnL>
                    <a:lnR>
                      <a:noFill/>
                    </a:lnR>
                    <a:lnT>
                      <a:noFill/>
                    </a:lnT>
                    <a:lnB>
                      <a:noFill/>
                    </a:lnB>
                    <a:solidFill>
                      <a:srgbClr val="FFFFFF"/>
                    </a:solidFill>
                  </a:tcPr>
                </a:tc>
                <a:tc>
                  <a:txBody>
                    <a:bodyPr/>
                    <a:lstStyle/>
                    <a:p>
                      <a:r>
                        <a:rPr lang="en-IN" sz="1800" dirty="0">
                          <a:effectLst/>
                          <a:latin typeface="Verdana" panose="020B0604030504040204" pitchFamily="34" charset="0"/>
                        </a:rPr>
                        <a:t>Recombinant congenic strain between BALB/c recipient and STS donor</a:t>
                      </a:r>
                    </a:p>
                  </a:txBody>
                  <a:tcPr anchor="ctr">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19581867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IN" smtClean="0"/>
              <a:t>P.G. Teaching</a:t>
            </a:r>
            <a:endParaRPr lang="en-IN"/>
          </a:p>
        </p:txBody>
      </p:sp>
      <p:sp>
        <p:nvSpPr>
          <p:cNvPr id="7" name="Rectangle 6"/>
          <p:cNvSpPr/>
          <p:nvPr/>
        </p:nvSpPr>
        <p:spPr>
          <a:xfrm>
            <a:off x="696685" y="267677"/>
            <a:ext cx="11059885" cy="1477328"/>
          </a:xfrm>
          <a:prstGeom prst="rect">
            <a:avLst/>
          </a:prstGeom>
        </p:spPr>
        <p:txBody>
          <a:bodyPr wrap="square">
            <a:spAutoFit/>
          </a:bodyPr>
          <a:lstStyle/>
          <a:p>
            <a:pPr fontAlgn="base"/>
            <a:r>
              <a:rPr lang="en-IN" b="1" dirty="0">
                <a:solidFill>
                  <a:srgbClr val="777777"/>
                </a:solidFill>
                <a:latin typeface="Arimo"/>
              </a:rPr>
              <a:t>Nomenclature for Transgenic Strains</a:t>
            </a:r>
          </a:p>
          <a:p>
            <a:r>
              <a:rPr lang="en-IN" dirty="0"/>
              <a:t/>
            </a:r>
            <a:br>
              <a:rPr lang="en-IN" dirty="0"/>
            </a:br>
            <a:r>
              <a:rPr lang="en-IN" dirty="0"/>
              <a:t>A transgene symbol consist of three parts as follows</a:t>
            </a:r>
            <a:r>
              <a:rPr lang="en-IN" dirty="0" smtClean="0"/>
              <a:t>:</a:t>
            </a:r>
          </a:p>
          <a:p>
            <a:endParaRPr lang="en-IN" dirty="0"/>
          </a:p>
          <a:p>
            <a:endParaRPr lang="en-IN" dirty="0"/>
          </a:p>
        </p:txBody>
      </p:sp>
      <p:graphicFrame>
        <p:nvGraphicFramePr>
          <p:cNvPr id="8" name="Table 7"/>
          <p:cNvGraphicFramePr>
            <a:graphicFrameLocks noGrp="1"/>
          </p:cNvGraphicFramePr>
          <p:nvPr>
            <p:extLst>
              <p:ext uri="{D42A27DB-BD31-4B8C-83A1-F6EECF244321}">
                <p14:modId xmlns:p14="http://schemas.microsoft.com/office/powerpoint/2010/main" val="2533256100"/>
              </p:ext>
            </p:extLst>
          </p:nvPr>
        </p:nvGraphicFramePr>
        <p:xfrm>
          <a:off x="1015999" y="1490640"/>
          <a:ext cx="9056688" cy="2834640"/>
        </p:xfrm>
        <a:graphic>
          <a:graphicData uri="http://schemas.openxmlformats.org/drawingml/2006/table">
            <a:tbl>
              <a:tblPr/>
              <a:tblGrid>
                <a:gridCol w="4528344"/>
                <a:gridCol w="4528344"/>
              </a:tblGrid>
              <a:tr h="0">
                <a:tc>
                  <a:txBody>
                    <a:bodyPr/>
                    <a:lstStyle/>
                    <a:p>
                      <a:pPr algn="l" fontAlgn="base"/>
                      <a:r>
                        <a:rPr lang="en-IN" b="1">
                          <a:effectLst/>
                          <a:latin typeface="inherit"/>
                        </a:rPr>
                        <a:t>TgX (YYYYYY)#####Zzz</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a:noFill/>
                    </a:lnT>
                    <a:lnB w="9525" cap="flat" cmpd="sng" algn="ctr">
                      <a:solidFill>
                        <a:srgbClr val="DDDDDD"/>
                      </a:solidFill>
                      <a:prstDash val="solid"/>
                      <a:round/>
                      <a:headEnd type="none" w="med" len="med"/>
                      <a:tailEnd type="none" w="med" len="med"/>
                    </a:lnB>
                    <a:solidFill>
                      <a:srgbClr val="F9F9F9"/>
                    </a:solidFill>
                  </a:tcPr>
                </a:tc>
                <a:tc>
                  <a:txBody>
                    <a:bodyPr/>
                    <a:lstStyle/>
                    <a:p>
                      <a:pPr algn="l" fontAlgn="t"/>
                      <a:endParaRPr lang="en-IN">
                        <a:effectLst/>
                      </a:endParaRP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a:noFill/>
                    </a:lnT>
                    <a:lnB w="9525" cap="flat" cmpd="sng" algn="ctr">
                      <a:solidFill>
                        <a:srgbClr val="DDDDDD"/>
                      </a:solidFill>
                      <a:prstDash val="solid"/>
                      <a:round/>
                      <a:headEnd type="none" w="med" len="med"/>
                      <a:tailEnd type="none" w="med" len="med"/>
                    </a:lnB>
                    <a:solidFill>
                      <a:srgbClr val="F9F9F9"/>
                    </a:solidFill>
                  </a:tcPr>
                </a:tc>
              </a:tr>
              <a:tr h="0">
                <a:tc>
                  <a:txBody>
                    <a:bodyPr/>
                    <a:lstStyle/>
                    <a:p>
                      <a:pPr algn="l" fontAlgn="t"/>
                      <a:r>
                        <a:rPr lang="en-IN">
                          <a:effectLst/>
                        </a:rPr>
                        <a:t>Tg:</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t"/>
                      <a:r>
                        <a:rPr lang="en-IN">
                          <a:effectLst/>
                        </a:rPr>
                        <a:t>Transgenic</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r>
              <a:tr h="0">
                <a:tc>
                  <a:txBody>
                    <a:bodyPr/>
                    <a:lstStyle/>
                    <a:p>
                      <a:pPr algn="l" fontAlgn="t"/>
                      <a:r>
                        <a:rPr lang="en-IN">
                          <a:effectLst/>
                        </a:rPr>
                        <a:t>X:</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algn="l" fontAlgn="t"/>
                      <a:r>
                        <a:rPr lang="en-IN">
                          <a:effectLst/>
                        </a:rPr>
                        <a:t>The mode of insertion (Now excluded)</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r>
              <a:tr h="0">
                <a:tc>
                  <a:txBody>
                    <a:bodyPr/>
                    <a:lstStyle/>
                    <a:p>
                      <a:pPr algn="l" fontAlgn="t"/>
                      <a:r>
                        <a:rPr lang="en-IN">
                          <a:effectLst/>
                        </a:rPr>
                        <a:t>(AAA-BBB):</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t"/>
                      <a:r>
                        <a:rPr lang="en-IN">
                          <a:effectLst/>
                        </a:rPr>
                        <a:t>AAA = Promoter, BBB = Transcribed sequences (“-” now excluded)</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r>
              <a:tr h="0">
                <a:tc>
                  <a:txBody>
                    <a:bodyPr/>
                    <a:lstStyle/>
                    <a:p>
                      <a:pPr algn="l" fontAlgn="t"/>
                      <a:r>
                        <a:rPr lang="en-IN">
                          <a:effectLst/>
                        </a:rPr>
                        <a:t>#####:</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c>
                  <a:txBody>
                    <a:bodyPr/>
                    <a:lstStyle/>
                    <a:p>
                      <a:pPr algn="l" fontAlgn="t"/>
                      <a:r>
                        <a:rPr lang="en-IN">
                          <a:effectLst/>
                        </a:rPr>
                        <a:t>Laboratory-assigned number</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9F9F9"/>
                    </a:solidFill>
                  </a:tcPr>
                </a:tc>
              </a:tr>
              <a:tr h="0">
                <a:tc>
                  <a:txBody>
                    <a:bodyPr/>
                    <a:lstStyle/>
                    <a:p>
                      <a:pPr algn="l" fontAlgn="t"/>
                      <a:r>
                        <a:rPr lang="en-IN">
                          <a:effectLst/>
                        </a:rPr>
                        <a:t>Zzz:</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3F3F3"/>
                    </a:solidFill>
                  </a:tcPr>
                </a:tc>
                <a:tc>
                  <a:txBody>
                    <a:bodyPr/>
                    <a:lstStyle/>
                    <a:p>
                      <a:pPr algn="l" fontAlgn="t"/>
                      <a:r>
                        <a:rPr lang="en-IN" dirty="0">
                          <a:effectLst/>
                        </a:rPr>
                        <a:t>Laboratory code.</a:t>
                      </a:r>
                    </a:p>
                  </a:txBody>
                  <a:tcPr marL="76200" marR="76200" marT="76200" marB="7620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3F3F3"/>
                    </a:solidFill>
                  </a:tcPr>
                </a:tc>
              </a:tr>
            </a:tbl>
          </a:graphicData>
        </a:graphic>
      </p:graphicFrame>
      <p:sp>
        <p:nvSpPr>
          <p:cNvPr id="9" name="Rectangle 8"/>
          <p:cNvSpPr/>
          <p:nvPr/>
        </p:nvSpPr>
        <p:spPr>
          <a:xfrm>
            <a:off x="1015999" y="4375111"/>
            <a:ext cx="10310762" cy="1477328"/>
          </a:xfrm>
          <a:prstGeom prst="rect">
            <a:avLst/>
          </a:prstGeom>
        </p:spPr>
        <p:txBody>
          <a:bodyPr wrap="square">
            <a:spAutoFit/>
          </a:bodyPr>
          <a:lstStyle/>
          <a:p>
            <a:pPr fontAlgn="base"/>
            <a:r>
              <a:rPr lang="en-IN" b="1" dirty="0">
                <a:solidFill>
                  <a:srgbClr val="404040"/>
                </a:solidFill>
                <a:latin typeface="Arimo"/>
              </a:rPr>
              <a:t>Mode of </a:t>
            </a:r>
            <a:r>
              <a:rPr lang="en-IN" b="1" dirty="0" err="1">
                <a:solidFill>
                  <a:srgbClr val="404040"/>
                </a:solidFill>
                <a:latin typeface="Arimo"/>
              </a:rPr>
              <a:t>Transgenesis</a:t>
            </a:r>
            <a:endParaRPr lang="en-IN" b="1" dirty="0">
              <a:solidFill>
                <a:srgbClr val="404040"/>
              </a:solidFill>
              <a:latin typeface="Arimo"/>
            </a:endParaRPr>
          </a:p>
          <a:p>
            <a:pPr fontAlgn="base">
              <a:buFont typeface="Arial" panose="020B0604020202020204" pitchFamily="34" charset="0"/>
              <a:buChar char="•"/>
            </a:pPr>
            <a:r>
              <a:rPr lang="en-IN" b="1" dirty="0">
                <a:solidFill>
                  <a:srgbClr val="404040"/>
                </a:solidFill>
                <a:latin typeface="Arimo"/>
              </a:rPr>
              <a:t>X </a:t>
            </a:r>
            <a:r>
              <a:rPr lang="en-IN" dirty="0">
                <a:solidFill>
                  <a:srgbClr val="404040"/>
                </a:solidFill>
                <a:latin typeface="Arimo"/>
              </a:rPr>
              <a:t>is a letter designating the mode of insertion of the DNA;</a:t>
            </a:r>
          </a:p>
          <a:p>
            <a:pPr fontAlgn="base">
              <a:buFont typeface="Arial" panose="020B0604020202020204" pitchFamily="34" charset="0"/>
              <a:buChar char="•"/>
            </a:pPr>
            <a:r>
              <a:rPr lang="en-IN" b="1" dirty="0">
                <a:solidFill>
                  <a:srgbClr val="404040"/>
                </a:solidFill>
                <a:latin typeface="Arimo"/>
              </a:rPr>
              <a:t>N </a:t>
            </a:r>
            <a:r>
              <a:rPr lang="en-IN" dirty="0">
                <a:solidFill>
                  <a:srgbClr val="404040"/>
                </a:solidFill>
                <a:latin typeface="Arimo"/>
              </a:rPr>
              <a:t>for non-homologous insertion,</a:t>
            </a:r>
          </a:p>
          <a:p>
            <a:pPr fontAlgn="base">
              <a:buFont typeface="Arial" panose="020B0604020202020204" pitchFamily="34" charset="0"/>
              <a:buChar char="•"/>
            </a:pPr>
            <a:r>
              <a:rPr lang="en-IN" b="1" dirty="0">
                <a:solidFill>
                  <a:srgbClr val="404040"/>
                </a:solidFill>
                <a:latin typeface="Arimo"/>
              </a:rPr>
              <a:t>R </a:t>
            </a:r>
            <a:r>
              <a:rPr lang="en-IN" dirty="0">
                <a:solidFill>
                  <a:srgbClr val="404040"/>
                </a:solidFill>
                <a:latin typeface="Arimo"/>
              </a:rPr>
              <a:t>for insertion via infection with a retroviral vector,</a:t>
            </a:r>
          </a:p>
          <a:p>
            <a:pPr fontAlgn="base">
              <a:buFont typeface="Arial" panose="020B0604020202020204" pitchFamily="34" charset="0"/>
              <a:buChar char="•"/>
            </a:pPr>
            <a:r>
              <a:rPr lang="en-IN" b="1" dirty="0">
                <a:solidFill>
                  <a:srgbClr val="404040"/>
                </a:solidFill>
                <a:latin typeface="Arimo"/>
              </a:rPr>
              <a:t>H </a:t>
            </a:r>
            <a:r>
              <a:rPr lang="en-IN" dirty="0">
                <a:solidFill>
                  <a:srgbClr val="404040"/>
                </a:solidFill>
                <a:latin typeface="Arimo"/>
              </a:rPr>
              <a:t>for homologous recombination.</a:t>
            </a:r>
            <a:endParaRPr lang="en-IN" b="0" i="0" dirty="0">
              <a:solidFill>
                <a:srgbClr val="404040"/>
              </a:solidFill>
              <a:effectLst/>
              <a:latin typeface="Arimo"/>
            </a:endParaRPr>
          </a:p>
        </p:txBody>
      </p:sp>
      <p:sp>
        <p:nvSpPr>
          <p:cNvPr id="10" name="Rectangle 9"/>
          <p:cNvSpPr/>
          <p:nvPr/>
        </p:nvSpPr>
        <p:spPr>
          <a:xfrm>
            <a:off x="1015999" y="5885706"/>
            <a:ext cx="10077381" cy="923330"/>
          </a:xfrm>
          <a:prstGeom prst="rect">
            <a:avLst/>
          </a:prstGeom>
        </p:spPr>
        <p:txBody>
          <a:bodyPr wrap="square">
            <a:spAutoFit/>
          </a:bodyPr>
          <a:lstStyle/>
          <a:p>
            <a:r>
              <a:rPr lang="en-IN" dirty="0">
                <a:solidFill>
                  <a:srgbClr val="404040"/>
                </a:solidFill>
                <a:latin typeface="Arimo"/>
              </a:rPr>
              <a:t>C57BL/6J-TgN(CD8Ge)23Jwg. The non-homologous insertion of human CD8 genomic clone Ge into C75BL/6 mice from the Jackson Laboratory (J); the 23rd mouse screened in a series of microinjections in the laboratory of Jon W Gordon (</a:t>
            </a:r>
            <a:r>
              <a:rPr lang="en-IN" dirty="0" err="1">
                <a:solidFill>
                  <a:srgbClr val="404040"/>
                </a:solidFill>
                <a:latin typeface="Arimo"/>
              </a:rPr>
              <a:t>Jwg</a:t>
            </a:r>
            <a:r>
              <a:rPr lang="en-IN" smtClean="0">
                <a:solidFill>
                  <a:srgbClr val="404040"/>
                </a:solidFill>
                <a:latin typeface="Arimo"/>
              </a:rPr>
              <a:t>).</a:t>
            </a:r>
            <a:endParaRPr lang="en-IN" dirty="0"/>
          </a:p>
        </p:txBody>
      </p:sp>
    </p:spTree>
    <p:extLst>
      <p:ext uri="{BB962C8B-B14F-4D97-AF65-F5344CB8AC3E}">
        <p14:creationId xmlns:p14="http://schemas.microsoft.com/office/powerpoint/2010/main" val="3178200367"/>
      </p:ext>
    </p:extLst>
  </p:cSld>
  <p:clrMapOvr>
    <a:masterClrMapping/>
  </p:clrMapOvr>
  <p:timing>
    <p:tnLst>
      <p:par>
        <p:cTn id="1" dur="indefinite" restart="never" nodeType="tmRoot"/>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667</TotalTime>
  <Words>1210</Words>
  <Application>Microsoft Office PowerPoint</Application>
  <PresentationFormat>Widescreen</PresentationFormat>
  <Paragraphs>190</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Arimo</vt:lpstr>
      <vt:lpstr>Calibri</vt:lpstr>
      <vt:lpstr>Calibri Light</vt:lpstr>
      <vt:lpstr>inherit</vt:lpstr>
      <vt:lpstr>Times New Roman</vt:lpstr>
      <vt:lpstr>Verdana</vt:lpstr>
      <vt:lpstr>Metropolitan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49</cp:revision>
  <dcterms:created xsi:type="dcterms:W3CDTF">2020-09-09T07:45:50Z</dcterms:created>
  <dcterms:modified xsi:type="dcterms:W3CDTF">2020-10-29T05:28:46Z</dcterms:modified>
</cp:coreProperties>
</file>