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77" r:id="rId1"/>
  </p:sldMasterIdLst>
  <p:sldIdLst>
    <p:sldId id="256" r:id="rId2"/>
    <p:sldId id="257" r:id="rId3"/>
    <p:sldId id="258" r:id="rId4"/>
    <p:sldId id="260" r:id="rId5"/>
    <p:sldId id="261" r:id="rId6"/>
    <p:sldId id="273" r:id="rId7"/>
    <p:sldId id="262" r:id="rId8"/>
    <p:sldId id="263" r:id="rId9"/>
    <p:sldId id="284" r:id="rId10"/>
    <p:sldId id="274" r:id="rId11"/>
    <p:sldId id="275" r:id="rId12"/>
    <p:sldId id="276" r:id="rId13"/>
    <p:sldId id="277" r:id="rId14"/>
    <p:sldId id="281" r:id="rId15"/>
    <p:sldId id="278" r:id="rId16"/>
    <p:sldId id="279" r:id="rId17"/>
    <p:sldId id="285" r:id="rId18"/>
    <p:sldId id="289" r:id="rId19"/>
    <p:sldId id="280" r:id="rId20"/>
    <p:sldId id="282" r:id="rId21"/>
    <p:sldId id="266" r:id="rId22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00" autoAdjust="0"/>
    <p:restoredTop sz="94660"/>
  </p:normalViewPr>
  <p:slideViewPr>
    <p:cSldViewPr snapToGrid="0">
      <p:cViewPr varScale="1">
        <p:scale>
          <a:sx n="116" d="100"/>
          <a:sy n="116" d="100"/>
        </p:scale>
        <p:origin x="390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ableStyles" Target="tableStyle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6" name="Group 15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sp>
          <p:nvSpPr>
            <p:cNvPr id="15" name="Freeform 14"/>
            <p:cNvSpPr/>
            <p:nvPr/>
          </p:nvSpPr>
          <p:spPr>
            <a:xfrm>
              <a:off x="0" y="-7862"/>
              <a:ext cx="863600" cy="5698067"/>
            </a:xfrm>
            <a:custGeom>
              <a:avLst/>
              <a:gdLst/>
              <a:ahLst/>
              <a:cxnLst/>
              <a:rect l="l" t="t" r="r" b="b"/>
              <a:pathLst>
                <a:path w="863600" h="5698067">
                  <a:moveTo>
                    <a:pt x="0" y="8467"/>
                  </a:moveTo>
                  <a:lnTo>
                    <a:pt x="863600" y="0"/>
                  </a:lnTo>
                  <a:lnTo>
                    <a:pt x="863600" y="16934"/>
                  </a:lnTo>
                  <a:lnTo>
                    <a:pt x="0" y="5698067"/>
                  </a:lnTo>
                  <a:lnTo>
                    <a:pt x="0" y="8467"/>
                  </a:lnTo>
                  <a:close/>
                </a:path>
              </a:pathLst>
            </a:custGeom>
            <a:solidFill>
              <a:schemeClr val="accent1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cxnSp>
          <p:nvCxnSpPr>
            <p:cNvPr id="19" name="Straight Connector 18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" name="Straight Connector 19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1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2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Isosceles Triangle 22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2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smtClean="0"/>
              <a:t>10/29/2020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316036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smtClean="0"/>
              <a:t>10/29/2020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8938186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smtClean="0"/>
              <a:t>10/29/2020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0843440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smtClean="0"/>
              <a:t>10/29/2020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6557067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smtClean="0"/>
              <a:t>10/29/2020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6023020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smtClean="0"/>
              <a:t>10/29/2020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0668679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smtClean="0"/>
              <a:t>10/29/2020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0891871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smtClean="0"/>
              <a:t>10/29/2020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9878615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smtClean="0"/>
              <a:t>10/29/2020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8111007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smtClean="0"/>
              <a:t>10/29/2020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24213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smtClean="0"/>
              <a:t>10/29/2020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56014542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smtClean="0"/>
              <a:t>10/29/2020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9685266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smtClean="0"/>
              <a:t>10/29/2020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51631536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smtClean="0"/>
              <a:t>10/29/2020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7930255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smtClean="0"/>
              <a:t>10/29/2020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600568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smtClean="0"/>
              <a:t>10/29/2020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1903995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4" name="Group 43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2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764DE79-268F-4C1A-8933-263129D2AF90}" type="datetimeFigureOut">
              <a:rPr lang="en-US" smtClean="0"/>
              <a:t>10/29/2020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fld id="{48F63A3B-78C7-47BE-AE5E-E10140E0464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9818490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8" r:id="rId1"/>
    <p:sldLayoutId id="2147483679" r:id="rId2"/>
    <p:sldLayoutId id="2147483680" r:id="rId3"/>
    <p:sldLayoutId id="2147483681" r:id="rId4"/>
    <p:sldLayoutId id="2147483682" r:id="rId5"/>
    <p:sldLayoutId id="2147483683" r:id="rId6"/>
    <p:sldLayoutId id="2147483684" r:id="rId7"/>
    <p:sldLayoutId id="2147483685" r:id="rId8"/>
    <p:sldLayoutId id="2147483686" r:id="rId9"/>
    <p:sldLayoutId id="2147483687" r:id="rId10"/>
    <p:sldLayoutId id="2147483688" r:id="rId11"/>
    <p:sldLayoutId id="2147483689" r:id="rId12"/>
    <p:sldLayoutId id="2147483690" r:id="rId13"/>
    <p:sldLayoutId id="2147483691" r:id="rId14"/>
    <p:sldLayoutId id="2147483692" r:id="rId15"/>
    <p:sldLayoutId id="2147483693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1.png"/><Relationship Id="rId4" Type="http://schemas.openxmlformats.org/officeDocument/2006/relationships/image" Target="../media/image10.png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0.png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pPr algn="ctr"/>
            <a:r>
              <a:rPr lang="en-US" b="1" dirty="0" smtClean="0">
                <a:solidFill>
                  <a:srgbClr val="FF0000"/>
                </a:solidFill>
                <a:latin typeface="Algerian" panose="04020705040A02060702" pitchFamily="82" charset="0"/>
              </a:rPr>
              <a:t>STERILIZATION</a:t>
            </a:r>
            <a:br>
              <a:rPr lang="en-US" b="1" dirty="0" smtClean="0">
                <a:solidFill>
                  <a:srgbClr val="FF0000"/>
                </a:solidFill>
                <a:latin typeface="Algerian" panose="04020705040A02060702" pitchFamily="82" charset="0"/>
              </a:rPr>
            </a:br>
            <a:r>
              <a:rPr lang="en-US" b="1" dirty="0" smtClean="0">
                <a:solidFill>
                  <a:srgbClr val="FF0000"/>
                </a:solidFill>
                <a:latin typeface="Algerian" panose="04020705040A02060702" pitchFamily="82" charset="0"/>
              </a:rPr>
              <a:t/>
            </a:r>
            <a:br>
              <a:rPr lang="en-US" b="1" dirty="0" smtClean="0">
                <a:solidFill>
                  <a:srgbClr val="FF0000"/>
                </a:solidFill>
                <a:latin typeface="Algerian" panose="04020705040A02060702" pitchFamily="82" charset="0"/>
              </a:rPr>
            </a:br>
            <a:endParaRPr lang="en-US" b="1" dirty="0">
              <a:solidFill>
                <a:srgbClr val="FF0000"/>
              </a:solidFill>
              <a:latin typeface="Algerian" panose="04020705040A02060702" pitchFamily="82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816952"/>
            <a:ext cx="7766936" cy="1096899"/>
          </a:xfrm>
        </p:spPr>
        <p:txBody>
          <a:bodyPr>
            <a:normAutofit fontScale="85000" lnSpcReduction="10000"/>
          </a:bodyPr>
          <a:lstStyle/>
          <a:p>
            <a:pPr algn="l"/>
            <a:r>
              <a:rPr lang="en-US" sz="3200" dirty="0" smtClean="0">
                <a:solidFill>
                  <a:schemeClr val="accent6">
                    <a:lumMod val="50000"/>
                  </a:schemeClr>
                </a:solidFill>
                <a:latin typeface="Colonna MT" panose="04020805060202030203" pitchFamily="82" charset="0"/>
              </a:rPr>
              <a:t>                               </a:t>
            </a:r>
            <a:endParaRPr lang="en-US" sz="3200" dirty="0" smtClean="0">
              <a:solidFill>
                <a:schemeClr val="accent6">
                  <a:lumMod val="50000"/>
                </a:schemeClr>
              </a:solidFill>
              <a:latin typeface="Brush Script MT" panose="03060802040406070304" pitchFamily="66" charset="0"/>
            </a:endParaRPr>
          </a:p>
          <a:p>
            <a:pPr algn="l"/>
            <a:r>
              <a:rPr lang="en-US" sz="3200" dirty="0" err="1" smtClean="0">
                <a:solidFill>
                  <a:schemeClr val="accent6">
                    <a:lumMod val="50000"/>
                  </a:schemeClr>
                </a:solidFill>
                <a:latin typeface="Brush Script MT" panose="03060802040406070304" pitchFamily="66" charset="0"/>
              </a:rPr>
              <a:t>Dr.Gyandev</a:t>
            </a:r>
            <a:r>
              <a:rPr lang="en-US" sz="3200" dirty="0" smtClean="0">
                <a:solidFill>
                  <a:schemeClr val="accent6">
                    <a:lumMod val="50000"/>
                  </a:schemeClr>
                </a:solidFill>
                <a:latin typeface="Brush Script MT" panose="03060802040406070304" pitchFamily="66" charset="0"/>
              </a:rPr>
              <a:t> </a:t>
            </a:r>
            <a:r>
              <a:rPr lang="en-US" sz="3200" dirty="0" smtClean="0">
                <a:solidFill>
                  <a:schemeClr val="accent6">
                    <a:lumMod val="50000"/>
                  </a:schemeClr>
                </a:solidFill>
                <a:latin typeface="Brush Script MT" panose="03060802040406070304" pitchFamily="66" charset="0"/>
              </a:rPr>
              <a:t>singh, Assistant professor, VCC, BVC,Patna-14                         </a:t>
            </a:r>
            <a:endParaRPr lang="en-US" sz="3200" dirty="0">
              <a:solidFill>
                <a:schemeClr val="accent6">
                  <a:lumMod val="50000"/>
                </a:schemeClr>
              </a:solidFill>
              <a:latin typeface="Brush Script MT" panose="03060802040406070304" pitchFamily="66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/>
          <a:srcRect l="4332" r="4070"/>
          <a:stretch/>
        </p:blipFill>
        <p:spPr>
          <a:xfrm>
            <a:off x="3834582" y="2463012"/>
            <a:ext cx="2713702" cy="20794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964446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Sterilization in dog -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400" b="1" dirty="0" smtClean="0"/>
              <a:t>Sterilization</a:t>
            </a:r>
            <a:r>
              <a:rPr lang="en-US" sz="2400" dirty="0" smtClean="0"/>
              <a:t> is a surgical procedure in which a part of dogs reproductive organ is removed to permanently stop it from reproducing .</a:t>
            </a:r>
          </a:p>
          <a:p>
            <a:r>
              <a:rPr lang="en-US" sz="2400" dirty="0" smtClean="0"/>
              <a:t>The term </a:t>
            </a:r>
            <a:r>
              <a:rPr lang="en-US" sz="2400" b="1" dirty="0" smtClean="0"/>
              <a:t>castration</a:t>
            </a:r>
            <a:r>
              <a:rPr lang="en-US" sz="2400" dirty="0" smtClean="0"/>
              <a:t> can be used to removal of testicle or removal of the ovaries. but in common usage the term is confined only to removal of testicle.</a:t>
            </a:r>
          </a:p>
          <a:p>
            <a:r>
              <a:rPr lang="en-US" sz="2400" dirty="0" smtClean="0"/>
              <a:t>Term</a:t>
            </a:r>
            <a:r>
              <a:rPr lang="en-US" sz="2400" b="1" dirty="0" smtClean="0"/>
              <a:t> spaying </a:t>
            </a:r>
            <a:r>
              <a:rPr lang="en-US" sz="2400" dirty="0" smtClean="0"/>
              <a:t>or </a:t>
            </a:r>
            <a:r>
              <a:rPr lang="en-US" sz="2400" dirty="0" err="1" smtClean="0"/>
              <a:t>oopherectomy</a:t>
            </a:r>
            <a:r>
              <a:rPr lang="en-US" sz="2400" dirty="0" smtClean="0"/>
              <a:t> is used to removal of ovaries.(</a:t>
            </a:r>
            <a:r>
              <a:rPr lang="en-US" sz="2400" dirty="0" err="1" smtClean="0"/>
              <a:t>ovariotomy</a:t>
            </a:r>
            <a:r>
              <a:rPr lang="en-US" sz="2400" dirty="0" smtClean="0"/>
              <a:t> is used for removal of diseased ovaries rather than normal ovaries)  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27685143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CASTRATION-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400" dirty="0" smtClean="0">
                <a:solidFill>
                  <a:srgbClr val="FF0000"/>
                </a:solidFill>
              </a:rPr>
              <a:t>INDICATION –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2400" dirty="0" smtClean="0">
                <a:solidFill>
                  <a:schemeClr val="tx1"/>
                </a:solidFill>
              </a:rPr>
              <a:t>Prevention of breeding nuisance .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2400" dirty="0" smtClean="0">
                <a:solidFill>
                  <a:schemeClr val="tx1"/>
                </a:solidFill>
              </a:rPr>
              <a:t>To make the animal more domesticated .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2400" dirty="0" smtClean="0">
                <a:solidFill>
                  <a:schemeClr val="tx1"/>
                </a:solidFill>
              </a:rPr>
              <a:t>In enlarged prostate .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2400" dirty="0" err="1" smtClean="0">
                <a:solidFill>
                  <a:schemeClr val="tx1"/>
                </a:solidFill>
              </a:rPr>
              <a:t>Perineal</a:t>
            </a:r>
            <a:r>
              <a:rPr lang="en-US" sz="2400" dirty="0" smtClean="0">
                <a:solidFill>
                  <a:schemeClr val="tx1"/>
                </a:solidFill>
              </a:rPr>
              <a:t> hernia 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2400" dirty="0" smtClean="0">
                <a:solidFill>
                  <a:schemeClr val="tx1"/>
                </a:solidFill>
              </a:rPr>
              <a:t>Neoplastic growth or crushing injuries affecting the testicle </a:t>
            </a:r>
            <a:endParaRPr lang="en-US" sz="2400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147521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77334" y="840659"/>
            <a:ext cx="8596668" cy="5200704"/>
          </a:xfrm>
        </p:spPr>
        <p:txBody>
          <a:bodyPr/>
          <a:lstStyle/>
          <a:p>
            <a:pPr marL="0" indent="0">
              <a:buNone/>
            </a:pPr>
            <a:r>
              <a:rPr lang="en-US" dirty="0" smtClean="0"/>
              <a:t>  </a:t>
            </a:r>
            <a:r>
              <a:rPr lang="en-US" sz="2400" dirty="0" smtClean="0">
                <a:solidFill>
                  <a:srgbClr val="FF0000"/>
                </a:solidFill>
              </a:rPr>
              <a:t> castration in dog –</a:t>
            </a:r>
          </a:p>
          <a:p>
            <a:pPr marL="0" indent="0">
              <a:buNone/>
            </a:pPr>
            <a:r>
              <a:rPr lang="en-US" sz="2400" dirty="0">
                <a:solidFill>
                  <a:srgbClr val="FF0000"/>
                </a:solidFill>
              </a:rPr>
              <a:t> </a:t>
            </a:r>
            <a:r>
              <a:rPr lang="en-US" sz="2400" dirty="0" smtClean="0">
                <a:solidFill>
                  <a:srgbClr val="FF0000"/>
                </a:solidFill>
              </a:rPr>
              <a:t>    </a:t>
            </a:r>
            <a:r>
              <a:rPr lang="en-US" sz="2400" dirty="0" smtClean="0">
                <a:solidFill>
                  <a:schemeClr val="tx1"/>
                </a:solidFill>
              </a:rPr>
              <a:t>also called  ORCHIECTOMY,TESTECTOMY,NEUTERING.</a:t>
            </a:r>
          </a:p>
          <a:p>
            <a:pPr marL="0" indent="0">
              <a:buNone/>
            </a:pPr>
            <a:endParaRPr lang="en-US" sz="2400" dirty="0">
              <a:solidFill>
                <a:schemeClr val="tx1"/>
              </a:solidFill>
            </a:endParaRPr>
          </a:p>
          <a:p>
            <a:pPr marL="0" indent="0">
              <a:buNone/>
            </a:pPr>
            <a:r>
              <a:rPr lang="en-US" sz="2400" dirty="0" smtClean="0">
                <a:solidFill>
                  <a:schemeClr val="tx1"/>
                </a:solidFill>
              </a:rPr>
              <a:t>  </a:t>
            </a:r>
            <a:r>
              <a:rPr lang="en-US" sz="2400" dirty="0" smtClean="0">
                <a:solidFill>
                  <a:srgbClr val="FF0000"/>
                </a:solidFill>
              </a:rPr>
              <a:t>Castration age in dog-</a:t>
            </a:r>
          </a:p>
          <a:p>
            <a:pPr marL="0" indent="0">
              <a:buNone/>
            </a:pPr>
            <a:r>
              <a:rPr lang="en-US" sz="2400" dirty="0" smtClean="0">
                <a:solidFill>
                  <a:srgbClr val="FF0000"/>
                </a:solidFill>
              </a:rPr>
              <a:t>    </a:t>
            </a:r>
            <a:r>
              <a:rPr lang="en-US" sz="2400" dirty="0" smtClean="0">
                <a:solidFill>
                  <a:schemeClr val="tx1"/>
                </a:solidFill>
              </a:rPr>
              <a:t>usually after sexual maturity; 9 to 12 months</a:t>
            </a:r>
          </a:p>
          <a:p>
            <a:pPr marL="0" indent="0">
              <a:buNone/>
            </a:pPr>
            <a:r>
              <a:rPr lang="en-US" sz="2400" dirty="0">
                <a:solidFill>
                  <a:schemeClr val="tx1"/>
                </a:solidFill>
              </a:rPr>
              <a:t> </a:t>
            </a:r>
            <a:endParaRPr lang="en-US" sz="2400" dirty="0" smtClean="0">
              <a:solidFill>
                <a:schemeClr val="tx1"/>
              </a:solidFill>
            </a:endParaRPr>
          </a:p>
          <a:p>
            <a:pPr marL="0" indent="0">
              <a:buNone/>
            </a:pPr>
            <a:r>
              <a:rPr lang="en-US" sz="2400" dirty="0">
                <a:solidFill>
                  <a:schemeClr val="tx1"/>
                </a:solidFill>
              </a:rPr>
              <a:t> </a:t>
            </a:r>
            <a:r>
              <a:rPr lang="en-US" sz="2400" dirty="0" smtClean="0">
                <a:solidFill>
                  <a:schemeClr val="tx1"/>
                </a:solidFill>
              </a:rPr>
              <a:t> </a:t>
            </a:r>
            <a:r>
              <a:rPr lang="en-US" sz="2400" dirty="0" smtClean="0">
                <a:solidFill>
                  <a:srgbClr val="FF0000"/>
                </a:solidFill>
              </a:rPr>
              <a:t>Site of operation-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rgbClr val="FF0000"/>
                </a:solidFill>
              </a:rPr>
              <a:t> </a:t>
            </a:r>
            <a:r>
              <a:rPr lang="en-US" sz="2400" dirty="0" smtClean="0">
                <a:solidFill>
                  <a:srgbClr val="FF0000"/>
                </a:solidFill>
              </a:rPr>
              <a:t>  </a:t>
            </a:r>
            <a:r>
              <a:rPr lang="en-US" sz="2400" dirty="0" smtClean="0">
                <a:solidFill>
                  <a:schemeClr val="tx1"/>
                </a:solidFill>
              </a:rPr>
              <a:t>pre scrotal region 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sz="2400" dirty="0" smtClean="0">
                <a:solidFill>
                  <a:schemeClr val="tx1"/>
                </a:solidFill>
              </a:rPr>
              <a:t>Longitudinal incision on the ventral aspect of scrotum, lateral and parallel to the median raphe on either side.</a:t>
            </a:r>
          </a:p>
          <a:p>
            <a:pPr>
              <a:buFont typeface="Arial" panose="020B0604020202020204" pitchFamily="34" charset="0"/>
              <a:buChar char="•"/>
            </a:pPr>
            <a:endParaRPr lang="en-US" sz="2400" dirty="0">
              <a:solidFill>
                <a:schemeClr val="tx1"/>
              </a:solidFill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2"/>
          <a:srcRect l="15562" t="10899" r="7182" b="14624"/>
          <a:stretch/>
        </p:blipFill>
        <p:spPr>
          <a:xfrm>
            <a:off x="8863781" y="4321277"/>
            <a:ext cx="2374490" cy="15780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89499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Surgical anatomy-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r="868"/>
          <a:stretch/>
        </p:blipFill>
        <p:spPr>
          <a:xfrm>
            <a:off x="530942" y="1358452"/>
            <a:ext cx="8775290" cy="4201690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457201" y="5692877"/>
            <a:ext cx="8716296" cy="914400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tx1"/>
                </a:solidFill>
              </a:rPr>
              <a:t>BLOOD SUPPLY-spermatic </a:t>
            </a:r>
            <a:r>
              <a:rPr lang="en-US" dirty="0" err="1" smtClean="0">
                <a:solidFill>
                  <a:schemeClr val="tx1"/>
                </a:solidFill>
              </a:rPr>
              <a:t>vessels,external</a:t>
            </a:r>
            <a:r>
              <a:rPr lang="en-US" dirty="0" smtClean="0">
                <a:solidFill>
                  <a:schemeClr val="tx1"/>
                </a:solidFill>
              </a:rPr>
              <a:t> </a:t>
            </a:r>
            <a:r>
              <a:rPr lang="en-US" dirty="0" err="1" smtClean="0">
                <a:solidFill>
                  <a:schemeClr val="tx1"/>
                </a:solidFill>
              </a:rPr>
              <a:t>pudic</a:t>
            </a:r>
            <a:r>
              <a:rPr lang="en-US" dirty="0" smtClean="0">
                <a:solidFill>
                  <a:schemeClr val="tx1"/>
                </a:solidFill>
              </a:rPr>
              <a:t> vessel  </a:t>
            </a:r>
          </a:p>
          <a:p>
            <a:pPr algn="ctr"/>
            <a:r>
              <a:rPr lang="en-US" dirty="0" smtClean="0">
                <a:solidFill>
                  <a:schemeClr val="tx1"/>
                </a:solidFill>
              </a:rPr>
              <a:t>NERVE SUPPLY-Spermatic nerve ,branches of the 2</a:t>
            </a:r>
            <a:r>
              <a:rPr lang="en-US" baseline="30000" dirty="0" smtClean="0">
                <a:solidFill>
                  <a:schemeClr val="tx1"/>
                </a:solidFill>
              </a:rPr>
              <a:t>nd</a:t>
            </a:r>
            <a:r>
              <a:rPr lang="en-US" dirty="0" smtClean="0">
                <a:solidFill>
                  <a:schemeClr val="tx1"/>
                </a:solidFill>
              </a:rPr>
              <a:t> and 3</a:t>
            </a:r>
            <a:r>
              <a:rPr lang="en-US" baseline="30000" dirty="0" smtClean="0">
                <a:solidFill>
                  <a:schemeClr val="tx1"/>
                </a:solidFill>
              </a:rPr>
              <a:t>rd</a:t>
            </a:r>
            <a:r>
              <a:rPr lang="en-US" dirty="0" smtClean="0">
                <a:solidFill>
                  <a:schemeClr val="tx1"/>
                </a:solidFill>
              </a:rPr>
              <a:t> lumbar spinal nerve. </a:t>
            </a:r>
            <a:endParaRPr lang="en-US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408416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92082" y="3524865"/>
            <a:ext cx="8596668" cy="311191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Surgical technique-</a:t>
            </a:r>
            <a:br>
              <a:rPr lang="en-US" sz="3200" dirty="0" smtClean="0"/>
            </a:br>
            <a:r>
              <a:rPr lang="en-US" sz="3200" dirty="0"/>
              <a:t/>
            </a:r>
            <a:br>
              <a:rPr lang="en-US" sz="3200" dirty="0"/>
            </a:br>
            <a:r>
              <a:rPr lang="en-US" sz="3200" dirty="0" smtClean="0"/>
              <a:t/>
            </a:r>
            <a:br>
              <a:rPr lang="en-US" sz="3200" dirty="0" smtClean="0"/>
            </a:br>
            <a:endParaRPr lang="en-US" sz="3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77334" y="4070554"/>
            <a:ext cx="8596668" cy="2315498"/>
          </a:xfrm>
        </p:spPr>
        <p:txBody>
          <a:bodyPr>
            <a:normAutofit fontScale="55000" lnSpcReduction="20000"/>
          </a:bodyPr>
          <a:lstStyle/>
          <a:p>
            <a:pPr>
              <a:buFont typeface="Wingdings" panose="05000000000000000000" pitchFamily="2" charset="2"/>
              <a:buChar char="v"/>
            </a:pPr>
            <a:r>
              <a:rPr lang="en-US" sz="4400" dirty="0" smtClean="0">
                <a:solidFill>
                  <a:schemeClr val="tx1"/>
                </a:solidFill>
              </a:rPr>
              <a:t>Open method used –open uncovered method </a:t>
            </a:r>
          </a:p>
          <a:p>
            <a:pPr marL="0" indent="0">
              <a:buNone/>
            </a:pPr>
            <a:r>
              <a:rPr lang="en-US" sz="4400" dirty="0">
                <a:solidFill>
                  <a:schemeClr val="tx1"/>
                </a:solidFill>
              </a:rPr>
              <a:t> </a:t>
            </a:r>
            <a:r>
              <a:rPr lang="en-US" sz="4400" dirty="0" smtClean="0">
                <a:solidFill>
                  <a:schemeClr val="tx1"/>
                </a:solidFill>
              </a:rPr>
              <a:t>                                -open covered  method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4400" dirty="0">
                <a:solidFill>
                  <a:schemeClr val="tx1"/>
                </a:solidFill>
              </a:rPr>
              <a:t> </a:t>
            </a:r>
            <a:r>
              <a:rPr lang="en-US" sz="4400" dirty="0" smtClean="0">
                <a:solidFill>
                  <a:schemeClr val="tx1"/>
                </a:solidFill>
              </a:rPr>
              <a:t>in the open covered method the tunica </a:t>
            </a:r>
            <a:r>
              <a:rPr lang="en-US" sz="4400" dirty="0" err="1" smtClean="0">
                <a:solidFill>
                  <a:schemeClr val="tx1"/>
                </a:solidFill>
              </a:rPr>
              <a:t>vaginalis</a:t>
            </a:r>
            <a:r>
              <a:rPr lang="en-US" sz="4400" dirty="0" smtClean="0">
                <a:solidFill>
                  <a:schemeClr val="tx1"/>
                </a:solidFill>
              </a:rPr>
              <a:t> is not incised; the testis and spermatic cord are pulled out along with tunica </a:t>
            </a:r>
            <a:r>
              <a:rPr lang="en-US" sz="4400" dirty="0" err="1" smtClean="0">
                <a:solidFill>
                  <a:schemeClr val="tx1"/>
                </a:solidFill>
              </a:rPr>
              <a:t>vaginalis</a:t>
            </a:r>
            <a:r>
              <a:rPr lang="en-US" sz="2400" dirty="0" smtClean="0"/>
              <a:t>.</a:t>
            </a:r>
          </a:p>
          <a:p>
            <a:pPr marL="0" indent="0">
              <a:buNone/>
            </a:pPr>
            <a:r>
              <a:rPr lang="en-US" sz="2400" dirty="0" smtClean="0"/>
              <a:t> </a:t>
            </a:r>
            <a:endParaRPr lang="en-US" sz="2400" dirty="0"/>
          </a:p>
        </p:txBody>
      </p:sp>
      <p:sp>
        <p:nvSpPr>
          <p:cNvPr id="5" name="Rectangle 4"/>
          <p:cNvSpPr/>
          <p:nvPr/>
        </p:nvSpPr>
        <p:spPr>
          <a:xfrm>
            <a:off x="575188" y="2448232"/>
            <a:ext cx="8495070" cy="1017638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 smtClean="0">
                <a:solidFill>
                  <a:srgbClr val="FF0000"/>
                </a:solidFill>
              </a:rPr>
              <a:t>ANAEESTHESIA-                 </a:t>
            </a:r>
          </a:p>
          <a:p>
            <a:r>
              <a:rPr lang="en-US" sz="2800" dirty="0">
                <a:solidFill>
                  <a:srgbClr val="FF0000"/>
                </a:solidFill>
              </a:rPr>
              <a:t> </a:t>
            </a:r>
            <a:r>
              <a:rPr lang="en-US" sz="2800" dirty="0" smtClean="0">
                <a:solidFill>
                  <a:srgbClr val="FF0000"/>
                </a:solidFill>
              </a:rPr>
              <a:t>  </a:t>
            </a:r>
            <a:r>
              <a:rPr lang="en-US" sz="2400" dirty="0" smtClean="0">
                <a:solidFill>
                  <a:schemeClr val="tx1"/>
                </a:solidFill>
              </a:rPr>
              <a:t>1.Preanesthetics; Atropine$ </a:t>
            </a:r>
            <a:r>
              <a:rPr lang="en-US" sz="2400" dirty="0" err="1" smtClean="0">
                <a:solidFill>
                  <a:schemeClr val="tx1"/>
                </a:solidFill>
              </a:rPr>
              <a:t>Glycopyrolate</a:t>
            </a:r>
            <a:endParaRPr lang="en-US" sz="2400" dirty="0" smtClean="0">
              <a:solidFill>
                <a:schemeClr val="tx1"/>
              </a:solidFill>
            </a:endParaRPr>
          </a:p>
          <a:p>
            <a:r>
              <a:rPr lang="en-US" sz="2400" dirty="0">
                <a:solidFill>
                  <a:schemeClr val="tx1"/>
                </a:solidFill>
              </a:rPr>
              <a:t> </a:t>
            </a:r>
            <a:r>
              <a:rPr lang="en-US" sz="2400" dirty="0" smtClean="0">
                <a:solidFill>
                  <a:schemeClr val="tx1"/>
                </a:solidFill>
              </a:rPr>
              <a:t>  2.sedatives ; </a:t>
            </a:r>
            <a:r>
              <a:rPr lang="en-US" sz="2400" dirty="0" err="1" smtClean="0">
                <a:solidFill>
                  <a:schemeClr val="tx1"/>
                </a:solidFill>
              </a:rPr>
              <a:t>xylazine</a:t>
            </a:r>
            <a:r>
              <a:rPr lang="en-US" sz="2400" dirty="0" smtClean="0">
                <a:solidFill>
                  <a:schemeClr val="tx1"/>
                </a:solidFill>
              </a:rPr>
              <a:t> </a:t>
            </a:r>
          </a:p>
          <a:p>
            <a:r>
              <a:rPr lang="en-US" sz="2400" dirty="0">
                <a:solidFill>
                  <a:schemeClr val="tx1"/>
                </a:solidFill>
              </a:rPr>
              <a:t> </a:t>
            </a:r>
            <a:r>
              <a:rPr lang="en-US" sz="2400" dirty="0" smtClean="0">
                <a:solidFill>
                  <a:schemeClr val="tx1"/>
                </a:solidFill>
              </a:rPr>
              <a:t>  3.inhalant or injectable; </a:t>
            </a:r>
            <a:r>
              <a:rPr lang="en-US" sz="2400" dirty="0" err="1" smtClean="0">
                <a:solidFill>
                  <a:schemeClr val="tx1"/>
                </a:solidFill>
              </a:rPr>
              <a:t>isoflurane</a:t>
            </a:r>
            <a:r>
              <a:rPr lang="en-US" sz="2400" dirty="0" smtClean="0">
                <a:solidFill>
                  <a:schemeClr val="tx1"/>
                </a:solidFill>
              </a:rPr>
              <a:t> ,</a:t>
            </a:r>
            <a:r>
              <a:rPr lang="en-US" sz="2400" dirty="0" err="1" smtClean="0">
                <a:solidFill>
                  <a:schemeClr val="tx1"/>
                </a:solidFill>
              </a:rPr>
              <a:t>sevoflurane</a:t>
            </a:r>
            <a:r>
              <a:rPr lang="en-US" sz="2400" dirty="0" smtClean="0">
                <a:solidFill>
                  <a:schemeClr val="tx1"/>
                </a:solidFill>
              </a:rPr>
              <a:t>, ketamine   </a:t>
            </a:r>
            <a:r>
              <a:rPr lang="en-US" sz="2400" dirty="0" err="1" smtClean="0">
                <a:solidFill>
                  <a:schemeClr val="tx1"/>
                </a:solidFill>
              </a:rPr>
              <a:t>prpofol</a:t>
            </a:r>
            <a:r>
              <a:rPr lang="en-US" sz="2400" dirty="0" smtClean="0">
                <a:solidFill>
                  <a:schemeClr val="tx1"/>
                </a:solidFill>
              </a:rPr>
              <a:t> </a:t>
            </a:r>
            <a:r>
              <a:rPr lang="en-US" sz="2400" dirty="0" err="1" smtClean="0">
                <a:solidFill>
                  <a:schemeClr val="tx1"/>
                </a:solidFill>
              </a:rPr>
              <a:t>etc</a:t>
            </a:r>
            <a:r>
              <a:rPr lang="en-US" sz="2400" dirty="0" smtClean="0">
                <a:solidFill>
                  <a:schemeClr val="tx1"/>
                </a:solidFill>
              </a:rPr>
              <a:t> used for control and </a:t>
            </a:r>
            <a:r>
              <a:rPr lang="en-US" sz="2400" dirty="0" err="1" smtClean="0">
                <a:solidFill>
                  <a:schemeClr val="tx1"/>
                </a:solidFill>
              </a:rPr>
              <a:t>anaesthesia</a:t>
            </a:r>
            <a:r>
              <a:rPr lang="en-US" sz="2800" dirty="0" smtClean="0">
                <a:solidFill>
                  <a:schemeClr val="tx1"/>
                </a:solidFill>
              </a:rPr>
              <a:t>.  </a:t>
            </a:r>
            <a:endParaRPr lang="en-US" sz="2800" dirty="0" smtClean="0">
              <a:solidFill>
                <a:srgbClr val="FF0000"/>
              </a:solidFill>
            </a:endParaRPr>
          </a:p>
          <a:p>
            <a:pPr algn="ctr"/>
            <a:endParaRPr lang="en-US" sz="2800" dirty="0">
              <a:solidFill>
                <a:srgbClr val="FF0000"/>
              </a:solidFill>
            </a:endParaRPr>
          </a:p>
          <a:p>
            <a:pPr algn="ctr"/>
            <a:endParaRPr lang="en-US" sz="2800" dirty="0" smtClean="0">
              <a:solidFill>
                <a:srgbClr val="FF0000"/>
              </a:solidFill>
            </a:endParaRPr>
          </a:p>
          <a:p>
            <a:pPr algn="ctr"/>
            <a:endParaRPr lang="en-US" sz="2800" dirty="0">
              <a:solidFill>
                <a:srgbClr val="FF0000"/>
              </a:solidFill>
            </a:endParaRPr>
          </a:p>
          <a:p>
            <a:pPr algn="ctr"/>
            <a:endParaRPr lang="en-US" sz="2800" dirty="0" smtClean="0">
              <a:solidFill>
                <a:srgbClr val="FF0000"/>
              </a:solidFill>
            </a:endParaRPr>
          </a:p>
          <a:p>
            <a:pPr algn="ctr"/>
            <a:r>
              <a:rPr lang="en-US" sz="2800" dirty="0" smtClean="0">
                <a:solidFill>
                  <a:srgbClr val="FF0000"/>
                </a:solidFill>
              </a:rPr>
              <a:t>   </a:t>
            </a:r>
            <a:endParaRPr lang="en-US" sz="28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080265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/>
          <a:srcRect l="6342" t="28963" r="21159" b="50008"/>
          <a:stretch/>
        </p:blipFill>
        <p:spPr>
          <a:xfrm>
            <a:off x="516193" y="383460"/>
            <a:ext cx="5058697" cy="2964425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/>
          <a:srcRect t="5263" b="10526"/>
          <a:stretch/>
        </p:blipFill>
        <p:spPr>
          <a:xfrm>
            <a:off x="581967" y="3510116"/>
            <a:ext cx="4948678" cy="2595716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950380" y="206477"/>
            <a:ext cx="4627265" cy="3097161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064553" y="3332054"/>
            <a:ext cx="4480543" cy="3407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949700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/>
          <a:srcRect l="5629" t="51204" r="29210" b="23059"/>
          <a:stretch/>
        </p:blipFill>
        <p:spPr>
          <a:xfrm>
            <a:off x="0" y="0"/>
            <a:ext cx="4468761" cy="3628103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l="9029" r="8379"/>
          <a:stretch/>
        </p:blipFill>
        <p:spPr>
          <a:xfrm>
            <a:off x="4999703" y="109508"/>
            <a:ext cx="4409768" cy="3371111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4"/>
          <a:srcRect r="3594" b="6309"/>
          <a:stretch/>
        </p:blipFill>
        <p:spPr>
          <a:xfrm>
            <a:off x="282472" y="3677410"/>
            <a:ext cx="4554999" cy="3210087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139491" y="3811846"/>
            <a:ext cx="5157663" cy="27739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86726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Complication of castration-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400" dirty="0" err="1" smtClean="0"/>
              <a:t>Haemorrhage</a:t>
            </a:r>
            <a:r>
              <a:rPr lang="en-US" sz="2400" dirty="0" smtClean="0"/>
              <a:t> </a:t>
            </a:r>
          </a:p>
          <a:p>
            <a:r>
              <a:rPr lang="en-US" sz="2400" dirty="0" smtClean="0"/>
              <a:t>Pain </a:t>
            </a:r>
          </a:p>
          <a:p>
            <a:r>
              <a:rPr lang="en-US" sz="2400" dirty="0" smtClean="0"/>
              <a:t>Self trauma</a:t>
            </a:r>
          </a:p>
          <a:p>
            <a:r>
              <a:rPr lang="en-US" sz="2400" dirty="0" smtClean="0"/>
              <a:t>Swelling at the incision site or scrotum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9853736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OVARIOHYSTERECTOMY-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77334" y="2160589"/>
            <a:ext cx="3363724" cy="3880773"/>
          </a:xfrm>
        </p:spPr>
        <p:txBody>
          <a:bodyPr>
            <a:normAutofit/>
          </a:bodyPr>
          <a:lstStyle/>
          <a:p>
            <a:r>
              <a:rPr lang="en-US" sz="2400" dirty="0" smtClean="0"/>
              <a:t>An</a:t>
            </a:r>
            <a:r>
              <a:rPr lang="en-US" sz="2000" dirty="0" smtClean="0"/>
              <a:t> </a:t>
            </a:r>
            <a:r>
              <a:rPr lang="en-US" sz="2400" dirty="0" smtClean="0"/>
              <a:t>OH is the surgical removal of the female reproductive organs .the operation removes the two ovaries ,the uterine horns and the body of the uterus.</a:t>
            </a:r>
            <a:endParaRPr lang="en-US" sz="2400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998625" y="2286001"/>
            <a:ext cx="3953646" cy="30824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178383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Indication -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400" dirty="0" smtClean="0"/>
              <a:t>Prevent pregnancy </a:t>
            </a:r>
          </a:p>
          <a:p>
            <a:r>
              <a:rPr lang="en-US" sz="2400" dirty="0" smtClean="0"/>
              <a:t>To avoid heat cycle </a:t>
            </a:r>
          </a:p>
          <a:p>
            <a:r>
              <a:rPr lang="en-US" sz="2400" dirty="0" smtClean="0"/>
              <a:t>Remove cancerous female reproductive organ </a:t>
            </a:r>
          </a:p>
          <a:p>
            <a:r>
              <a:rPr lang="en-US" sz="2400" dirty="0" smtClean="0"/>
              <a:t>Remove the possibility of a severe infection like </a:t>
            </a:r>
            <a:r>
              <a:rPr lang="en-US" sz="2400" dirty="0" err="1" smtClean="0"/>
              <a:t>pyometra</a:t>
            </a:r>
            <a:r>
              <a:rPr lang="en-US" sz="2400" dirty="0" smtClean="0"/>
              <a:t>, ovarian </a:t>
            </a:r>
            <a:r>
              <a:rPr lang="en-US" sz="2400" dirty="0" err="1" smtClean="0"/>
              <a:t>cyst,uterine</a:t>
            </a:r>
            <a:r>
              <a:rPr lang="en-US" sz="2400" dirty="0" smtClean="0"/>
              <a:t> </a:t>
            </a:r>
            <a:r>
              <a:rPr lang="en-US" sz="2400" dirty="0" err="1" smtClean="0"/>
              <a:t>torsion,uterine</a:t>
            </a:r>
            <a:r>
              <a:rPr lang="en-US" sz="2400" dirty="0" smtClean="0"/>
              <a:t> prolapse.</a:t>
            </a:r>
          </a:p>
          <a:p>
            <a:r>
              <a:rPr lang="en-US" sz="2400" dirty="0" smtClean="0"/>
              <a:t>Reduce the future risk of developing mammary cancer.</a:t>
            </a:r>
          </a:p>
          <a:p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661335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26611" y="609600"/>
            <a:ext cx="8596668" cy="1320800"/>
          </a:xfrm>
        </p:spPr>
        <p:txBody>
          <a:bodyPr/>
          <a:lstStyle/>
          <a:p>
            <a:r>
              <a:rPr lang="en-US" dirty="0" smtClean="0"/>
              <a:t>Age of OH in bitch –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1948" y="1327355"/>
            <a:ext cx="8802054" cy="4714007"/>
          </a:xfrm>
        </p:spPr>
        <p:txBody>
          <a:bodyPr>
            <a:normAutofit/>
          </a:bodyPr>
          <a:lstStyle/>
          <a:p>
            <a:r>
              <a:rPr lang="en-US" sz="2400" dirty="0" smtClean="0"/>
              <a:t>Age for spaying is around 6 </a:t>
            </a:r>
            <a:r>
              <a:rPr lang="en-US" sz="2400" dirty="0" err="1" smtClean="0"/>
              <a:t>months;either</a:t>
            </a:r>
            <a:r>
              <a:rPr lang="en-US" sz="2400" dirty="0" smtClean="0"/>
              <a:t> before or after their first estrus.</a:t>
            </a:r>
          </a:p>
          <a:p>
            <a:pPr marL="0" indent="0">
              <a:buNone/>
            </a:pPr>
            <a:r>
              <a:rPr lang="en-US" sz="2400" dirty="0"/>
              <a:t> </a:t>
            </a:r>
            <a:r>
              <a:rPr lang="en-US" sz="2400" dirty="0" smtClean="0"/>
              <a:t>   </a:t>
            </a:r>
          </a:p>
          <a:p>
            <a:pPr marL="0" indent="0">
              <a:buNone/>
            </a:pPr>
            <a:r>
              <a:rPr lang="en-US" sz="2400" dirty="0"/>
              <a:t> </a:t>
            </a:r>
            <a:r>
              <a:rPr lang="en-US" sz="2400" dirty="0" smtClean="0"/>
              <a:t>   </a:t>
            </a:r>
            <a:r>
              <a:rPr lang="en-US" sz="2400" dirty="0" smtClean="0">
                <a:solidFill>
                  <a:srgbClr val="FF0000"/>
                </a:solidFill>
              </a:rPr>
              <a:t>SITE OF OPRATION-</a:t>
            </a:r>
          </a:p>
          <a:p>
            <a:r>
              <a:rPr lang="en-US" sz="2400" dirty="0">
                <a:solidFill>
                  <a:srgbClr val="FF0000"/>
                </a:solidFill>
              </a:rPr>
              <a:t> </a:t>
            </a:r>
            <a:r>
              <a:rPr lang="en-US" sz="2400" dirty="0" smtClean="0">
                <a:solidFill>
                  <a:srgbClr val="FF0000"/>
                </a:solidFill>
              </a:rPr>
              <a:t>  </a:t>
            </a:r>
            <a:r>
              <a:rPr lang="en-US" sz="2400" dirty="0" smtClean="0">
                <a:solidFill>
                  <a:schemeClr val="tx1"/>
                </a:solidFill>
              </a:rPr>
              <a:t>Midline approach-ventral midline incision about 2 cm posterior to umbilicus.</a:t>
            </a:r>
          </a:p>
          <a:p>
            <a:r>
              <a:rPr lang="en-US" sz="2400" dirty="0" smtClean="0">
                <a:solidFill>
                  <a:schemeClr val="tx1"/>
                </a:solidFill>
              </a:rPr>
              <a:t>Flank approach –oblique incision in right mid flank. </a:t>
            </a:r>
            <a:r>
              <a:rPr lang="en-US" sz="2400" dirty="0" smtClean="0">
                <a:solidFill>
                  <a:srgbClr val="FF0000"/>
                </a:solidFill>
              </a:rPr>
              <a:t> </a:t>
            </a:r>
            <a:endParaRPr lang="en-US" sz="2400" dirty="0">
              <a:solidFill>
                <a:srgbClr val="FF0000"/>
              </a:solidFill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433484" y="4483510"/>
            <a:ext cx="4321277" cy="22122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207619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SURGICAL ANATOMY-</a:t>
            </a:r>
            <a:endParaRPr lang="en-U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l="1186" t="5878" r="4485" b="1718"/>
          <a:stretch/>
        </p:blipFill>
        <p:spPr>
          <a:xfrm>
            <a:off x="339213" y="1224116"/>
            <a:ext cx="9070258" cy="56338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3169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317602" y="2160588"/>
            <a:ext cx="4685839" cy="3881437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265174" y="2215790"/>
            <a:ext cx="4350774" cy="2754415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486696" y="5943600"/>
            <a:ext cx="5014452" cy="914400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tx1"/>
                </a:solidFill>
              </a:rPr>
              <a:t>Arteries and veins in genital tract of bitch</a:t>
            </a:r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5766619" y="4999703"/>
            <a:ext cx="3392129" cy="914400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tx1"/>
                </a:solidFill>
              </a:rPr>
              <a:t>Uterine irrigation </a:t>
            </a:r>
            <a:endParaRPr lang="en-US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614335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SURGICAL TECHNIQUE-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400" dirty="0" smtClean="0"/>
              <a:t>Bitch is restrained in dorsal recumbency</a:t>
            </a:r>
          </a:p>
          <a:p>
            <a:r>
              <a:rPr lang="en-US" sz="2400" dirty="0" smtClean="0"/>
              <a:t>About 1-2 inch long incision is made 2inch posterior to umbilicus.</a:t>
            </a:r>
          </a:p>
          <a:p>
            <a:r>
              <a:rPr lang="en-US" sz="2400" dirty="0" smtClean="0"/>
              <a:t>The incision is extended deep </a:t>
            </a:r>
            <a:r>
              <a:rPr lang="en-US" sz="2400" dirty="0" err="1" smtClean="0"/>
              <a:t>upto</a:t>
            </a:r>
            <a:r>
              <a:rPr lang="en-US" sz="2400" dirty="0" smtClean="0"/>
              <a:t> peritoneum.</a:t>
            </a:r>
          </a:p>
          <a:p>
            <a:r>
              <a:rPr lang="en-US" sz="2400" dirty="0" smtClean="0"/>
              <a:t> uterine horn is grasped With thumb forceps and followed up to the ovary</a:t>
            </a:r>
          </a:p>
          <a:p>
            <a:r>
              <a:rPr lang="en-US" sz="2400" dirty="0" smtClean="0"/>
              <a:t>The anterior ovarian ligament is cut and the anterior utero –ovarian vessels are ligated. 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8204229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sz="2400" dirty="0" smtClean="0"/>
              <a:t>The ovarian bursa is cut and the ovary is disconnected from its anterior attachment.</a:t>
            </a:r>
          </a:p>
          <a:p>
            <a:r>
              <a:rPr lang="en-US" sz="2400" dirty="0" smtClean="0"/>
              <a:t>The posterior uterine artery are ligated and cut in level with cervix.</a:t>
            </a:r>
          </a:p>
          <a:p>
            <a:r>
              <a:rPr lang="en-US" sz="2400" dirty="0" smtClean="0"/>
              <a:t>The broad ligament of uterus is torn o liberate the horn of the uterus.</a:t>
            </a:r>
          </a:p>
          <a:p>
            <a:r>
              <a:rPr lang="en-US" sz="2400" dirty="0" smtClean="0"/>
              <a:t>Three artery forceps and ligature are applied </a:t>
            </a:r>
            <a:r>
              <a:rPr lang="en-US" sz="2400" dirty="0" err="1" smtClean="0"/>
              <a:t>anerior</a:t>
            </a:r>
            <a:r>
              <a:rPr lang="en-US" sz="2400" dirty="0" smtClean="0"/>
              <a:t> to the cervix and uterus is disconnected.</a:t>
            </a:r>
          </a:p>
          <a:p>
            <a:r>
              <a:rPr lang="en-US" sz="2400" dirty="0" smtClean="0"/>
              <a:t>Incision is closed.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6118673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/>
          <a:srcRect l="2177" t="5643" r="4792"/>
          <a:stretch/>
        </p:blipFill>
        <p:spPr>
          <a:xfrm>
            <a:off x="663677" y="634181"/>
            <a:ext cx="8686800" cy="5427406"/>
          </a:xfrm>
          <a:prstGeom prst="rect">
            <a:avLst/>
          </a:prstGeom>
        </p:spPr>
      </p:pic>
      <p:sp>
        <p:nvSpPr>
          <p:cNvPr id="8" name="Content Placeholder 7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962019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4865030" cy="3579407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492195" y="0"/>
            <a:ext cx="4688230" cy="3470770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191446" y="3450179"/>
            <a:ext cx="4688230" cy="36152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766965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Complication -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400" dirty="0" smtClean="0"/>
              <a:t>General </a:t>
            </a:r>
            <a:r>
              <a:rPr lang="en-US" sz="2400" dirty="0" err="1" smtClean="0"/>
              <a:t>viz</a:t>
            </a:r>
            <a:r>
              <a:rPr lang="en-US" sz="2400" dirty="0" smtClean="0"/>
              <a:t> evisceration ,abdominal herniation, suppuration from the cutaneous wound ,peritonitis </a:t>
            </a:r>
          </a:p>
          <a:p>
            <a:r>
              <a:rPr lang="en-US" sz="2400" dirty="0" smtClean="0"/>
              <a:t>Specific like </a:t>
            </a:r>
            <a:r>
              <a:rPr lang="en-US" sz="2400" dirty="0" err="1" smtClean="0"/>
              <a:t>haemorrhage</a:t>
            </a:r>
            <a:r>
              <a:rPr lang="en-US" sz="2400" dirty="0" smtClean="0"/>
              <a:t> at the level of ovarian </a:t>
            </a:r>
            <a:r>
              <a:rPr lang="en-US" sz="2400" dirty="0" err="1" smtClean="0"/>
              <a:t>pedicle,broad</a:t>
            </a:r>
            <a:r>
              <a:rPr lang="en-US" sz="2400" dirty="0" smtClean="0"/>
              <a:t> ligament, uterine cervix.</a:t>
            </a:r>
          </a:p>
          <a:p>
            <a:r>
              <a:rPr lang="en-US" sz="2400" dirty="0" smtClean="0"/>
              <a:t>Abscess</a:t>
            </a:r>
          </a:p>
          <a:p>
            <a:r>
              <a:rPr lang="en-US" sz="2400" dirty="0" smtClean="0"/>
              <a:t>Recurrence of </a:t>
            </a:r>
            <a:r>
              <a:rPr lang="en-US" sz="2400" dirty="0" err="1" smtClean="0"/>
              <a:t>metritis</a:t>
            </a:r>
            <a:r>
              <a:rPr lang="en-US" sz="2400" dirty="0" smtClean="0"/>
              <a:t> </a:t>
            </a:r>
            <a:r>
              <a:rPr lang="en-US" sz="2400" dirty="0" err="1" smtClean="0"/>
              <a:t>etc</a:t>
            </a:r>
            <a:r>
              <a:rPr lang="en-US" sz="2400" dirty="0" smtClean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13398750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Important points about OH-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400" dirty="0" smtClean="0"/>
              <a:t>After an </a:t>
            </a:r>
            <a:r>
              <a:rPr lang="en-US" sz="2400" dirty="0" err="1" smtClean="0"/>
              <a:t>ovariectomy</a:t>
            </a:r>
            <a:r>
              <a:rPr lang="en-US" sz="2400" dirty="0" smtClean="0"/>
              <a:t> bitches tend to put on </a:t>
            </a:r>
            <a:r>
              <a:rPr lang="en-US" sz="2400" dirty="0" err="1" smtClean="0"/>
              <a:t>wt</a:t>
            </a:r>
            <a:r>
              <a:rPr lang="en-US" sz="2400" dirty="0" smtClean="0"/>
              <a:t> 10kg after 90 days.</a:t>
            </a:r>
          </a:p>
          <a:p>
            <a:r>
              <a:rPr lang="en-US" sz="2400" dirty="0" smtClean="0"/>
              <a:t>The metabolism of the bitches falls from 37 to 33 kcal/</a:t>
            </a:r>
            <a:r>
              <a:rPr lang="en-US" sz="2400" dirty="0" err="1" smtClean="0"/>
              <a:t>day,it</a:t>
            </a:r>
            <a:r>
              <a:rPr lang="en-US" sz="2400" dirty="0" smtClean="0"/>
              <a:t> is important to reduce the daily ration by 10 %.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1508704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pPr algn="ctr"/>
            <a:r>
              <a:rPr lang="en-US" sz="9600" dirty="0" smtClean="0">
                <a:solidFill>
                  <a:srgbClr val="FF0000"/>
                </a:solidFill>
                <a:latin typeface="Algerian" panose="04020705040A02060702" pitchFamily="82" charset="0"/>
              </a:rPr>
              <a:t>THANKU</a:t>
            </a:r>
            <a:endParaRPr lang="en-US" sz="9600" dirty="0">
              <a:solidFill>
                <a:srgbClr val="FF0000"/>
              </a:solidFill>
              <a:latin typeface="Algerian" panose="04020705040A02060702" pitchFamily="82" charset="0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/>
          <a:srcRect l="4768" t="3704" r="8350" b="66060"/>
          <a:stretch/>
        </p:blipFill>
        <p:spPr>
          <a:xfrm>
            <a:off x="707922" y="1828800"/>
            <a:ext cx="8745794" cy="47637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377665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Facet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5FCBEF"/>
      </a:accent1>
      <a:accent2>
        <a:srgbClr val="2E83C3"/>
      </a:accent2>
      <a:accent3>
        <a:srgbClr val="42D0A2"/>
      </a:accent3>
      <a:accent4>
        <a:srgbClr val="2E946B"/>
      </a:accent4>
      <a:accent5>
        <a:srgbClr val="42B051"/>
      </a:accent5>
      <a:accent6>
        <a:srgbClr val="96D141"/>
      </a:accent6>
      <a:hlink>
        <a:srgbClr val="3FCDE7"/>
      </a:hlink>
      <a:folHlink>
        <a:srgbClr val="A9D3E1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0B5AB586-D108-4FC1-8368-649FE654B894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Facet</Template>
  <TotalTime>419</TotalTime>
  <Words>602</Words>
  <Application>Microsoft Office PowerPoint</Application>
  <PresentationFormat>Widescreen</PresentationFormat>
  <Paragraphs>82</Paragraphs>
  <Slides>21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21</vt:i4>
      </vt:variant>
    </vt:vector>
  </HeadingPairs>
  <TitlesOfParts>
    <vt:vector size="29" baseType="lpstr">
      <vt:lpstr>Algerian</vt:lpstr>
      <vt:lpstr>Arial</vt:lpstr>
      <vt:lpstr>Brush Script MT</vt:lpstr>
      <vt:lpstr>Colonna MT</vt:lpstr>
      <vt:lpstr>Trebuchet MS</vt:lpstr>
      <vt:lpstr>Wingdings</vt:lpstr>
      <vt:lpstr>Wingdings 3</vt:lpstr>
      <vt:lpstr>Facet</vt:lpstr>
      <vt:lpstr>STERILIZATION  </vt:lpstr>
      <vt:lpstr>Sterilization in dog -</vt:lpstr>
      <vt:lpstr>CASTRATION-</vt:lpstr>
      <vt:lpstr>PowerPoint Presentation</vt:lpstr>
      <vt:lpstr>Surgical anatomy-</vt:lpstr>
      <vt:lpstr>Surgical technique-   </vt:lpstr>
      <vt:lpstr>PowerPoint Presentation</vt:lpstr>
      <vt:lpstr>PowerPoint Presentation</vt:lpstr>
      <vt:lpstr>Complication of castration-</vt:lpstr>
      <vt:lpstr>OVARIOHYSTERECTOMY-</vt:lpstr>
      <vt:lpstr>Indication -</vt:lpstr>
      <vt:lpstr>Age of OH in bitch –</vt:lpstr>
      <vt:lpstr>SURGICAL ANATOMY-</vt:lpstr>
      <vt:lpstr>PowerPoint Presentation</vt:lpstr>
      <vt:lpstr>SURGICAL TECHNIQUE-</vt:lpstr>
      <vt:lpstr>PowerPoint Presentation</vt:lpstr>
      <vt:lpstr>PowerPoint Presentation</vt:lpstr>
      <vt:lpstr>PowerPoint Presentation</vt:lpstr>
      <vt:lpstr>Complication -</vt:lpstr>
      <vt:lpstr>Important points about OH-</vt:lpstr>
      <vt:lpstr>THANKU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STERILIZATION</dc:title>
  <dc:creator>HP</dc:creator>
  <cp:lastModifiedBy>gyan dev singh</cp:lastModifiedBy>
  <cp:revision>43</cp:revision>
  <dcterms:created xsi:type="dcterms:W3CDTF">2020-10-03T13:12:24Z</dcterms:created>
  <dcterms:modified xsi:type="dcterms:W3CDTF">2020-10-29T09:17:06Z</dcterms:modified>
</cp:coreProperties>
</file>