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9" r:id="rId2"/>
    <p:sldId id="256" r:id="rId3"/>
    <p:sldId id="281" r:id="rId4"/>
    <p:sldId id="274" r:id="rId5"/>
    <p:sldId id="282" r:id="rId6"/>
    <p:sldId id="277" r:id="rId7"/>
    <p:sldId id="283" r:id="rId8"/>
    <p:sldId id="284" r:id="rId9"/>
    <p:sldId id="259" r:id="rId10"/>
    <p:sldId id="266" r:id="rId11"/>
    <p:sldId id="257" r:id="rId12"/>
    <p:sldId id="267" r:id="rId13"/>
    <p:sldId id="268" r:id="rId14"/>
    <p:sldId id="288" r:id="rId15"/>
    <p:sldId id="285" r:id="rId16"/>
    <p:sldId id="269" r:id="rId17"/>
    <p:sldId id="286" r:id="rId18"/>
    <p:sldId id="287" r:id="rId19"/>
    <p:sldId id="270" r:id="rId20"/>
    <p:sldId id="272" r:id="rId21"/>
    <p:sldId id="271" r:id="rId22"/>
    <p:sldId id="290" r:id="rId23"/>
    <p:sldId id="280" r:id="rId24"/>
    <p:sldId id="264" r:id="rId25"/>
    <p:sldId id="263" r:id="rId26"/>
    <p:sldId id="279" r:id="rId27"/>
    <p:sldId id="29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BB0DCD-76F7-446D-AAB9-AD0F679BD393}" type="datetimeFigureOut">
              <a:rPr lang="en-US" smtClean="0"/>
              <a:pPr/>
              <a:t>11/27/2020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16A35A-FBD0-4D8F-96B7-CFBA4197E8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pn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hyperlink" Target="https://www.merriam-webster.com/dictionary/propagate" TargetMode="External" /><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descr="Bihar Animal Sciences University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Bihar Animal Sciences University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 name="Picture 8" descr="Bihar Animal Sciences University - Wikipedia"/>
          <p:cNvPicPr>
            <a:picLocks noChangeAspect="1" noChangeArrowheads="1"/>
          </p:cNvPicPr>
          <p:nvPr/>
        </p:nvPicPr>
        <p:blipFill>
          <a:blip r:embed="rId2" cstate="print"/>
          <a:srcRect/>
          <a:stretch>
            <a:fillRect/>
          </a:stretch>
        </p:blipFill>
        <p:spPr bwMode="auto">
          <a:xfrm>
            <a:off x="8382000" y="152401"/>
            <a:ext cx="685800" cy="685799"/>
          </a:xfrm>
          <a:prstGeom prst="rect">
            <a:avLst/>
          </a:prstGeom>
          <a:noFill/>
        </p:spPr>
      </p:pic>
      <p:sp>
        <p:nvSpPr>
          <p:cNvPr id="5" name="TextBox 4"/>
          <p:cNvSpPr txBox="1"/>
          <p:nvPr/>
        </p:nvSpPr>
        <p:spPr>
          <a:xfrm>
            <a:off x="1447800" y="3200400"/>
            <a:ext cx="6705600" cy="2092881"/>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US" b="1" dirty="0">
              <a:latin typeface="Times New Roman" pitchFamily="18" charset="0"/>
              <a:cs typeface="Times New Roman" pitchFamily="18" charset="0"/>
            </a:endParaRPr>
          </a:p>
          <a:p>
            <a:pPr algn="ctr"/>
            <a:r>
              <a:rPr lang="en-US" b="1" i="1" dirty="0">
                <a:latin typeface="Times New Roman" pitchFamily="18" charset="0"/>
                <a:cs typeface="Times New Roman" pitchFamily="18" charset="0"/>
              </a:rPr>
              <a:t>Prepared By--</a:t>
            </a:r>
          </a:p>
          <a:p>
            <a:pPr algn="ctr"/>
            <a:endParaRPr lang="en-US" b="1" dirty="0">
              <a:latin typeface="Times New Roman" pitchFamily="18" charset="0"/>
              <a:cs typeface="Times New Roman" pitchFamily="18" charset="0"/>
            </a:endParaRPr>
          </a:p>
          <a:p>
            <a:pPr algn="ctr"/>
            <a:r>
              <a:rPr lang="en-US" sz="2200" b="1" dirty="0">
                <a:solidFill>
                  <a:srgbClr val="7030A0"/>
                </a:solidFill>
                <a:latin typeface="Times New Roman" pitchFamily="18" charset="0"/>
                <a:cs typeface="Times New Roman" pitchFamily="18" charset="0"/>
              </a:rPr>
              <a:t>Dr. </a:t>
            </a:r>
            <a:r>
              <a:rPr lang="en-US" sz="2200" b="1" dirty="0" err="1">
                <a:solidFill>
                  <a:srgbClr val="7030A0"/>
                </a:solidFill>
                <a:latin typeface="Times New Roman" pitchFamily="18" charset="0"/>
                <a:cs typeface="Times New Roman" pitchFamily="18" charset="0"/>
              </a:rPr>
              <a:t>Suchit</a:t>
            </a:r>
            <a:r>
              <a:rPr lang="en-US" sz="2200" b="1" dirty="0">
                <a:solidFill>
                  <a:srgbClr val="7030A0"/>
                </a:solidFill>
                <a:latin typeface="Times New Roman" pitchFamily="18" charset="0"/>
                <a:cs typeface="Times New Roman" pitchFamily="18" charset="0"/>
              </a:rPr>
              <a:t> Kumar</a:t>
            </a:r>
          </a:p>
          <a:p>
            <a:pPr algn="ctr"/>
            <a:r>
              <a:rPr lang="en-US" b="1" dirty="0" err="1">
                <a:latin typeface="Times New Roman" pitchFamily="18" charset="0"/>
                <a:cs typeface="Times New Roman" pitchFamily="18" charset="0"/>
              </a:rPr>
              <a:t>Asstt</a:t>
            </a:r>
            <a:r>
              <a:rPr lang="en-US" b="1" dirty="0">
                <a:latin typeface="Times New Roman" pitchFamily="18" charset="0"/>
                <a:cs typeface="Times New Roman" pitchFamily="18" charset="0"/>
              </a:rPr>
              <a:t>. Prof. cum Jr. Scientist</a:t>
            </a:r>
          </a:p>
          <a:p>
            <a:pPr algn="ctr"/>
            <a:r>
              <a:rPr lang="en-US" b="1" dirty="0">
                <a:solidFill>
                  <a:srgbClr val="00B050"/>
                </a:solidFill>
                <a:latin typeface="Times New Roman" pitchFamily="18" charset="0"/>
                <a:cs typeface="Times New Roman" pitchFamily="18" charset="0"/>
              </a:rPr>
              <a:t>Department of Livestock Farm Complex</a:t>
            </a:r>
            <a:endParaRPr lang="en-US" b="1" dirty="0">
              <a:latin typeface="Times New Roman" pitchFamily="18" charset="0"/>
              <a:cs typeface="Times New Roman" pitchFamily="18" charset="0"/>
            </a:endParaRPr>
          </a:p>
          <a:p>
            <a:pPr algn="ctr"/>
            <a:r>
              <a:rPr lang="en-US" b="1" dirty="0">
                <a:solidFill>
                  <a:srgbClr val="0070C0"/>
                </a:solidFill>
                <a:latin typeface="Times New Roman" pitchFamily="18" charset="0"/>
                <a:cs typeface="Times New Roman" pitchFamily="18" charset="0"/>
              </a:rPr>
              <a:t>Bihar Veterinary College, BASU,  Patna-14</a:t>
            </a:r>
          </a:p>
        </p:txBody>
      </p:sp>
      <p:sp>
        <p:nvSpPr>
          <p:cNvPr id="6" name="TextBox 5"/>
          <p:cNvSpPr txBox="1"/>
          <p:nvPr/>
        </p:nvSpPr>
        <p:spPr>
          <a:xfrm>
            <a:off x="1981200" y="838200"/>
            <a:ext cx="5257800" cy="1231106"/>
          </a:xfrm>
          <a:prstGeom prst="rect">
            <a:avLst/>
          </a:prstGeom>
          <a:solidFill>
            <a:schemeClr val="tx2">
              <a:lumMod val="60000"/>
              <a:lumOff val="40000"/>
            </a:schemeClr>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en-US" sz="2800" b="1" dirty="0">
              <a:solidFill>
                <a:srgbClr val="FF0000"/>
              </a:solidFill>
              <a:latin typeface="Times New Roman" pitchFamily="18" charset="0"/>
              <a:cs typeface="Times New Roman" pitchFamily="18" charset="0"/>
            </a:endParaRPr>
          </a:p>
          <a:p>
            <a:pPr algn="ctr"/>
            <a:r>
              <a:rPr lang="en-US" sz="2800" b="1" dirty="0">
                <a:solidFill>
                  <a:srgbClr val="FF0000"/>
                </a:solidFill>
                <a:latin typeface="Times New Roman" pitchFamily="18" charset="0"/>
                <a:cs typeface="Times New Roman" pitchFamily="18" charset="0"/>
              </a:rPr>
              <a:t>Selection of Livestock</a:t>
            </a:r>
          </a:p>
          <a:p>
            <a:endParaRPr lang="en-US" dirty="0">
              <a:solidFill>
                <a:schemeClr val="accent1"/>
              </a:solidFill>
              <a:latin typeface="Times New Roman" pitchFamily="18" charset="0"/>
              <a:cs typeface="Times New Roman" pitchFamily="18" charset="0"/>
            </a:endParaRPr>
          </a:p>
        </p:txBody>
      </p:sp>
      <p:pic>
        <p:nvPicPr>
          <p:cNvPr id="7" name="Picture 2" descr="C:\Users\HP\Desktop\BVC logo.jpg"/>
          <p:cNvPicPr>
            <a:picLocks noChangeAspect="1" noChangeArrowheads="1"/>
          </p:cNvPicPr>
          <p:nvPr/>
        </p:nvPicPr>
        <p:blipFill>
          <a:blip r:embed="rId3" cstate="print"/>
          <a:srcRect/>
          <a:stretch>
            <a:fillRect/>
          </a:stretch>
        </p:blipFill>
        <p:spPr bwMode="auto">
          <a:xfrm>
            <a:off x="152401" y="84099"/>
            <a:ext cx="685799" cy="72337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7693"/>
            <a:ext cx="8534400" cy="6740307"/>
          </a:xfrm>
          <a:prstGeom prst="rect">
            <a:avLst/>
          </a:prstGeom>
        </p:spPr>
        <p:txBody>
          <a:bodyPr wrap="square">
            <a:spAutoFit/>
          </a:bodyPr>
          <a:lstStyle/>
          <a:p>
            <a:pPr algn="just">
              <a:buFont typeface="Wingdings" pitchFamily="2" charset="2"/>
              <a:buChar char="ü"/>
            </a:pPr>
            <a:r>
              <a:rPr lang="en-US" dirty="0">
                <a:latin typeface="Times New Roman" pitchFamily="18" charset="0"/>
                <a:cs typeface="Times New Roman" pitchFamily="18" charset="0"/>
              </a:rPr>
              <a:t>Most of the </a:t>
            </a:r>
            <a:r>
              <a:rPr lang="en-US" dirty="0">
                <a:solidFill>
                  <a:srgbClr val="C00000"/>
                </a:solidFill>
                <a:latin typeface="Times New Roman" pitchFamily="18" charset="0"/>
                <a:cs typeface="Times New Roman" pitchFamily="18" charset="0"/>
              </a:rPr>
              <a:t>economic characters in farm animals </a:t>
            </a:r>
            <a:r>
              <a:rPr lang="en-US" dirty="0">
                <a:latin typeface="Times New Roman" pitchFamily="18" charset="0"/>
                <a:cs typeface="Times New Roman" pitchFamily="18" charset="0"/>
              </a:rPr>
              <a:t>that are of concerning to a breeder </a:t>
            </a:r>
            <a:r>
              <a:rPr lang="en-US" dirty="0">
                <a:solidFill>
                  <a:srgbClr val="00B050"/>
                </a:solidFill>
                <a:latin typeface="Times New Roman" pitchFamily="18" charset="0"/>
                <a:cs typeface="Times New Roman" pitchFamily="18" charset="0"/>
              </a:rPr>
              <a:t>normally show continuous variation. </a:t>
            </a:r>
          </a:p>
          <a:p>
            <a:pPr algn="just"/>
            <a:endParaRPr lang="en-US" dirty="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There is a wide range of variability in these characters which depends on the genetic which make up of the individuals and the environment in which they are grown.</a:t>
            </a:r>
          </a:p>
          <a:p>
            <a:pPr algn="just">
              <a:buFont typeface="Wingdings" pitchFamily="2" charset="2"/>
              <a:buChar char="ü"/>
            </a:pPr>
            <a:endParaRPr lang="en-US" dirty="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For breeding plans, it is necessary to know the relative significant of the heritable and environmental variation of the characters. </a:t>
            </a:r>
          </a:p>
          <a:p>
            <a:pPr algn="just">
              <a:buFont typeface="Wingdings" pitchFamily="2" charset="2"/>
              <a:buChar char="ü"/>
            </a:pPr>
            <a:endParaRPr lang="en-US" dirty="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Breeders use this variability for getting improvement in economic characters through efficient selection strategies. </a:t>
            </a:r>
          </a:p>
          <a:p>
            <a:pPr algn="just">
              <a:buFont typeface="Wingdings" pitchFamily="2" charset="2"/>
              <a:buChar char="ü"/>
            </a:pPr>
            <a:endParaRPr lang="en-US" dirty="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Designing of effective selective breeding programs requires quantitative information concerning nature and scale of genetic and environmental sources of variation and correlation for components of performance. </a:t>
            </a:r>
          </a:p>
          <a:p>
            <a:pPr algn="just">
              <a:buFont typeface="Wingdings" pitchFamily="2" charset="2"/>
              <a:buChar char="ü"/>
            </a:pPr>
            <a:endParaRPr lang="en-US" dirty="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The information on genetic parameters, such as heritability, repeatability, and genetic correlation is a prerequisite for making efficient selection strategies by the geneticists and breeders. </a:t>
            </a:r>
          </a:p>
          <a:p>
            <a:pPr algn="just">
              <a:buFont typeface="Wingdings" pitchFamily="2" charset="2"/>
              <a:buChar char="ü"/>
            </a:pPr>
            <a:endParaRPr lang="en-US" dirty="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In animal breeding, reliable estimates of the genetic variance, environmental variance, and their ratios are important in providing information about the mechanism of inheritance of phenotypically observed characteristics in animals, estimating breeding values, and designing and optimizing breeding programs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458200" cy="5028556"/>
          </a:xfrm>
          <a:prstGeom prst="rect">
            <a:avLst/>
          </a:prstGeom>
        </p:spPr>
        <p:txBody>
          <a:bodyPr wrap="square">
            <a:spAutoFit/>
          </a:bodyPr>
          <a:lstStyle/>
          <a:p>
            <a:pPr>
              <a:lnSpc>
                <a:spcPct val="150000"/>
              </a:lnSpc>
              <a:buFont typeface="Wingdings" pitchFamily="2" charset="2"/>
              <a:buChar char="ü"/>
            </a:pPr>
            <a:r>
              <a:rPr lang="en-US" dirty="0">
                <a:solidFill>
                  <a:srgbClr val="7030A0"/>
                </a:solidFill>
                <a:latin typeface="Times New Roman" pitchFamily="18" charset="0"/>
                <a:cs typeface="Times New Roman" pitchFamily="18" charset="0"/>
              </a:rPr>
              <a:t>Artificial selection is the process by which humans choose individual organisms with certain phenotypic trait values for breeding.</a:t>
            </a:r>
          </a:p>
          <a:p>
            <a:pPr>
              <a:lnSpc>
                <a:spcPct val="150000"/>
              </a:lnSpc>
            </a:pPr>
            <a:endParaRPr lang="en-US" dirty="0">
              <a:solidFill>
                <a:srgbClr val="7030A0"/>
              </a:solidFill>
              <a:latin typeface="Times New Roman" pitchFamily="18" charset="0"/>
              <a:cs typeface="Times New Roman" pitchFamily="18" charset="0"/>
            </a:endParaRPr>
          </a:p>
          <a:p>
            <a:pPr>
              <a:lnSpc>
                <a:spcPct val="150000"/>
              </a:lnSpc>
              <a:buFont typeface="Wingdings" pitchFamily="2" charset="2"/>
              <a:buChar char="ü"/>
            </a:pPr>
            <a:r>
              <a:rPr lang="en-US" dirty="0">
                <a:solidFill>
                  <a:srgbClr val="7030A0"/>
                </a:solidFill>
                <a:latin typeface="Times New Roman" pitchFamily="18" charset="0"/>
                <a:cs typeface="Times New Roman" pitchFamily="18" charset="0"/>
              </a:rPr>
              <a:t> </a:t>
            </a:r>
            <a:r>
              <a:rPr lang="en-US" dirty="0">
                <a:solidFill>
                  <a:srgbClr val="00B050"/>
                </a:solidFill>
                <a:latin typeface="Times New Roman" pitchFamily="18" charset="0"/>
                <a:cs typeface="Times New Roman" pitchFamily="18" charset="0"/>
              </a:rPr>
              <a:t>If there is additive genetic variance for the selected trait, it will respond to the selection, that is, the trait will evolve. </a:t>
            </a:r>
          </a:p>
          <a:p>
            <a:pPr>
              <a:lnSpc>
                <a:spcPct val="150000"/>
              </a:lnSpc>
              <a:buFont typeface="Wingdings" pitchFamily="2" charset="2"/>
              <a:buChar char="ü"/>
            </a:pPr>
            <a:endParaRPr lang="en-US" dirty="0">
              <a:solidFill>
                <a:srgbClr val="7030A0"/>
              </a:solidFill>
              <a:latin typeface="Times New Roman" pitchFamily="18" charset="0"/>
              <a:cs typeface="Times New Roman" pitchFamily="18" charset="0"/>
            </a:endParaRPr>
          </a:p>
          <a:p>
            <a:pPr algn="just">
              <a:lnSpc>
                <a:spcPct val="150000"/>
              </a:lnSpc>
              <a:buFont typeface="Wingdings" pitchFamily="2" charset="2"/>
              <a:buChar char="ü"/>
            </a:pPr>
            <a:r>
              <a:rPr lang="en-US" dirty="0">
                <a:solidFill>
                  <a:srgbClr val="7030A0"/>
                </a:solidFill>
                <a:latin typeface="Times New Roman" pitchFamily="18" charset="0"/>
                <a:cs typeface="Times New Roman" pitchFamily="18" charset="0"/>
              </a:rPr>
              <a:t>All of our domesticated species, including plants and livestock are the products of artificial selection for desirable traits, such as seeds and fruits that do not disperse readily, increased meat and milk production, and docile behavior. The earliest artificial selection may have been unconscious, but it developed into a sophisticated science of </a:t>
            </a:r>
            <a:r>
              <a:rPr lang="en-US" b="1" dirty="0">
                <a:solidFill>
                  <a:srgbClr val="7030A0"/>
                </a:solidFill>
                <a:latin typeface="Times New Roman" pitchFamily="18" charset="0"/>
                <a:cs typeface="Times New Roman" pitchFamily="18" charset="0"/>
              </a:rPr>
              <a:t>plant and animal breeding</a:t>
            </a:r>
            <a:r>
              <a:rPr lang="en-US" dirty="0">
                <a:solidFill>
                  <a:srgbClr val="7030A0"/>
                </a:solidFill>
                <a:latin typeface="Times New Roman" pitchFamily="18" charset="0"/>
                <a:cs typeface="Times New Roman" pitchFamily="18" charset="0"/>
              </a:rPr>
              <a:t>; indeed, much of the field of </a:t>
            </a:r>
            <a:r>
              <a:rPr lang="en-US" b="1" dirty="0">
                <a:solidFill>
                  <a:srgbClr val="7030A0"/>
                </a:solidFill>
                <a:latin typeface="Times New Roman" pitchFamily="18" charset="0"/>
                <a:cs typeface="Times New Roman" pitchFamily="18" charset="0"/>
              </a:rPr>
              <a:t>quantitative genetics </a:t>
            </a:r>
            <a:r>
              <a:rPr lang="en-US" dirty="0">
                <a:solidFill>
                  <a:srgbClr val="7030A0"/>
                </a:solidFill>
                <a:latin typeface="Times New Roman" pitchFamily="18" charset="0"/>
                <a:cs typeface="Times New Roman" pitchFamily="18" charset="0"/>
              </a:rPr>
              <a:t>was developed to improve breeding programs</a:t>
            </a:r>
            <a:r>
              <a:rPr lang="en-US" dirty="0">
                <a:latin typeface="Times New Roman" pitchFamily="18" charset="0"/>
                <a:cs typeface="Times New Roman" pitchFamily="18"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4495800" cy="5216813"/>
          </a:xfrm>
          <a:prstGeom prst="rect">
            <a:avLst/>
          </a:prstGeom>
        </p:spPr>
        <p:txBody>
          <a:bodyPr wrap="square">
            <a:spAutoFit/>
          </a:bodyPr>
          <a:lstStyle/>
          <a:p>
            <a:pPr>
              <a:lnSpc>
                <a:spcPct val="150000"/>
              </a:lnSpc>
            </a:pP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Age</a:t>
            </a:r>
          </a:p>
          <a:p>
            <a:pPr>
              <a:lnSpc>
                <a:spcPct val="150000"/>
              </a:lnSpc>
              <a:buFont typeface="Wingdings" pitchFamily="2" charset="2"/>
              <a:buChar char="ü"/>
            </a:pPr>
            <a:r>
              <a:rPr lang="en-US" dirty="0">
                <a:latin typeface="Times New Roman" pitchFamily="18" charset="0"/>
                <a:cs typeface="Times New Roman" pitchFamily="18" charset="0"/>
              </a:rPr>
              <a:t>Level of performance</a:t>
            </a:r>
          </a:p>
          <a:p>
            <a:pPr>
              <a:lnSpc>
                <a:spcPct val="150000"/>
              </a:lnSpc>
              <a:buFont typeface="Wingdings" pitchFamily="2" charset="2"/>
              <a:buChar char="ü"/>
            </a:pPr>
            <a:r>
              <a:rPr lang="en-US" dirty="0">
                <a:latin typeface="Times New Roman" pitchFamily="18" charset="0"/>
                <a:cs typeface="Times New Roman" pitchFamily="18" charset="0"/>
              </a:rPr>
              <a:t>Physical Fitness</a:t>
            </a:r>
          </a:p>
          <a:p>
            <a:pPr>
              <a:lnSpc>
                <a:spcPct val="150000"/>
              </a:lnSpc>
              <a:buFont typeface="Wingdings" pitchFamily="2" charset="2"/>
              <a:buChar char="ü"/>
            </a:pPr>
            <a:r>
              <a:rPr lang="en-US" dirty="0">
                <a:latin typeface="Times New Roman" pitchFamily="18" charset="0"/>
                <a:cs typeface="Times New Roman" pitchFamily="18" charset="0"/>
              </a:rPr>
              <a:t>Health</a:t>
            </a:r>
          </a:p>
          <a:p>
            <a:pPr>
              <a:lnSpc>
                <a:spcPct val="150000"/>
              </a:lnSpc>
              <a:buFont typeface="Wingdings" pitchFamily="2" charset="2"/>
              <a:buChar char="ü"/>
            </a:pPr>
            <a:r>
              <a:rPr lang="en-US" dirty="0">
                <a:latin typeface="Times New Roman" pitchFamily="18" charset="0"/>
                <a:cs typeface="Times New Roman" pitchFamily="18" charset="0"/>
              </a:rPr>
              <a:t>Body Conformation</a:t>
            </a:r>
          </a:p>
          <a:p>
            <a:pPr>
              <a:lnSpc>
                <a:spcPct val="150000"/>
              </a:lnSpc>
              <a:buFont typeface="Wingdings" pitchFamily="2" charset="2"/>
              <a:buChar char="ü"/>
            </a:pPr>
            <a:r>
              <a:rPr lang="en-US" dirty="0">
                <a:latin typeface="Times New Roman" pitchFamily="18" charset="0"/>
                <a:cs typeface="Times New Roman" pitchFamily="18" charset="0"/>
              </a:rPr>
              <a:t>Temperament or </a:t>
            </a:r>
            <a:r>
              <a:rPr lang="en-US" dirty="0" err="1">
                <a:latin typeface="Times New Roman" pitchFamily="18" charset="0"/>
                <a:cs typeface="Times New Roman" pitchFamily="18" charset="0"/>
              </a:rPr>
              <a:t>Behaviour</a:t>
            </a:r>
            <a:endParaRPr lang="en-US" dirty="0">
              <a:latin typeface="Times New Roman" pitchFamily="18" charset="0"/>
              <a:cs typeface="Times New Roman" pitchFamily="18" charset="0"/>
            </a:endParaRPr>
          </a:p>
          <a:p>
            <a:pPr>
              <a:lnSpc>
                <a:spcPct val="150000"/>
              </a:lnSpc>
              <a:buFont typeface="Wingdings" pitchFamily="2" charset="2"/>
              <a:buChar char="ü"/>
            </a:pPr>
            <a:r>
              <a:rPr lang="en-US" dirty="0">
                <a:latin typeface="Times New Roman" pitchFamily="18" charset="0"/>
                <a:cs typeface="Times New Roman" pitchFamily="18" charset="0"/>
              </a:rPr>
              <a:t>Quality of products</a:t>
            </a:r>
          </a:p>
          <a:p>
            <a:pPr>
              <a:lnSpc>
                <a:spcPct val="150000"/>
              </a:lnSpc>
              <a:buFont typeface="Wingdings" pitchFamily="2" charset="2"/>
              <a:buChar char="ü"/>
            </a:pPr>
            <a:r>
              <a:rPr lang="en-US" dirty="0">
                <a:latin typeface="Times New Roman" pitchFamily="18" charset="0"/>
                <a:cs typeface="Times New Roman" pitchFamily="18" charset="0"/>
              </a:rPr>
              <a:t>Mothering Ability</a:t>
            </a:r>
          </a:p>
          <a:p>
            <a:pPr>
              <a:lnSpc>
                <a:spcPct val="150000"/>
              </a:lnSpc>
              <a:buFont typeface="Wingdings" pitchFamily="2" charset="2"/>
              <a:buChar char="ü"/>
            </a:pPr>
            <a:r>
              <a:rPr lang="en-US" dirty="0">
                <a:latin typeface="Times New Roman" pitchFamily="18" charset="0"/>
                <a:cs typeface="Times New Roman" pitchFamily="18" charset="0"/>
              </a:rPr>
              <a:t>Adaptability</a:t>
            </a:r>
          </a:p>
          <a:p>
            <a:pPr>
              <a:lnSpc>
                <a:spcPct val="150000"/>
              </a:lnSpc>
              <a:buFont typeface="Wingdings" pitchFamily="2" charset="2"/>
              <a:buChar char="ü"/>
            </a:pPr>
            <a:r>
              <a:rPr lang="en-US" dirty="0">
                <a:latin typeface="Times New Roman" pitchFamily="18" charset="0"/>
                <a:cs typeface="Times New Roman" pitchFamily="18" charset="0"/>
              </a:rPr>
              <a:t>Prolificacy</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extBox 2"/>
          <p:cNvSpPr txBox="1"/>
          <p:nvPr/>
        </p:nvSpPr>
        <p:spPr>
          <a:xfrm>
            <a:off x="1143000" y="533400"/>
            <a:ext cx="7363298" cy="461665"/>
          </a:xfrm>
          <a:prstGeom prst="rect">
            <a:avLst/>
          </a:prstGeom>
          <a:solidFill>
            <a:srgbClr val="C00000"/>
          </a:solidFill>
        </p:spPr>
        <p:txBody>
          <a:bodyPr wrap="none" rtlCol="0">
            <a:spAutoFit/>
          </a:bodyPr>
          <a:lstStyle/>
          <a:p>
            <a:r>
              <a:rPr lang="en-US" sz="2400" b="1" u="sng" dirty="0">
                <a:latin typeface="Times New Roman" pitchFamily="18" charset="0"/>
                <a:cs typeface="Times New Roman" pitchFamily="18" charset="0"/>
              </a:rPr>
              <a:t>Factors To Consider When Selecting A Breeding Stock</a:t>
            </a:r>
            <a:r>
              <a:rPr lang="en-US" b="1" u="sng" dirty="0">
                <a:latin typeface="Times New Roman" pitchFamily="18" charset="0"/>
                <a:cs typeface="Times New Roman" pitchFamily="18" charset="0"/>
              </a:rPr>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1"/>
            <a:ext cx="8001000" cy="6186309"/>
          </a:xfrm>
          <a:prstGeom prst="rect">
            <a:avLst/>
          </a:prstGeom>
        </p:spPr>
        <p:txBody>
          <a:bodyPr wrap="square">
            <a:spAutoFit/>
          </a:bodyPr>
          <a:lstStyle/>
          <a:p>
            <a:pPr>
              <a:lnSpc>
                <a:spcPct val="150000"/>
              </a:lnSpc>
            </a:pPr>
            <a:r>
              <a:rPr lang="en-US" b="1" dirty="0">
                <a:solidFill>
                  <a:srgbClr val="C00000"/>
                </a:solidFill>
                <a:latin typeface="Times New Roman" pitchFamily="18" charset="0"/>
                <a:cs typeface="Times New Roman" pitchFamily="18" charset="0"/>
              </a:rPr>
              <a:t>Level of performance</a:t>
            </a:r>
            <a:endParaRPr lang="en-US" dirty="0">
              <a:solidFill>
                <a:srgbClr val="C00000"/>
              </a:solidFill>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Animals with highest production level selected.</a:t>
            </a:r>
          </a:p>
          <a:p>
            <a:pPr>
              <a:lnSpc>
                <a:spcPct val="150000"/>
              </a:lnSpc>
            </a:pPr>
            <a:r>
              <a:rPr lang="en-US" dirty="0">
                <a:latin typeface="Times New Roman" pitchFamily="18" charset="0"/>
                <a:cs typeface="Times New Roman" pitchFamily="18" charset="0"/>
              </a:rPr>
              <a:t>Performance best indicated by records.</a:t>
            </a:r>
          </a:p>
          <a:p>
            <a:pPr>
              <a:lnSpc>
                <a:spcPct val="150000"/>
              </a:lnSpc>
            </a:pPr>
            <a:endParaRPr lang="en-US" dirty="0">
              <a:latin typeface="Times New Roman" pitchFamily="18" charset="0"/>
              <a:cs typeface="Times New Roman" pitchFamily="18" charset="0"/>
            </a:endParaRPr>
          </a:p>
          <a:p>
            <a:pPr>
              <a:lnSpc>
                <a:spcPct val="150000"/>
              </a:lnSpc>
            </a:pPr>
            <a:r>
              <a:rPr lang="en-US" b="1" i="1" dirty="0">
                <a:solidFill>
                  <a:srgbClr val="C00000"/>
                </a:solidFill>
                <a:latin typeface="Times New Roman" pitchFamily="18" charset="0"/>
                <a:cs typeface="Times New Roman" pitchFamily="18" charset="0"/>
              </a:rPr>
              <a:t>Good performance of animal indicated by</a:t>
            </a:r>
            <a:r>
              <a:rPr lang="en-US" b="1"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High milk </a:t>
            </a:r>
          </a:p>
          <a:p>
            <a:pPr>
              <a:lnSpc>
                <a:spcPct val="150000"/>
              </a:lnSpc>
            </a:pPr>
            <a:r>
              <a:rPr lang="en-US" dirty="0">
                <a:latin typeface="Times New Roman" pitchFamily="18" charset="0"/>
                <a:cs typeface="Times New Roman" pitchFamily="18" charset="0"/>
              </a:rPr>
              <a:t>wool and egg production</a:t>
            </a:r>
          </a:p>
          <a:p>
            <a:pPr>
              <a:lnSpc>
                <a:spcPct val="150000"/>
              </a:lnSpc>
            </a:pPr>
            <a:r>
              <a:rPr lang="en-US" dirty="0">
                <a:latin typeface="Times New Roman" pitchFamily="18" charset="0"/>
                <a:cs typeface="Times New Roman" pitchFamily="18" charset="0"/>
              </a:rPr>
              <a:t>Good mothering ability</a:t>
            </a:r>
          </a:p>
          <a:p>
            <a:pPr>
              <a:lnSpc>
                <a:spcPct val="150000"/>
              </a:lnSpc>
            </a:pPr>
            <a:r>
              <a:rPr lang="en-US" dirty="0">
                <a:latin typeface="Times New Roman" pitchFamily="18" charset="0"/>
                <a:cs typeface="Times New Roman" pitchFamily="18" charset="0"/>
              </a:rPr>
              <a:t>High prepotency which is the ability of a parent to pass good qualities to their </a:t>
            </a:r>
            <a:r>
              <a:rPr lang="en-US" dirty="0" err="1">
                <a:latin typeface="Times New Roman" pitchFamily="18" charset="0"/>
                <a:cs typeface="Times New Roman" pitchFamily="18" charset="0"/>
              </a:rPr>
              <a:t>offsprings</a:t>
            </a:r>
            <a:r>
              <a:rPr lang="en-US" dirty="0">
                <a:latin typeface="Times New Roman" pitchFamily="18" charset="0"/>
                <a:cs typeface="Times New Roman" pitchFamily="18" charset="0"/>
              </a:rPr>
              <a:t>.</a:t>
            </a:r>
          </a:p>
          <a:p>
            <a:pPr>
              <a:lnSpc>
                <a:spcPct val="150000"/>
              </a:lnSpc>
            </a:pPr>
            <a:r>
              <a:rPr lang="en-US" dirty="0">
                <a:latin typeface="Times New Roman" pitchFamily="18" charset="0"/>
                <a:cs typeface="Times New Roman" pitchFamily="18" charset="0"/>
              </a:rPr>
              <a:t>The animals with poor performance should be culled.</a:t>
            </a:r>
          </a:p>
          <a:p>
            <a:pPr>
              <a:lnSpc>
                <a:spcPct val="150000"/>
              </a:lnSpc>
            </a:pPr>
            <a:r>
              <a:rPr lang="en-US" dirty="0">
                <a:latin typeface="Times New Roman" pitchFamily="18" charset="0"/>
                <a:cs typeface="Times New Roman" pitchFamily="18" charset="0"/>
              </a:rPr>
              <a:t>Good records kept and used by the farmer for this purpose.</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3000821"/>
          </a:xfrm>
          <a:prstGeom prst="rect">
            <a:avLst/>
          </a:prstGeom>
        </p:spPr>
        <p:txBody>
          <a:bodyPr wrap="square">
            <a:spAutoFit/>
          </a:bodyPr>
          <a:lstStyle/>
          <a:p>
            <a:pPr>
              <a:lnSpc>
                <a:spcPct val="150000"/>
              </a:lnSpc>
            </a:pPr>
            <a:r>
              <a:rPr lang="en-US" b="1" dirty="0">
                <a:solidFill>
                  <a:srgbClr val="C00000"/>
                </a:solidFill>
                <a:latin typeface="Times New Roman" pitchFamily="18" charset="0"/>
                <a:cs typeface="Times New Roman" pitchFamily="18" charset="0"/>
              </a:rPr>
              <a:t>Physical Fitness</a:t>
            </a:r>
            <a:br>
              <a:rPr lang="en-US" b="1" dirty="0">
                <a:latin typeface="Times New Roman" pitchFamily="18" charset="0"/>
                <a:cs typeface="Times New Roman" pitchFamily="18" charset="0"/>
              </a:rPr>
            </a:br>
            <a:r>
              <a:rPr lang="en-US" dirty="0">
                <a:solidFill>
                  <a:srgbClr val="00B050"/>
                </a:solidFill>
                <a:latin typeface="Times New Roman" pitchFamily="18" charset="0"/>
                <a:cs typeface="Times New Roman" pitchFamily="18" charset="0"/>
              </a:rPr>
              <a:t>Animals selected should be free from any physical defect e.g. </a:t>
            </a:r>
            <a:r>
              <a:rPr lang="en-US" dirty="0">
                <a:latin typeface="Times New Roman" pitchFamily="18" charset="0"/>
                <a:cs typeface="Times New Roman" pitchFamily="18" charset="0"/>
              </a:rPr>
              <a:t>mono-eyed, limping, irregular number of teats, scrotal hernia, defective and weak backline</a:t>
            </a:r>
          </a:p>
          <a:p>
            <a:pPr>
              <a:lnSpc>
                <a:spcPct val="150000"/>
              </a:lnSpc>
            </a:pPr>
            <a:endParaRPr lang="en-US" dirty="0">
              <a:latin typeface="Times New Roman" pitchFamily="18" charset="0"/>
              <a:cs typeface="Times New Roman" pitchFamily="18" charset="0"/>
            </a:endParaRPr>
          </a:p>
          <a:p>
            <a:pPr>
              <a:lnSpc>
                <a:spcPct val="150000"/>
              </a:lnSpc>
            </a:pPr>
            <a:r>
              <a:rPr lang="en-US" b="1" dirty="0">
                <a:solidFill>
                  <a:srgbClr val="C00000"/>
                </a:solidFill>
                <a:latin typeface="Times New Roman" pitchFamily="18" charset="0"/>
                <a:cs typeface="Times New Roman" pitchFamily="18" charset="0"/>
              </a:rPr>
              <a:t>Health</a:t>
            </a:r>
            <a:endParaRPr lang="en-US" dirty="0">
              <a:solidFill>
                <a:srgbClr val="C00000"/>
              </a:solidFill>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Sick animals do not breed well and are expensive to keep.</a:t>
            </a:r>
          </a:p>
          <a:p>
            <a:pPr>
              <a:lnSpc>
                <a:spcPct val="150000"/>
              </a:lnSpc>
            </a:pPr>
            <a:r>
              <a:rPr lang="en-US" dirty="0">
                <a:latin typeface="Times New Roman" pitchFamily="18" charset="0"/>
                <a:cs typeface="Times New Roman" pitchFamily="18" charset="0"/>
              </a:rPr>
              <a:t>Animals that are resistant to diseases pass these characteristics to their off springs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8305800" cy="6740307"/>
          </a:xfrm>
          <a:prstGeom prst="rect">
            <a:avLst/>
          </a:prstGeom>
        </p:spPr>
        <p:txBody>
          <a:bodyPr wrap="square">
            <a:spAutoFit/>
          </a:bodyPr>
          <a:lstStyle/>
          <a:p>
            <a:r>
              <a:rPr lang="en-US" b="1" dirty="0">
                <a:solidFill>
                  <a:srgbClr val="C00000"/>
                </a:solidFill>
                <a:latin typeface="Times New Roman" pitchFamily="18" charset="0"/>
                <a:cs typeface="Times New Roman" pitchFamily="18" charset="0"/>
              </a:rPr>
              <a:t>Age</a:t>
            </a:r>
            <a:endParaRPr lang="en-US" dirty="0">
              <a:solidFill>
                <a:srgbClr val="C00000"/>
              </a:solidFill>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Young animals,</a:t>
            </a:r>
          </a:p>
          <a:p>
            <a:pPr>
              <a:lnSpc>
                <a:spcPct val="150000"/>
              </a:lnSpc>
            </a:pPr>
            <a:r>
              <a:rPr lang="en-US" dirty="0">
                <a:latin typeface="Times New Roman" pitchFamily="18" charset="0"/>
                <a:cs typeface="Times New Roman" pitchFamily="18" charset="0"/>
              </a:rPr>
              <a:t>Those that have not </a:t>
            </a:r>
            <a:r>
              <a:rPr lang="en-US" dirty="0" err="1">
                <a:latin typeface="Times New Roman" pitchFamily="18" charset="0"/>
                <a:cs typeface="Times New Roman" pitchFamily="18" charset="0"/>
              </a:rPr>
              <a:t>parturated</a:t>
            </a:r>
            <a:r>
              <a:rPr lang="en-US" dirty="0">
                <a:latin typeface="Times New Roman" pitchFamily="18" charset="0"/>
                <a:cs typeface="Times New Roman" pitchFamily="18" charset="0"/>
              </a:rPr>
              <a:t> for more than 3-times, should be selected.</a:t>
            </a:r>
          </a:p>
          <a:p>
            <a:pPr>
              <a:lnSpc>
                <a:spcPct val="150000"/>
              </a:lnSpc>
            </a:pPr>
            <a:r>
              <a:rPr lang="en-US" dirty="0">
                <a:latin typeface="Times New Roman" pitchFamily="18" charset="0"/>
                <a:cs typeface="Times New Roman" pitchFamily="18" charset="0"/>
              </a:rPr>
              <a:t>They have a longer productive life.</a:t>
            </a:r>
          </a:p>
          <a:p>
            <a:pPr>
              <a:lnSpc>
                <a:spcPct val="150000"/>
              </a:lnSpc>
            </a:pPr>
            <a:r>
              <a:rPr lang="en-US" dirty="0">
                <a:latin typeface="Times New Roman" pitchFamily="18" charset="0"/>
                <a:cs typeface="Times New Roman" pitchFamily="18" charset="0"/>
              </a:rPr>
              <a:t>Old animals are poor breeders and low producers.</a:t>
            </a:r>
          </a:p>
          <a:p>
            <a:pPr>
              <a:lnSpc>
                <a:spcPct val="150000"/>
              </a:lnSpc>
            </a:pPr>
            <a:r>
              <a:rPr lang="en-US" dirty="0">
                <a:latin typeface="Times New Roman" pitchFamily="18" charset="0"/>
                <a:cs typeface="Times New Roman" pitchFamily="18" charset="0"/>
              </a:rPr>
              <a:t>Production and breeding efficiency decline with age.</a:t>
            </a:r>
          </a:p>
          <a:p>
            <a:endParaRPr lang="en-US" b="1" dirty="0">
              <a:latin typeface="Times New Roman" pitchFamily="18" charset="0"/>
              <a:cs typeface="Times New Roman" pitchFamily="18" charset="0"/>
            </a:endParaRPr>
          </a:p>
          <a:p>
            <a:r>
              <a:rPr lang="en-US" b="1" dirty="0">
                <a:solidFill>
                  <a:srgbClr val="C00000"/>
                </a:solidFill>
                <a:latin typeface="Times New Roman" pitchFamily="18" charset="0"/>
                <a:cs typeface="Times New Roman" pitchFamily="18" charset="0"/>
              </a:rPr>
              <a:t>Body Conformation</a:t>
            </a:r>
            <a:endParaRPr lang="en-US" dirty="0">
              <a:solidFill>
                <a:srgbClr val="C00000"/>
              </a:solidFill>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Animals for breeding to be selected according to proper body conformation.</a:t>
            </a:r>
          </a:p>
          <a:p>
            <a:pPr>
              <a:lnSpc>
                <a:spcPct val="150000"/>
              </a:lnSpc>
            </a:pPr>
            <a:r>
              <a:rPr lang="en-US" dirty="0">
                <a:latin typeface="Times New Roman" pitchFamily="18" charset="0"/>
                <a:cs typeface="Times New Roman" pitchFamily="18" charset="0"/>
              </a:rPr>
              <a:t>A dairy cow should be wedge-shaped with a large udder, thin legs, long neck.</a:t>
            </a:r>
          </a:p>
          <a:p>
            <a:endParaRPr lang="en-US" b="1" dirty="0">
              <a:latin typeface="Times New Roman" pitchFamily="18" charset="0"/>
              <a:cs typeface="Times New Roman" pitchFamily="18" charset="0"/>
            </a:endParaRPr>
          </a:p>
          <a:p>
            <a:r>
              <a:rPr lang="en-US" b="1" dirty="0">
                <a:solidFill>
                  <a:srgbClr val="C00000"/>
                </a:solidFill>
                <a:latin typeface="Times New Roman" pitchFamily="18" charset="0"/>
                <a:cs typeface="Times New Roman" pitchFamily="18" charset="0"/>
              </a:rPr>
              <a:t>Temperament or </a:t>
            </a:r>
            <a:r>
              <a:rPr lang="en-US" b="1" dirty="0" err="1">
                <a:solidFill>
                  <a:srgbClr val="C00000"/>
                </a:solidFill>
                <a:latin typeface="Times New Roman" pitchFamily="18" charset="0"/>
                <a:cs typeface="Times New Roman" pitchFamily="18" charset="0"/>
              </a:rPr>
              <a:t>Behaviour</a:t>
            </a:r>
            <a:endParaRPr lang="en-US" dirty="0">
              <a:solidFill>
                <a:srgbClr val="C00000"/>
              </a:solidFill>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Animals with bad behaviors should be culled. </a:t>
            </a:r>
            <a:r>
              <a:rPr lang="en-US" dirty="0" err="1">
                <a:latin typeface="Times New Roman" pitchFamily="18" charset="0"/>
                <a:cs typeface="Times New Roman" pitchFamily="18" charset="0"/>
              </a:rPr>
              <a:t>e.g</a:t>
            </a:r>
            <a:r>
              <a:rPr lang="en-US" dirty="0">
                <a:latin typeface="Times New Roman" pitchFamily="18" charset="0"/>
                <a:cs typeface="Times New Roman" pitchFamily="18" charset="0"/>
              </a:rPr>
              <a:t> Cannibalism, egg eating, aggressiveness, kicking</a:t>
            </a:r>
          </a:p>
          <a:p>
            <a:endParaRPr lang="en-US" dirty="0">
              <a:latin typeface="Times New Roman" pitchFamily="18" charset="0"/>
              <a:cs typeface="Times New Roman" pitchFamily="18" charset="0"/>
            </a:endParaRPr>
          </a:p>
          <a:p>
            <a:pPr>
              <a:lnSpc>
                <a:spcPct val="150000"/>
              </a:lnSpc>
            </a:pPr>
            <a:r>
              <a:rPr lang="en-US" b="1" dirty="0">
                <a:solidFill>
                  <a:srgbClr val="C00000"/>
                </a:solidFill>
                <a:latin typeface="Times New Roman" pitchFamily="18" charset="0"/>
                <a:cs typeface="Times New Roman" pitchFamily="18" charset="0"/>
              </a:rPr>
              <a:t>Quality of products</a:t>
            </a:r>
            <a:endParaRPr lang="en-US" dirty="0">
              <a:solidFill>
                <a:srgbClr val="C00000"/>
              </a:solidFill>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Select animals that give products of high quality such as meat, wool, eggs, milk.</a:t>
            </a:r>
          </a:p>
          <a:p>
            <a:pPr>
              <a:lnSpc>
                <a:spcPct val="150000"/>
              </a:lnSpc>
            </a:pP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
            <a:ext cx="8534400" cy="7848302"/>
          </a:xfrm>
          <a:prstGeom prst="rect">
            <a:avLst/>
          </a:prstGeom>
        </p:spPr>
        <p:txBody>
          <a:bodyPr wrap="square">
            <a:spAutoFit/>
          </a:bodyPr>
          <a:lstStyle/>
          <a:p>
            <a:endParaRPr lang="en-US" dirty="0">
              <a:latin typeface="Times New Roman" pitchFamily="18" charset="0"/>
              <a:cs typeface="Times New Roman" pitchFamily="18" charset="0"/>
            </a:endParaRPr>
          </a:p>
          <a:p>
            <a:pPr>
              <a:lnSpc>
                <a:spcPct val="150000"/>
              </a:lnSpc>
            </a:pPr>
            <a:r>
              <a:rPr lang="en-US" b="1" dirty="0">
                <a:solidFill>
                  <a:srgbClr val="C00000"/>
                </a:solidFill>
                <a:latin typeface="Times New Roman" pitchFamily="18" charset="0"/>
                <a:cs typeface="Times New Roman" pitchFamily="18" charset="0"/>
              </a:rPr>
              <a:t>Mothering Ability</a:t>
            </a:r>
            <a:endParaRPr lang="en-US" dirty="0">
              <a:solidFill>
                <a:srgbClr val="C00000"/>
              </a:solidFill>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Animals selected should have a good mothering ability,</a:t>
            </a:r>
          </a:p>
          <a:p>
            <a:pPr>
              <a:lnSpc>
                <a:spcPct val="150000"/>
              </a:lnSpc>
            </a:pPr>
            <a:r>
              <a:rPr lang="en-US" dirty="0">
                <a:latin typeface="Times New Roman" pitchFamily="18" charset="0"/>
                <a:cs typeface="Times New Roman" pitchFamily="18" charset="0"/>
              </a:rPr>
              <a:t>That is animals with good natural instinct towards their young ones.</a:t>
            </a:r>
          </a:p>
          <a:p>
            <a:pPr>
              <a:lnSpc>
                <a:spcPct val="150000"/>
              </a:lnSpc>
            </a:pPr>
            <a:r>
              <a:rPr lang="en-US" dirty="0">
                <a:latin typeface="Times New Roman" pitchFamily="18" charset="0"/>
                <a:cs typeface="Times New Roman" pitchFamily="18" charset="0"/>
              </a:rPr>
              <a:t>This will enable them to rear the young ones up to weaning.</a:t>
            </a:r>
          </a:p>
          <a:p>
            <a:pPr>
              <a:lnSpc>
                <a:spcPct val="150000"/>
              </a:lnSpc>
            </a:pPr>
            <a:endParaRPr lang="en-US" dirty="0">
              <a:latin typeface="Times New Roman" pitchFamily="18" charset="0"/>
              <a:cs typeface="Times New Roman" pitchFamily="18" charset="0"/>
            </a:endParaRPr>
          </a:p>
          <a:p>
            <a:pPr>
              <a:lnSpc>
                <a:spcPct val="150000"/>
              </a:lnSpc>
            </a:pPr>
            <a:r>
              <a:rPr lang="en-US" b="1" dirty="0">
                <a:solidFill>
                  <a:srgbClr val="C00000"/>
                </a:solidFill>
                <a:latin typeface="Times New Roman" pitchFamily="18" charset="0"/>
                <a:cs typeface="Times New Roman" pitchFamily="18" charset="0"/>
              </a:rPr>
              <a:t>Adaptability</a:t>
            </a:r>
            <a:br>
              <a:rPr lang="en-US" b="1" dirty="0">
                <a:latin typeface="Times New Roman" pitchFamily="18" charset="0"/>
                <a:cs typeface="Times New Roman" pitchFamily="18" charset="0"/>
              </a:rPr>
            </a:br>
            <a:r>
              <a:rPr lang="en-US" dirty="0">
                <a:latin typeface="Times New Roman" pitchFamily="18" charset="0"/>
                <a:cs typeface="Times New Roman" pitchFamily="18" charset="0"/>
              </a:rPr>
              <a:t>Animals selected should be well adapted to the prevailing climatic condition in the area </a:t>
            </a:r>
            <a:r>
              <a:rPr lang="en-US" dirty="0" err="1">
                <a:latin typeface="Times New Roman" pitchFamily="18" charset="0"/>
                <a:cs typeface="Times New Roman" pitchFamily="18" charset="0"/>
              </a:rPr>
              <a:t>e.g</a:t>
            </a:r>
            <a:r>
              <a:rPr lang="en-US" dirty="0">
                <a:latin typeface="Times New Roman" pitchFamily="18" charset="0"/>
                <a:cs typeface="Times New Roman" pitchFamily="18" charset="0"/>
              </a:rPr>
              <a:t> Arid and semi arid areas.</a:t>
            </a:r>
          </a:p>
          <a:p>
            <a:pPr>
              <a:lnSpc>
                <a:spcPct val="150000"/>
              </a:lnSpc>
            </a:pPr>
            <a:endParaRPr lang="en-US" b="1" dirty="0">
              <a:latin typeface="Times New Roman" pitchFamily="18" charset="0"/>
              <a:cs typeface="Times New Roman" pitchFamily="18" charset="0"/>
            </a:endParaRPr>
          </a:p>
          <a:p>
            <a:pPr>
              <a:lnSpc>
                <a:spcPct val="150000"/>
              </a:lnSpc>
            </a:pPr>
            <a:r>
              <a:rPr lang="en-US" b="1" dirty="0">
                <a:solidFill>
                  <a:srgbClr val="C00000"/>
                </a:solidFill>
                <a:latin typeface="Times New Roman" pitchFamily="18" charset="0"/>
                <a:cs typeface="Times New Roman" pitchFamily="18" charset="0"/>
              </a:rPr>
              <a:t>Prolificacy</a:t>
            </a:r>
            <a:endParaRPr lang="en-US" dirty="0">
              <a:solidFill>
                <a:srgbClr val="C00000"/>
              </a:solidFill>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Animals selected should be highly prolific.</a:t>
            </a:r>
          </a:p>
          <a:p>
            <a:pPr>
              <a:lnSpc>
                <a:spcPct val="150000"/>
              </a:lnSpc>
            </a:pPr>
            <a:r>
              <a:rPr lang="en-US" dirty="0">
                <a:latin typeface="Times New Roman" pitchFamily="18" charset="0"/>
                <a:cs typeface="Times New Roman" pitchFamily="18" charset="0"/>
              </a:rPr>
              <a:t>That is, animals with the ability to give birth to many </a:t>
            </a:r>
            <a:r>
              <a:rPr lang="en-US" dirty="0" err="1">
                <a:latin typeface="Times New Roman" pitchFamily="18" charset="0"/>
                <a:cs typeface="Times New Roman" pitchFamily="18" charset="0"/>
              </a:rPr>
              <a:t>offsprings</a:t>
            </a:r>
            <a:r>
              <a:rPr lang="en-US" dirty="0">
                <a:latin typeface="Times New Roman" pitchFamily="18" charset="0"/>
                <a:cs typeface="Times New Roman" pitchFamily="18" charset="0"/>
              </a:rPr>
              <a:t> at a time(larger litter).</a:t>
            </a:r>
          </a:p>
          <a:p>
            <a:pPr>
              <a:lnSpc>
                <a:spcPct val="150000"/>
              </a:lnSpc>
            </a:pPr>
            <a:r>
              <a:rPr lang="en-US" dirty="0">
                <a:latin typeface="Times New Roman" pitchFamily="18" charset="0"/>
                <a:cs typeface="Times New Roman" pitchFamily="18" charset="0"/>
              </a:rPr>
              <a:t>This is a quality that should be considered when selecting pigs and rabbits.</a:t>
            </a:r>
          </a:p>
          <a:p>
            <a:pPr>
              <a:lnSpc>
                <a:spcPct val="150000"/>
              </a:lnSpc>
            </a:pPr>
            <a:r>
              <a:rPr lang="en-US" dirty="0">
                <a:latin typeface="Times New Roman" pitchFamily="18" charset="0"/>
                <a:cs typeface="Times New Roman" pitchFamily="18" charset="0"/>
              </a:rPr>
              <a:t>The ancestry records assist to choose the prolific breeds for mating</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66800"/>
            <a:ext cx="4572000" cy="4197559"/>
          </a:xfrm>
          <a:prstGeom prst="rect">
            <a:avLst/>
          </a:prstGeom>
        </p:spPr>
        <p:txBody>
          <a:bodyPr>
            <a:spAutoFit/>
          </a:bodyPr>
          <a:lstStyle/>
          <a:p>
            <a:pPr>
              <a:lnSpc>
                <a:spcPct val="150000"/>
              </a:lnSpc>
            </a:pPr>
            <a:r>
              <a:rPr lang="en-US" b="1" i="1" dirty="0">
                <a:latin typeface="Times New Roman" pitchFamily="18" charset="0"/>
                <a:cs typeface="Times New Roman" pitchFamily="18" charset="0"/>
              </a:rPr>
              <a:t>Consider the following:</a:t>
            </a:r>
            <a:br>
              <a:rPr lang="en-US" b="1" i="1" dirty="0">
                <a:latin typeface="Times New Roman" pitchFamily="18" charset="0"/>
                <a:cs typeface="Times New Roman" pitchFamily="18" charset="0"/>
              </a:rPr>
            </a:br>
            <a:r>
              <a:rPr lang="en-US" dirty="0">
                <a:latin typeface="Times New Roman" pitchFamily="18" charset="0"/>
                <a:cs typeface="Times New Roman" pitchFamily="18" charset="0"/>
              </a:rPr>
              <a:t>Fertility.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Mothering ability.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Growth rate.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Twining rate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Carcass quality/dressing percentage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Growth rate.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Suitability to the enterprise - milk or mutton.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Health of the animal.</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Age.</a:t>
            </a:r>
          </a:p>
        </p:txBody>
      </p:sp>
      <p:sp>
        <p:nvSpPr>
          <p:cNvPr id="3" name="TextBox 2"/>
          <p:cNvSpPr txBox="1"/>
          <p:nvPr/>
        </p:nvSpPr>
        <p:spPr>
          <a:xfrm>
            <a:off x="2362200" y="228600"/>
            <a:ext cx="4495800" cy="523220"/>
          </a:xfrm>
          <a:prstGeom prst="rect">
            <a:avLst/>
          </a:prstGeom>
          <a:solidFill>
            <a:srgbClr val="C00000"/>
          </a:solidFill>
        </p:spPr>
        <p:txBody>
          <a:bodyPr wrap="square" rtlCol="0">
            <a:spAutoFit/>
          </a:bodyPr>
          <a:lstStyle/>
          <a:p>
            <a:pPr algn="ctr"/>
            <a:r>
              <a:rPr lang="en-US" sz="2800" b="1" i="1" dirty="0">
                <a:latin typeface="Times New Roman" pitchFamily="18" charset="0"/>
                <a:cs typeface="Times New Roman" pitchFamily="18" charset="0"/>
              </a:rPr>
              <a:t>Selection in Goats</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19200"/>
            <a:ext cx="8686800" cy="3000821"/>
          </a:xfrm>
          <a:prstGeom prst="rect">
            <a:avLst/>
          </a:prstGeom>
        </p:spPr>
        <p:txBody>
          <a:bodyPr wrap="square">
            <a:spAutoFit/>
          </a:bodyPr>
          <a:lstStyle/>
          <a:p>
            <a:pPr>
              <a:lnSpc>
                <a:spcPct val="150000"/>
              </a:lnSpc>
            </a:pPr>
            <a:r>
              <a:rPr lang="en-US" b="1" i="1" dirty="0">
                <a:latin typeface="Times New Roman" pitchFamily="18" charset="0"/>
                <a:cs typeface="Times New Roman" pitchFamily="18" charset="0"/>
              </a:rPr>
              <a:t>Consider the following;</a:t>
            </a:r>
            <a:endParaRPr lang="en-US" dirty="0">
              <a:latin typeface="Times New Roman" pitchFamily="18" charset="0"/>
              <a:cs typeface="Times New Roman" pitchFamily="18" charset="0"/>
            </a:endParaRPr>
          </a:p>
          <a:p>
            <a:pPr>
              <a:lnSpc>
                <a:spcPct val="150000"/>
              </a:lnSpc>
              <a:buFont typeface="Wingdings" pitchFamily="2" charset="2"/>
              <a:buChar char="§"/>
            </a:pPr>
            <a:r>
              <a:rPr lang="en-US" dirty="0">
                <a:latin typeface="Times New Roman" pitchFamily="18" charset="0"/>
                <a:cs typeface="Times New Roman" pitchFamily="18" charset="0"/>
              </a:rPr>
              <a:t>Level Of Performance Which Include;</a:t>
            </a:r>
          </a:p>
          <a:p>
            <a:pPr>
              <a:lnSpc>
                <a:spcPct val="150000"/>
              </a:lnSpc>
              <a:buFont typeface="Wingdings" pitchFamily="2" charset="2"/>
              <a:buChar char="§"/>
            </a:pPr>
            <a:r>
              <a:rPr lang="en-US" dirty="0">
                <a:latin typeface="Times New Roman" pitchFamily="18" charset="0"/>
                <a:cs typeface="Times New Roman" pitchFamily="18" charset="0"/>
              </a:rPr>
              <a:t>Milk Yield Butter Content.</a:t>
            </a:r>
          </a:p>
          <a:p>
            <a:pPr>
              <a:lnSpc>
                <a:spcPct val="150000"/>
              </a:lnSpc>
              <a:buFont typeface="Wingdings" pitchFamily="2" charset="2"/>
              <a:buChar char="§"/>
            </a:pPr>
            <a:r>
              <a:rPr lang="en-US" dirty="0">
                <a:latin typeface="Times New Roman" pitchFamily="18" charset="0"/>
                <a:cs typeface="Times New Roman" pitchFamily="18" charset="0"/>
              </a:rPr>
              <a:t>Length Of Lactation Period.</a:t>
            </a:r>
          </a:p>
          <a:p>
            <a:pPr>
              <a:lnSpc>
                <a:spcPct val="150000"/>
              </a:lnSpc>
              <a:buFont typeface="Wingdings" pitchFamily="2" charset="2"/>
              <a:buChar char="§"/>
            </a:pPr>
            <a:r>
              <a:rPr lang="en-US" dirty="0">
                <a:latin typeface="Times New Roman" pitchFamily="18" charset="0"/>
                <a:cs typeface="Times New Roman" pitchFamily="18" charset="0"/>
              </a:rPr>
              <a:t>Calving Intervals.</a:t>
            </a:r>
          </a:p>
          <a:p>
            <a:pPr>
              <a:lnSpc>
                <a:spcPct val="150000"/>
              </a:lnSpc>
            </a:pPr>
            <a:r>
              <a:rPr lang="en-US" dirty="0">
                <a:latin typeface="Times New Roman" pitchFamily="18" charset="0"/>
                <a:cs typeface="Times New Roman" pitchFamily="18" charset="0"/>
              </a:rPr>
              <a:t>Age of the Animal, Fertility, physical Fitness, Health Of The Animal, Body Conformation and suitability of the enterprise-milk or beef</a:t>
            </a:r>
          </a:p>
        </p:txBody>
      </p:sp>
      <p:sp>
        <p:nvSpPr>
          <p:cNvPr id="3" name="TextBox 2"/>
          <p:cNvSpPr txBox="1"/>
          <p:nvPr/>
        </p:nvSpPr>
        <p:spPr>
          <a:xfrm>
            <a:off x="1295400" y="457200"/>
            <a:ext cx="5486400" cy="523220"/>
          </a:xfrm>
          <a:prstGeom prst="rect">
            <a:avLst/>
          </a:prstGeom>
          <a:solidFill>
            <a:srgbClr val="C00000"/>
          </a:solidFill>
        </p:spPr>
        <p:txBody>
          <a:bodyPr wrap="square" rtlCol="0">
            <a:spAutoFit/>
          </a:bodyPr>
          <a:lstStyle/>
          <a:p>
            <a:pPr algn="ctr"/>
            <a:r>
              <a:rPr lang="en-US" sz="2800" b="1" i="1" dirty="0">
                <a:latin typeface="Times New Roman" pitchFamily="18" charset="0"/>
                <a:cs typeface="Times New Roman" pitchFamily="18" charset="0"/>
              </a:rPr>
              <a:t>Selection in cattle and Buffalo</a:t>
            </a:r>
            <a:endParaRPr lang="en-US"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8200"/>
            <a:ext cx="8382000" cy="5859553"/>
          </a:xfrm>
          <a:prstGeom prst="rect">
            <a:avLst/>
          </a:prstGeom>
        </p:spPr>
        <p:txBody>
          <a:bodyPr wrap="square">
            <a:spAutoFit/>
          </a:bodyPr>
          <a:lstStyle/>
          <a:p>
            <a:pPr>
              <a:lnSpc>
                <a:spcPct val="150000"/>
              </a:lnSpc>
            </a:pPr>
            <a:r>
              <a:rPr lang="en-US" b="1" i="1" dirty="0">
                <a:latin typeface="Times New Roman" pitchFamily="18" charset="0"/>
                <a:cs typeface="Times New Roman" pitchFamily="18" charset="0"/>
              </a:rPr>
              <a:t>Consider the following;</a:t>
            </a:r>
            <a:endParaRPr lang="en-US" dirty="0">
              <a:latin typeface="Times New Roman" pitchFamily="18" charset="0"/>
              <a:cs typeface="Times New Roman" pitchFamily="18" charset="0"/>
            </a:endParaRPr>
          </a:p>
          <a:p>
            <a:pPr>
              <a:lnSpc>
                <a:spcPct val="150000"/>
              </a:lnSpc>
              <a:buFont typeface="Wingdings" pitchFamily="2" charset="2"/>
              <a:buChar char="§"/>
            </a:pPr>
            <a:r>
              <a:rPr lang="en-US" dirty="0">
                <a:latin typeface="Times New Roman" pitchFamily="18" charset="0"/>
                <a:cs typeface="Times New Roman" pitchFamily="18" charset="0"/>
              </a:rPr>
              <a:t>Level of performance which includes;</a:t>
            </a:r>
          </a:p>
          <a:p>
            <a:pPr>
              <a:lnSpc>
                <a:spcPct val="150000"/>
              </a:lnSpc>
              <a:buFont typeface="Wingdings" pitchFamily="2" charset="2"/>
              <a:buChar char="§"/>
            </a:pPr>
            <a:r>
              <a:rPr lang="en-US" dirty="0">
                <a:latin typeface="Times New Roman" pitchFamily="18" charset="0"/>
                <a:cs typeface="Times New Roman" pitchFamily="18" charset="0"/>
              </a:rPr>
              <a:t>Mothering ability</a:t>
            </a:r>
          </a:p>
          <a:p>
            <a:pPr>
              <a:lnSpc>
                <a:spcPct val="150000"/>
              </a:lnSpc>
              <a:buFont typeface="Wingdings" pitchFamily="2" charset="2"/>
              <a:buChar char="§"/>
            </a:pPr>
            <a:r>
              <a:rPr lang="en-US" dirty="0">
                <a:latin typeface="Times New Roman" pitchFamily="18" charset="0"/>
                <a:cs typeface="Times New Roman" pitchFamily="18" charset="0"/>
              </a:rPr>
              <a:t>Growth rate</a:t>
            </a:r>
          </a:p>
          <a:p>
            <a:pPr>
              <a:lnSpc>
                <a:spcPct val="150000"/>
              </a:lnSpc>
              <a:buFont typeface="Wingdings" pitchFamily="2" charset="2"/>
              <a:buChar char="§"/>
            </a:pPr>
            <a:r>
              <a:rPr lang="en-US" dirty="0">
                <a:latin typeface="Times New Roman" pitchFamily="18" charset="0"/>
                <a:cs typeface="Times New Roman" pitchFamily="18" charset="0"/>
              </a:rPr>
              <a:t>Wool quality</a:t>
            </a:r>
          </a:p>
          <a:p>
            <a:pPr>
              <a:lnSpc>
                <a:spcPct val="150000"/>
              </a:lnSpc>
              <a:buFont typeface="Wingdings" pitchFamily="2" charset="2"/>
              <a:buChar char="§"/>
            </a:pPr>
            <a:r>
              <a:rPr lang="en-US" dirty="0">
                <a:latin typeface="Times New Roman" pitchFamily="18" charset="0"/>
                <a:cs typeface="Times New Roman" pitchFamily="18" charset="0"/>
              </a:rPr>
              <a:t>Carcass quality</a:t>
            </a:r>
          </a:p>
          <a:p>
            <a:pPr>
              <a:lnSpc>
                <a:spcPct val="150000"/>
              </a:lnSpc>
              <a:buFont typeface="Wingdings" pitchFamily="2" charset="2"/>
              <a:buChar char="§"/>
            </a:pPr>
            <a:r>
              <a:rPr lang="en-US" dirty="0">
                <a:latin typeface="Times New Roman" pitchFamily="18" charset="0"/>
                <a:cs typeface="Times New Roman" pitchFamily="18" charset="0"/>
              </a:rPr>
              <a:t>Twining rate Age</a:t>
            </a:r>
          </a:p>
          <a:p>
            <a:pPr>
              <a:lnSpc>
                <a:spcPct val="150000"/>
              </a:lnSpc>
            </a:pPr>
            <a:r>
              <a:rPr lang="en-US" dirty="0">
                <a:latin typeface="Times New Roman" pitchFamily="18" charset="0"/>
                <a:cs typeface="Times New Roman" pitchFamily="18" charset="0"/>
              </a:rPr>
              <a:t>Suitability to the enterprise-wool or mutton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Flocking instinct Health of the animal</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Physical fitness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Inheritable defects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Fertility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Inheritable defects.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Fertility.</a:t>
            </a:r>
          </a:p>
        </p:txBody>
      </p:sp>
      <p:sp>
        <p:nvSpPr>
          <p:cNvPr id="4" name="TextBox 3"/>
          <p:cNvSpPr txBox="1"/>
          <p:nvPr/>
        </p:nvSpPr>
        <p:spPr>
          <a:xfrm>
            <a:off x="1524000" y="0"/>
            <a:ext cx="4267200" cy="523220"/>
          </a:xfrm>
          <a:prstGeom prst="rect">
            <a:avLst/>
          </a:prstGeom>
          <a:solidFill>
            <a:srgbClr val="C00000"/>
          </a:solidFill>
        </p:spPr>
        <p:txBody>
          <a:bodyPr wrap="square" rtlCol="0">
            <a:spAutoFit/>
          </a:bodyPr>
          <a:lstStyle/>
          <a:p>
            <a:pPr algn="ctr"/>
            <a:r>
              <a:rPr lang="en-US" sz="2800" b="1" i="1" dirty="0"/>
              <a:t>Selection in sheep</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8839200" cy="8679299"/>
          </a:xfrm>
          <a:prstGeom prst="rect">
            <a:avLst/>
          </a:prstGeom>
          <a:noFill/>
        </p:spPr>
        <p:txBody>
          <a:bodyPr wrap="square" rtlCol="0">
            <a:spAutoFit/>
          </a:bodyPr>
          <a:lstStyle/>
          <a:p>
            <a:pPr algn="just">
              <a:lnSpc>
                <a:spcPct val="150000"/>
              </a:lnSpc>
            </a:pPr>
            <a:r>
              <a:rPr lang="en-US" b="1" u="sng" dirty="0">
                <a:solidFill>
                  <a:srgbClr val="C00000"/>
                </a:solidFill>
                <a:latin typeface="Times New Roman" pitchFamily="18" charset="0"/>
                <a:cs typeface="Times New Roman" pitchFamily="18" charset="0"/>
              </a:rPr>
              <a:t>Artificial selection  </a:t>
            </a:r>
          </a:p>
          <a:p>
            <a:pPr algn="just">
              <a:lnSpc>
                <a:spcPct val="150000"/>
              </a:lnSpc>
            </a:pPr>
            <a:r>
              <a:rPr lang="en-US" dirty="0">
                <a:latin typeface="Times New Roman" pitchFamily="18" charset="0"/>
                <a:cs typeface="Times New Roman" pitchFamily="18" charset="0"/>
              </a:rPr>
              <a:t>        It differs from natural selection in that heritable variations in a species are manipulated by humans through controlled breeding. The breeder  attempts to isolate and </a:t>
            </a:r>
            <a:r>
              <a:rPr lang="en-US" dirty="0">
                <a:latin typeface="Times New Roman" pitchFamily="18" charset="0"/>
                <a:cs typeface="Times New Roman" pitchFamily="18" charset="0"/>
                <a:hlinkClick r:id="rId2"/>
              </a:rPr>
              <a:t>propagate</a:t>
            </a:r>
            <a:r>
              <a:rPr lang="en-US" dirty="0">
                <a:latin typeface="Times New Roman" pitchFamily="18" charset="0"/>
                <a:cs typeface="Times New Roman" pitchFamily="18" charset="0"/>
              </a:rPr>
              <a:t> those genotypes that are responsible for a plant or animal’s desired qualities in a suitable environment. These qualities are economically or aesthetically desirable to humans, rather than useful to the organism in its natural environment.</a:t>
            </a:r>
          </a:p>
          <a:p>
            <a:pPr algn="just">
              <a:lnSpc>
                <a:spcPct val="150000"/>
              </a:lnSpc>
            </a:pPr>
            <a:endParaRPr lang="en-US" dirty="0">
              <a:latin typeface="Times New Roman" pitchFamily="18" charset="0"/>
              <a:cs typeface="Times New Roman" pitchFamily="18" charset="0"/>
            </a:endParaRPr>
          </a:p>
          <a:p>
            <a:pPr algn="just">
              <a:lnSpc>
                <a:spcPct val="150000"/>
              </a:lnSpc>
            </a:pPr>
            <a:r>
              <a:rPr lang="en-US" b="1" dirty="0">
                <a:solidFill>
                  <a:srgbClr val="C00000"/>
                </a:solidFill>
                <a:latin typeface="Times New Roman" pitchFamily="18" charset="0"/>
                <a:cs typeface="Times New Roman" pitchFamily="18" charset="0"/>
              </a:rPr>
              <a:t>Individual selection- </a:t>
            </a:r>
            <a:r>
              <a:rPr lang="en-US" dirty="0">
                <a:latin typeface="Times New Roman" pitchFamily="18" charset="0"/>
                <a:cs typeface="Times New Roman" pitchFamily="18" charset="0"/>
              </a:rPr>
              <a:t>It  based on breeding value of own phenotypic value of related  traits</a:t>
            </a:r>
          </a:p>
          <a:p>
            <a:pPr algn="just">
              <a:lnSpc>
                <a:spcPct val="150000"/>
              </a:lnSpc>
            </a:pPr>
            <a:r>
              <a:rPr lang="en-US" dirty="0">
                <a:latin typeface="Times New Roman" pitchFamily="18" charset="0"/>
                <a:cs typeface="Times New Roman" pitchFamily="18" charset="0"/>
              </a:rPr>
              <a:t>When the improvement through selection is required for more than one traits and individual’s performance is the criteria of selection, then three different methods of individual selection applied to estimate breeding value of the individual;</a:t>
            </a:r>
          </a:p>
          <a:p>
            <a:pPr algn="just"/>
            <a:endParaRPr lang="en-US" dirty="0">
              <a:latin typeface="Times New Roman" pitchFamily="18" charset="0"/>
              <a:cs typeface="Times New Roman" pitchFamily="18" charset="0"/>
            </a:endParaRPr>
          </a:p>
          <a:p>
            <a:pPr algn="just">
              <a:lnSpc>
                <a:spcPct val="150000"/>
              </a:lnSpc>
              <a:buFont typeface="Wingdings" pitchFamily="2" charset="2"/>
              <a:buChar char="ü"/>
            </a:pPr>
            <a:r>
              <a:rPr lang="en-US" dirty="0">
                <a:latin typeface="Times New Roman" pitchFamily="18" charset="0"/>
                <a:cs typeface="Times New Roman" pitchFamily="18" charset="0"/>
              </a:rPr>
              <a:t>Tandem Selection</a:t>
            </a:r>
          </a:p>
          <a:p>
            <a:pPr algn="just">
              <a:lnSpc>
                <a:spcPct val="150000"/>
              </a:lnSpc>
              <a:buFont typeface="Wingdings" pitchFamily="2" charset="2"/>
              <a:buChar char="ü"/>
            </a:pPr>
            <a:r>
              <a:rPr lang="en-US" dirty="0">
                <a:latin typeface="Times New Roman" pitchFamily="18" charset="0"/>
                <a:cs typeface="Times New Roman" pitchFamily="18" charset="0"/>
              </a:rPr>
              <a:t>Independent culling selection </a:t>
            </a:r>
          </a:p>
          <a:p>
            <a:pPr algn="just">
              <a:lnSpc>
                <a:spcPct val="150000"/>
              </a:lnSpc>
              <a:buFont typeface="Wingdings" pitchFamily="2" charset="2"/>
              <a:buChar char="ü"/>
            </a:pPr>
            <a:r>
              <a:rPr lang="en-US" dirty="0">
                <a:latin typeface="Times New Roman" pitchFamily="18" charset="0"/>
                <a:cs typeface="Times New Roman" pitchFamily="18" charset="0"/>
              </a:rPr>
              <a:t>Selection Index</a:t>
            </a:r>
          </a:p>
          <a:p>
            <a:pPr algn="just">
              <a:lnSpc>
                <a:spcPct val="150000"/>
              </a:lnSpc>
            </a:pPr>
            <a:r>
              <a:rPr lang="en-US" dirty="0">
                <a:latin typeface="Times New Roman" pitchFamily="18" charset="0"/>
                <a:cs typeface="Times New Roman" pitchFamily="18" charset="0"/>
              </a:rPr>
              <a:t>The choosing of breeding stock on the basis of ancestral reproductive ability and quality is known as </a:t>
            </a:r>
            <a:r>
              <a:rPr lang="en-US" b="1" dirty="0">
                <a:solidFill>
                  <a:srgbClr val="C00000"/>
                </a:solidFill>
                <a:latin typeface="Times New Roman" pitchFamily="18" charset="0"/>
                <a:cs typeface="Times New Roman" pitchFamily="18" charset="0"/>
              </a:rPr>
              <a:t>pedigree selection</a:t>
            </a:r>
            <a:r>
              <a:rPr lang="en-US" b="1" dirty="0">
                <a:latin typeface="Times New Roman" pitchFamily="18" charset="0"/>
                <a:cs typeface="Times New Roman" pitchFamily="18" charset="0"/>
              </a:rPr>
              <a:t>.</a:t>
            </a:r>
          </a:p>
          <a:p>
            <a:pPr algn="just">
              <a:lnSpc>
                <a:spcPct val="150000"/>
              </a:lnSpc>
            </a:pPr>
            <a:endParaRPr lang="en-US" b="1" dirty="0">
              <a:latin typeface="Times New Roman" pitchFamily="18" charset="0"/>
              <a:cs typeface="Times New Roman" pitchFamily="18" charset="0"/>
            </a:endParaRPr>
          </a:p>
          <a:p>
            <a:pPr algn="just">
              <a:lnSpc>
                <a:spcPct val="150000"/>
              </a:lnSpc>
            </a:pP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4572000" cy="5078313"/>
          </a:xfrm>
          <a:prstGeom prst="rect">
            <a:avLst/>
          </a:prstGeom>
        </p:spPr>
        <p:txBody>
          <a:bodyPr>
            <a:spAutoFit/>
          </a:bodyPr>
          <a:lstStyle/>
          <a:p>
            <a:pPr>
              <a:lnSpc>
                <a:spcPct val="150000"/>
              </a:lnSpc>
            </a:pPr>
            <a:r>
              <a:rPr lang="en-US" u="sng" dirty="0">
                <a:latin typeface="Times New Roman" pitchFamily="18" charset="0"/>
                <a:cs typeface="Times New Roman" pitchFamily="18" charset="0"/>
              </a:rPr>
              <a:t>Consider the following:</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Carcass quality/dressing percentage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Suitability to the enterprise (bacon or pork)</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Growth rate.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Health of the animal.</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Mothering ability.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Prolificacy.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Number of teats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Temperament.</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Body formation.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Age.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Heredity defects</a:t>
            </a:r>
          </a:p>
        </p:txBody>
      </p:sp>
      <p:sp>
        <p:nvSpPr>
          <p:cNvPr id="3" name="TextBox 2"/>
          <p:cNvSpPr txBox="1"/>
          <p:nvPr/>
        </p:nvSpPr>
        <p:spPr>
          <a:xfrm>
            <a:off x="2590800" y="228600"/>
            <a:ext cx="2656496" cy="523220"/>
          </a:xfrm>
          <a:prstGeom prst="rect">
            <a:avLst/>
          </a:prstGeom>
          <a:solidFill>
            <a:srgbClr val="C00000"/>
          </a:solidFill>
        </p:spPr>
        <p:txBody>
          <a:bodyPr wrap="none" rtlCol="0">
            <a:spAutoFit/>
          </a:bodyPr>
          <a:lstStyle/>
          <a:p>
            <a:r>
              <a:rPr lang="en-US" sz="2800" b="1" i="1" dirty="0">
                <a:latin typeface="Times New Roman" pitchFamily="18" charset="0"/>
                <a:cs typeface="Times New Roman" pitchFamily="18" charset="0"/>
              </a:rPr>
              <a:t>Selection in Pigs</a:t>
            </a:r>
            <a:endParaRPr lang="en-US" sz="28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828800"/>
            <a:ext cx="4961615" cy="3970318"/>
          </a:xfrm>
          <a:prstGeom prst="rect">
            <a:avLst/>
          </a:prstGeom>
          <a:noFill/>
        </p:spPr>
        <p:txBody>
          <a:bodyPr wrap="none" rtlCol="0">
            <a:spAutoFit/>
          </a:bodyPr>
          <a:lstStyle/>
          <a:p>
            <a:pPr>
              <a:lnSpc>
                <a:spcPct val="150000"/>
              </a:lnSpc>
            </a:pPr>
            <a:endParaRPr lang="en-US" dirty="0">
              <a:latin typeface="Times New Roman" pitchFamily="18" charset="0"/>
              <a:cs typeface="Times New Roman" pitchFamily="18" charset="0"/>
            </a:endParaRPr>
          </a:p>
          <a:p>
            <a:pPr>
              <a:lnSpc>
                <a:spcPct val="150000"/>
              </a:lnSpc>
            </a:pPr>
            <a:r>
              <a:rPr lang="en-US" b="1" u="sng" dirty="0">
                <a:latin typeface="Times New Roman" pitchFamily="18" charset="0"/>
                <a:cs typeface="Times New Roman" pitchFamily="18" charset="0"/>
              </a:rPr>
              <a:t>Consider the following: </a:t>
            </a:r>
          </a:p>
          <a:p>
            <a:pPr>
              <a:lnSpc>
                <a:spcPct val="150000"/>
              </a:lnSpc>
            </a:pPr>
            <a:r>
              <a:rPr lang="en-US" dirty="0">
                <a:latin typeface="Times New Roman" pitchFamily="18" charset="0"/>
                <a:cs typeface="Times New Roman" pitchFamily="18" charset="0"/>
              </a:rPr>
              <a:t>Health of the animal.</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Age.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Temperament.</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Foraging ability.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Fertility.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Level of performance-milk, meat, fur and transport.</a:t>
            </a:r>
          </a:p>
          <a:p>
            <a:endParaRPr lang="en-US" b="1" i="1" dirty="0">
              <a:latin typeface="Times New Roman" pitchFamily="18" charset="0"/>
              <a:cs typeface="Times New Roman" pitchFamily="18" charset="0"/>
            </a:endParaRPr>
          </a:p>
          <a:p>
            <a:endParaRPr lang="en-US" b="1" i="1" dirty="0">
              <a:latin typeface="Times New Roman" pitchFamily="18" charset="0"/>
              <a:cs typeface="Times New Roman" pitchFamily="18" charset="0"/>
            </a:endParaRPr>
          </a:p>
        </p:txBody>
      </p:sp>
      <p:sp>
        <p:nvSpPr>
          <p:cNvPr id="4" name="TextBox 3"/>
          <p:cNvSpPr txBox="1"/>
          <p:nvPr/>
        </p:nvSpPr>
        <p:spPr>
          <a:xfrm>
            <a:off x="2133600" y="381000"/>
            <a:ext cx="3113353" cy="523220"/>
          </a:xfrm>
          <a:prstGeom prst="rect">
            <a:avLst/>
          </a:prstGeom>
          <a:solidFill>
            <a:srgbClr val="C00000"/>
          </a:solidFill>
        </p:spPr>
        <p:txBody>
          <a:bodyPr wrap="none" rtlCol="0">
            <a:spAutoFit/>
          </a:bodyPr>
          <a:lstStyle/>
          <a:p>
            <a:r>
              <a:rPr lang="en-US" sz="2800" b="1" i="1" dirty="0">
                <a:latin typeface="Times New Roman" pitchFamily="18" charset="0"/>
                <a:cs typeface="Times New Roman" pitchFamily="18" charset="0"/>
              </a:rPr>
              <a:t>Selection in Camels</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Quantitative traits. - ppt video online download"/>
          <p:cNvPicPr>
            <a:picLocks noChangeAspect="1" noChangeArrowheads="1"/>
          </p:cNvPicPr>
          <p:nvPr/>
        </p:nvPicPr>
        <p:blipFill>
          <a:blip r:embed="rId2" cstate="print"/>
          <a:srcRect/>
          <a:stretch>
            <a:fillRect/>
          </a:stretch>
        </p:blipFill>
        <p:spPr bwMode="auto">
          <a:xfrm>
            <a:off x="228600" y="533400"/>
            <a:ext cx="8839200" cy="61722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19200"/>
            <a:ext cx="8763000" cy="5028556"/>
          </a:xfrm>
          <a:prstGeom prst="rect">
            <a:avLst/>
          </a:prstGeom>
        </p:spPr>
        <p:txBody>
          <a:bodyPr wrap="square">
            <a:spAutoFit/>
          </a:bodyPr>
          <a:lstStyle/>
          <a:p>
            <a:pPr>
              <a:lnSpc>
                <a:spcPct val="150000"/>
              </a:lnSpc>
            </a:pPr>
            <a:r>
              <a:rPr lang="en-US" dirty="0">
                <a:latin typeface="Times New Roman" pitchFamily="18" charset="0"/>
                <a:cs typeface="Times New Roman" pitchFamily="18" charset="0"/>
              </a:rPr>
              <a:t>All traits of economic value should be considered when selecting beef cattle. The major traits influencing productive efficiency of desirable beef are:</a:t>
            </a:r>
          </a:p>
          <a:p>
            <a:pPr>
              <a:lnSpc>
                <a:spcPct val="150000"/>
              </a:lnSpc>
            </a:pPr>
            <a:endParaRPr lang="en-US" dirty="0">
              <a:latin typeface="Times New Roman" pitchFamily="18" charset="0"/>
              <a:cs typeface="Times New Roman" pitchFamily="18" charset="0"/>
            </a:endParaRPr>
          </a:p>
          <a:p>
            <a:pPr>
              <a:lnSpc>
                <a:spcPct val="150000"/>
              </a:lnSpc>
              <a:buFont typeface="Wingdings" pitchFamily="2" charset="2"/>
              <a:buChar char="ü"/>
            </a:pPr>
            <a:r>
              <a:rPr lang="en-US" dirty="0">
                <a:latin typeface="Times New Roman" pitchFamily="18" charset="0"/>
                <a:cs typeface="Times New Roman" pitchFamily="18" charset="0"/>
              </a:rPr>
              <a:t>Reproductive Performance or Fertility</a:t>
            </a:r>
          </a:p>
          <a:p>
            <a:pPr>
              <a:lnSpc>
                <a:spcPct val="150000"/>
              </a:lnSpc>
              <a:buFont typeface="Wingdings" pitchFamily="2" charset="2"/>
              <a:buChar char="ü"/>
            </a:pPr>
            <a:r>
              <a:rPr lang="en-US" dirty="0">
                <a:latin typeface="Times New Roman" pitchFamily="18" charset="0"/>
                <a:cs typeface="Times New Roman" pitchFamily="18" charset="0"/>
              </a:rPr>
              <a:t>Maternal Ability</a:t>
            </a:r>
          </a:p>
          <a:p>
            <a:pPr>
              <a:lnSpc>
                <a:spcPct val="150000"/>
              </a:lnSpc>
              <a:buFont typeface="Wingdings" pitchFamily="2" charset="2"/>
              <a:buChar char="ü"/>
            </a:pPr>
            <a:r>
              <a:rPr lang="en-US" dirty="0">
                <a:latin typeface="Times New Roman" pitchFamily="18" charset="0"/>
                <a:cs typeface="Times New Roman" pitchFamily="18" charset="0"/>
              </a:rPr>
              <a:t>Growth Rate</a:t>
            </a:r>
          </a:p>
          <a:p>
            <a:pPr>
              <a:lnSpc>
                <a:spcPct val="150000"/>
              </a:lnSpc>
              <a:buFont typeface="Wingdings" pitchFamily="2" charset="2"/>
              <a:buChar char="ü"/>
            </a:pPr>
            <a:r>
              <a:rPr lang="en-US" dirty="0">
                <a:latin typeface="Times New Roman" pitchFamily="18" charset="0"/>
                <a:cs typeface="Times New Roman" pitchFamily="18" charset="0"/>
              </a:rPr>
              <a:t>Feed Efficiency</a:t>
            </a:r>
          </a:p>
          <a:p>
            <a:pPr>
              <a:lnSpc>
                <a:spcPct val="150000"/>
              </a:lnSpc>
              <a:buFont typeface="Wingdings" pitchFamily="2" charset="2"/>
              <a:buChar char="ü"/>
            </a:pPr>
            <a:r>
              <a:rPr lang="en-US" dirty="0">
                <a:latin typeface="Times New Roman" pitchFamily="18" charset="0"/>
                <a:cs typeface="Times New Roman" pitchFamily="18" charset="0"/>
              </a:rPr>
              <a:t>Body Measurements</a:t>
            </a:r>
          </a:p>
          <a:p>
            <a:pPr>
              <a:lnSpc>
                <a:spcPct val="150000"/>
              </a:lnSpc>
              <a:buFont typeface="Wingdings" pitchFamily="2" charset="2"/>
              <a:buChar char="ü"/>
            </a:pPr>
            <a:r>
              <a:rPr lang="en-US" dirty="0">
                <a:latin typeface="Times New Roman" pitchFamily="18" charset="0"/>
                <a:cs typeface="Times New Roman" pitchFamily="18" charset="0"/>
              </a:rPr>
              <a:t>Longevity</a:t>
            </a:r>
          </a:p>
          <a:p>
            <a:pPr>
              <a:lnSpc>
                <a:spcPct val="150000"/>
              </a:lnSpc>
              <a:buFont typeface="Wingdings" pitchFamily="2" charset="2"/>
              <a:buChar char="ü"/>
            </a:pPr>
            <a:r>
              <a:rPr lang="en-US" dirty="0">
                <a:latin typeface="Times New Roman" pitchFamily="18" charset="0"/>
                <a:cs typeface="Times New Roman" pitchFamily="18" charset="0"/>
              </a:rPr>
              <a:t>Carcass Merit</a:t>
            </a:r>
          </a:p>
          <a:p>
            <a:pPr>
              <a:lnSpc>
                <a:spcPct val="150000"/>
              </a:lnSpc>
              <a:buFont typeface="Wingdings" pitchFamily="2" charset="2"/>
              <a:buChar char="ü"/>
            </a:pPr>
            <a:r>
              <a:rPr lang="en-US" dirty="0">
                <a:latin typeface="Times New Roman" pitchFamily="18" charset="0"/>
                <a:cs typeface="Times New Roman" pitchFamily="18" charset="0"/>
              </a:rPr>
              <a:t>Conformation or Structural Soundness</a:t>
            </a:r>
          </a:p>
          <a:p>
            <a:pPr>
              <a:lnSpc>
                <a:spcPct val="150000"/>
              </a:lnSpc>
            </a:pPr>
            <a:endParaRPr lang="en-US" dirty="0">
              <a:latin typeface="Times New Roman" pitchFamily="18" charset="0"/>
              <a:cs typeface="Times New Roman" pitchFamily="18" charset="0"/>
            </a:endParaRPr>
          </a:p>
        </p:txBody>
      </p:sp>
      <p:sp>
        <p:nvSpPr>
          <p:cNvPr id="3" name="TextBox 2"/>
          <p:cNvSpPr txBox="1"/>
          <p:nvPr/>
        </p:nvSpPr>
        <p:spPr>
          <a:xfrm>
            <a:off x="1447800" y="381000"/>
            <a:ext cx="6565002" cy="523220"/>
          </a:xfrm>
          <a:prstGeom prst="rect">
            <a:avLst/>
          </a:prstGeom>
          <a:noFill/>
        </p:spPr>
        <p:txBody>
          <a:bodyPr wrap="none" rtlCol="0">
            <a:spAutoFit/>
          </a:bodyPr>
          <a:lstStyle/>
          <a:p>
            <a:r>
              <a:rPr lang="en-US" sz="2800" b="1" u="sng" dirty="0">
                <a:solidFill>
                  <a:srgbClr val="C00000"/>
                </a:solidFill>
                <a:latin typeface="Times New Roman" pitchFamily="18" charset="0"/>
                <a:cs typeface="Times New Roman" pitchFamily="18" charset="0"/>
              </a:rPr>
              <a:t>Major Performance Traits for Beef Cattle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8382000" cy="5632311"/>
          </a:xfrm>
          <a:prstGeom prst="rect">
            <a:avLst/>
          </a:prstGeom>
        </p:spPr>
        <p:txBody>
          <a:bodyPr wrap="square">
            <a:spAutoFit/>
          </a:bodyPr>
          <a:lstStyle/>
          <a:p>
            <a:pPr algn="just">
              <a:buFont typeface="Wingdings" pitchFamily="2" charset="2"/>
              <a:buChar char="ü"/>
            </a:pPr>
            <a:r>
              <a:rPr lang="en-US" dirty="0">
                <a:solidFill>
                  <a:srgbClr val="C00000"/>
                </a:solidFill>
                <a:latin typeface="Times New Roman" pitchFamily="18" charset="0"/>
                <a:cs typeface="Times New Roman" pitchFamily="18" charset="0"/>
              </a:rPr>
              <a:t>Quantitative genetic analysis is performed on traits showing a continuous range of values, such as height and weight. However, traits displaying a discrete number of values (such as number of </a:t>
            </a:r>
            <a:r>
              <a:rPr lang="en-US" dirty="0" err="1">
                <a:solidFill>
                  <a:srgbClr val="C00000"/>
                </a:solidFill>
                <a:latin typeface="Times New Roman" pitchFamily="18" charset="0"/>
                <a:cs typeface="Times New Roman" pitchFamily="18" charset="0"/>
              </a:rPr>
              <a:t>oﬀspring</a:t>
            </a:r>
            <a:r>
              <a:rPr lang="en-US" dirty="0">
                <a:solidFill>
                  <a:srgbClr val="C00000"/>
                </a:solidFill>
                <a:latin typeface="Times New Roman" pitchFamily="18" charset="0"/>
                <a:cs typeface="Times New Roman" pitchFamily="18" charset="0"/>
              </a:rPr>
              <a:t>) and even binary traits (such as disease presence or absence) are all amenable to quantitative genetic analysis. </a:t>
            </a:r>
          </a:p>
          <a:p>
            <a:pPr algn="just">
              <a:buFont typeface="Wingdings" pitchFamily="2" charset="2"/>
              <a:buChar char="ü"/>
            </a:pPr>
            <a:endParaRPr lang="en-US" dirty="0">
              <a:latin typeface="Times New Roman" pitchFamily="18" charset="0"/>
              <a:cs typeface="Times New Roman" pitchFamily="18" charset="0"/>
            </a:endParaRPr>
          </a:p>
          <a:p>
            <a:pPr algn="just">
              <a:buFont typeface="Wingdings" pitchFamily="2" charset="2"/>
              <a:buChar char="ü"/>
            </a:pPr>
            <a:r>
              <a:rPr lang="en-US" dirty="0">
                <a:solidFill>
                  <a:srgbClr val="00B0F0"/>
                </a:solidFill>
                <a:latin typeface="Times New Roman" pitchFamily="18" charset="0"/>
                <a:cs typeface="Times New Roman" pitchFamily="18" charset="0"/>
              </a:rPr>
              <a:t>The genetic architecture of a complex trait consists of all the genetic and environmental factors that affect the trait, along with the magnitude of their individual effects and interaction effects among the factors. </a:t>
            </a:r>
          </a:p>
          <a:p>
            <a:pPr algn="just">
              <a:buFont typeface="Wingdings" pitchFamily="2" charset="2"/>
              <a:buChar char="ü"/>
            </a:pPr>
            <a:endParaRPr lang="en-US" dirty="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The quantitative genetics approach has diverse applications. It is fundamental to an understanding of the variation and co-variation among relatives in natural and managed populations, of the dynamics of evolutionary change, and of the methods for animal improvement and alleviation of complex disease. </a:t>
            </a:r>
          </a:p>
          <a:p>
            <a:pPr algn="just">
              <a:buFont typeface="Wingdings" pitchFamily="2" charset="2"/>
              <a:buChar char="ü"/>
            </a:pPr>
            <a:endParaRPr lang="en-US" b="1" dirty="0">
              <a:solidFill>
                <a:srgbClr val="00B050"/>
              </a:solidFill>
              <a:latin typeface="Times New Roman" pitchFamily="18" charset="0"/>
              <a:cs typeface="Times New Roman" pitchFamily="18" charset="0"/>
            </a:endParaRPr>
          </a:p>
          <a:p>
            <a:pPr algn="just">
              <a:buFont typeface="Wingdings" pitchFamily="2" charset="2"/>
              <a:buChar char="ü"/>
            </a:pPr>
            <a:endParaRPr lang="en-US" b="1" dirty="0">
              <a:solidFill>
                <a:srgbClr val="00B050"/>
              </a:solidFill>
              <a:latin typeface="Times New Roman" pitchFamily="18" charset="0"/>
              <a:cs typeface="Times New Roman" pitchFamily="18" charset="0"/>
            </a:endParaRPr>
          </a:p>
          <a:p>
            <a:pPr algn="just">
              <a:buFont typeface="Wingdings" pitchFamily="2" charset="2"/>
              <a:buChar char="ü"/>
            </a:pPr>
            <a:r>
              <a:rPr lang="en-US" b="1" dirty="0">
                <a:solidFill>
                  <a:srgbClr val="00B050"/>
                </a:solidFill>
                <a:latin typeface="Times New Roman" pitchFamily="18" charset="0"/>
                <a:cs typeface="Times New Roman" pitchFamily="18" charset="0"/>
              </a:rPr>
              <a:t>The roots of quantitative genetics trace back to the work of Galton and Pearson in 1880–1900, who developed many of the basic statistical tools (such as regression and correlation) used in quantitative genetics. Indeed, many of the basic statistical tools now commonly in use were first introduced and developed in the context of quantitative genetics.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458200" cy="6275051"/>
          </a:xfrm>
          <a:prstGeom prst="rect">
            <a:avLst/>
          </a:prstGeom>
        </p:spPr>
        <p:txBody>
          <a:bodyPr wrap="square">
            <a:spAutoFit/>
          </a:bodyPr>
          <a:lstStyle/>
          <a:p>
            <a:pPr algn="just">
              <a:lnSpc>
                <a:spcPct val="150000"/>
              </a:lnSpc>
              <a:buFont typeface="Wingdings" pitchFamily="2" charset="2"/>
              <a:buChar char="ü"/>
            </a:pPr>
            <a:r>
              <a:rPr lang="en-US" b="1" dirty="0">
                <a:solidFill>
                  <a:srgbClr val="00B0F0"/>
                </a:solidFill>
                <a:latin typeface="Times New Roman" pitchFamily="18" charset="0"/>
                <a:cs typeface="Times New Roman" pitchFamily="18" charset="0"/>
              </a:rPr>
              <a:t>A major principle of animal breeding is to select those animals to become parents that will improve the genetic level in the next generation. </a:t>
            </a:r>
            <a:r>
              <a:rPr lang="en-US" b="1" dirty="0">
                <a:solidFill>
                  <a:srgbClr val="7030A0"/>
                </a:solidFill>
                <a:latin typeface="Times New Roman" pitchFamily="18" charset="0"/>
                <a:cs typeface="Times New Roman" pitchFamily="18" charset="0"/>
              </a:rPr>
              <a:t>For quantitative traits that are unable to observe the genotype, it can only measure the phenotypic value, which is influence both by genotype and by environment. </a:t>
            </a:r>
            <a:r>
              <a:rPr lang="en-US" dirty="0">
                <a:latin typeface="Times New Roman" pitchFamily="18" charset="0"/>
                <a:cs typeface="Times New Roman" pitchFamily="18" charset="0"/>
              </a:rPr>
              <a:t>Therefore, it needs a way to infer the breeding value from the phenotypic value in such a way to maximize the probability of choosing the correct animals to become parents. </a:t>
            </a:r>
          </a:p>
          <a:p>
            <a:pPr algn="just">
              <a:lnSpc>
                <a:spcPct val="150000"/>
              </a:lnSpc>
              <a:buFont typeface="Wingdings" pitchFamily="2" charset="2"/>
              <a:buChar char="ü"/>
            </a:pPr>
            <a:endParaRPr lang="en-US" dirty="0">
              <a:latin typeface="Times New Roman" pitchFamily="18" charset="0"/>
              <a:cs typeface="Times New Roman" pitchFamily="18" charset="0"/>
            </a:endParaRPr>
          </a:p>
          <a:p>
            <a:pPr algn="just">
              <a:lnSpc>
                <a:spcPct val="150000"/>
              </a:lnSpc>
              <a:buFont typeface="Wingdings" pitchFamily="2" charset="2"/>
              <a:buChar char="ü"/>
            </a:pPr>
            <a:endParaRPr lang="en-US" dirty="0">
              <a:latin typeface="Times New Roman" pitchFamily="18" charset="0"/>
              <a:cs typeface="Times New Roman" pitchFamily="18" charset="0"/>
            </a:endParaRPr>
          </a:p>
          <a:p>
            <a:pPr algn="just">
              <a:lnSpc>
                <a:spcPct val="150000"/>
              </a:lnSpc>
              <a:buFont typeface="Wingdings" pitchFamily="2" charset="2"/>
              <a:buChar char="ü"/>
            </a:pPr>
            <a:r>
              <a:rPr lang="en-US" b="1" dirty="0">
                <a:solidFill>
                  <a:srgbClr val="00B050"/>
                </a:solidFill>
                <a:latin typeface="Times New Roman" pitchFamily="18" charset="0"/>
                <a:cs typeface="Times New Roman" pitchFamily="18" charset="0"/>
              </a:rPr>
              <a:t>The purpose of animal breeding is not to genetically improve individual animals, but to improve animal populations. </a:t>
            </a:r>
          </a:p>
          <a:p>
            <a:pPr algn="just">
              <a:lnSpc>
                <a:spcPct val="150000"/>
              </a:lnSpc>
              <a:buFont typeface="Wingdings" pitchFamily="2" charset="2"/>
              <a:buChar char="ü"/>
            </a:pPr>
            <a:endParaRPr lang="en-US" dirty="0">
              <a:latin typeface="Times New Roman" pitchFamily="18" charset="0"/>
              <a:cs typeface="Times New Roman" pitchFamily="18" charset="0"/>
            </a:endParaRPr>
          </a:p>
          <a:p>
            <a:pPr algn="just">
              <a:lnSpc>
                <a:spcPct val="150000"/>
              </a:lnSpc>
              <a:buFont typeface="Wingdings" pitchFamily="2" charset="2"/>
              <a:buChar char="ü"/>
            </a:pPr>
            <a:r>
              <a:rPr lang="en-US" dirty="0">
                <a:latin typeface="Times New Roman" pitchFamily="18" charset="0"/>
                <a:cs typeface="Times New Roman" pitchFamily="18" charset="0"/>
              </a:rPr>
              <a:t>To improve populations, </a:t>
            </a:r>
            <a:r>
              <a:rPr lang="en-US" b="1" dirty="0">
                <a:solidFill>
                  <a:srgbClr val="00B050"/>
                </a:solidFill>
                <a:latin typeface="Times New Roman" pitchFamily="18" charset="0"/>
                <a:cs typeface="Times New Roman" pitchFamily="18" charset="0"/>
              </a:rPr>
              <a:t>basic tools are required to identify and utilize genetic differences between animals for the traits of interest. </a:t>
            </a:r>
            <a:r>
              <a:rPr lang="en-US" b="1" dirty="0">
                <a:solidFill>
                  <a:srgbClr val="C00000"/>
                </a:solidFill>
                <a:latin typeface="Times New Roman" pitchFamily="18" charset="0"/>
                <a:cs typeface="Times New Roman" pitchFamily="18" charset="0"/>
              </a:rPr>
              <a:t>In animal breeding, knowledge of the genetic properties of the traits that are interested in is the first prerequisite in establishing a selection program.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305800" cy="1200329"/>
          </a:xfrm>
          <a:prstGeom prst="rect">
            <a:avLst/>
          </a:prstGeom>
        </p:spPr>
        <p:txBody>
          <a:bodyPr wrap="square">
            <a:spAutoFit/>
          </a:bodyPr>
          <a:lstStyle/>
          <a:p>
            <a:pPr algn="just"/>
            <a:r>
              <a:rPr lang="en-US" b="1" dirty="0">
                <a:solidFill>
                  <a:srgbClr val="00B050"/>
                </a:solidFill>
                <a:latin typeface="Times New Roman" pitchFamily="18" charset="0"/>
                <a:cs typeface="Times New Roman" pitchFamily="18" charset="0"/>
              </a:rPr>
              <a:t>Genetic improvement by selection is a major factor contributing to the profitability of production systems for livestock and poultry. Breeding and selection have resulted in significant economic gains in beef, lamb, wool, milk, pork, egg and chicken production</a:t>
            </a:r>
            <a:r>
              <a:rPr lang="en-US" dirty="0">
                <a:latin typeface="Times New Roman" pitchFamily="18" charset="0"/>
                <a:cs typeface="Times New Roman" pitchFamily="18" charset="0"/>
              </a:rPr>
              <a:t>.</a:t>
            </a:r>
          </a:p>
        </p:txBody>
      </p:sp>
      <p:sp>
        <p:nvSpPr>
          <p:cNvPr id="4" name="TextBox 3"/>
          <p:cNvSpPr txBox="1"/>
          <p:nvPr/>
        </p:nvSpPr>
        <p:spPr>
          <a:xfrm>
            <a:off x="685800" y="152400"/>
            <a:ext cx="1580882" cy="523220"/>
          </a:xfrm>
          <a:prstGeom prst="rect">
            <a:avLst/>
          </a:prstGeom>
          <a:solidFill>
            <a:srgbClr val="C00000"/>
          </a:solidFill>
        </p:spPr>
        <p:txBody>
          <a:bodyPr wrap="none" rtlCol="0">
            <a:spAutoFit/>
          </a:bodyPr>
          <a:lstStyle/>
          <a:p>
            <a:r>
              <a:rPr lang="en-US" sz="2800" dirty="0">
                <a:latin typeface="Times New Roman" pitchFamily="18" charset="0"/>
                <a:cs typeface="Times New Roman" pitchFamily="18" charset="0"/>
              </a:rPr>
              <a:t>Summary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895600"/>
            <a:ext cx="7086600" cy="1446550"/>
          </a:xfrm>
          <a:prstGeom prst="rect">
            <a:avLst/>
          </a:prstGeom>
          <a:noFill/>
        </p:spPr>
        <p:txBody>
          <a:bodyPr wrap="square" rtlCol="0">
            <a:spAutoFit/>
          </a:bodyPr>
          <a:lstStyle/>
          <a:p>
            <a:r>
              <a:rPr lang="en-US" sz="88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991600" cy="6740307"/>
          </a:xfrm>
          <a:prstGeom prst="rect">
            <a:avLst/>
          </a:prstGeom>
        </p:spPr>
        <p:txBody>
          <a:bodyPr wrap="square">
            <a:spAutoFit/>
          </a:bodyPr>
          <a:lstStyle/>
          <a:p>
            <a:pPr algn="just"/>
            <a:r>
              <a:rPr lang="en-US" b="1" dirty="0">
                <a:solidFill>
                  <a:srgbClr val="00B050"/>
                </a:solidFill>
                <a:latin typeface="Times New Roman" pitchFamily="18" charset="0"/>
                <a:cs typeface="Times New Roman" pitchFamily="18" charset="0"/>
              </a:rPr>
              <a:t>Progeny selection indicates choice of breeding stock on the basis of the performance or testing of their offspring or descendants. </a:t>
            </a:r>
          </a:p>
          <a:p>
            <a:pPr algn="just"/>
            <a:endParaRPr lang="en-US" dirty="0">
              <a:latin typeface="Times New Roman" pitchFamily="18" charset="0"/>
              <a:cs typeface="Times New Roman" pitchFamily="18" charset="0"/>
            </a:endParaRPr>
          </a:p>
          <a:p>
            <a:pPr algn="just"/>
            <a:endParaRPr lang="en-US" b="1" dirty="0">
              <a:solidFill>
                <a:srgbClr val="C00000"/>
              </a:solidFill>
              <a:latin typeface="Times New Roman" pitchFamily="18" charset="0"/>
              <a:cs typeface="Times New Roman" pitchFamily="18" charset="0"/>
            </a:endParaRPr>
          </a:p>
          <a:p>
            <a:pPr algn="just"/>
            <a:r>
              <a:rPr lang="en-US" b="1" dirty="0">
                <a:solidFill>
                  <a:srgbClr val="C00000"/>
                </a:solidFill>
                <a:latin typeface="Times New Roman" pitchFamily="18" charset="0"/>
                <a:cs typeface="Times New Roman" pitchFamily="18" charset="0"/>
              </a:rPr>
              <a:t>Family selection </a:t>
            </a:r>
            <a:r>
              <a:rPr lang="en-US" dirty="0">
                <a:latin typeface="Times New Roman" pitchFamily="18" charset="0"/>
                <a:cs typeface="Times New Roman" pitchFamily="18" charset="0"/>
              </a:rPr>
              <a:t>refers to mating of organisms from the same ancestral stock that are not directly related to each other. </a:t>
            </a:r>
            <a:r>
              <a:rPr lang="en-US" b="1" dirty="0">
                <a:solidFill>
                  <a:srgbClr val="C00000"/>
                </a:solidFill>
                <a:latin typeface="Times New Roman" pitchFamily="18" charset="0"/>
                <a:cs typeface="Times New Roman" pitchFamily="18" charset="0"/>
              </a:rPr>
              <a:t>Pure-line Selection</a:t>
            </a:r>
            <a:r>
              <a:rPr lang="en-US" dirty="0">
                <a:latin typeface="Times New Roman" pitchFamily="18" charset="0"/>
                <a:cs typeface="Times New Roman" pitchFamily="18" charset="0"/>
              </a:rPr>
              <a:t> involves selecting and breeding progeny from superior organisms for a number of generations until a pure line of organisms with only the desired characteristics has been established.</a:t>
            </a:r>
          </a:p>
          <a:p>
            <a:pPr algn="just"/>
            <a:endParaRPr lang="en-US" dirty="0">
              <a:latin typeface="Times New Roman" pitchFamily="18" charset="0"/>
              <a:cs typeface="Times New Roman" pitchFamily="18" charset="0"/>
            </a:endParaRPr>
          </a:p>
          <a:p>
            <a:pPr algn="just"/>
            <a:endParaRPr lang="en-US" b="1" dirty="0">
              <a:solidFill>
                <a:srgbClr val="C00000"/>
              </a:solidFill>
              <a:latin typeface="Times New Roman" pitchFamily="18" charset="0"/>
              <a:cs typeface="Times New Roman" pitchFamily="18" charset="0"/>
            </a:endParaRPr>
          </a:p>
          <a:p>
            <a:pPr algn="just"/>
            <a:r>
              <a:rPr lang="en-US" b="1" dirty="0">
                <a:solidFill>
                  <a:srgbClr val="C00000"/>
                </a:solidFill>
                <a:latin typeface="Times New Roman" pitchFamily="18" charset="0"/>
                <a:cs typeface="Times New Roman" pitchFamily="18" charset="0"/>
              </a:rPr>
              <a:t>Mass selection</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 Animals with superior characteristics (highly heritable breeds) are selected from a herd and then allowed to mate among each other at random. The offspring will show higher performance than their parents. This is because mass selection increases the occurrence of the desirable genes in a population.</a:t>
            </a:r>
          </a:p>
          <a:p>
            <a:pPr algn="just"/>
            <a:endParaRPr lang="en-US" dirty="0">
              <a:latin typeface="Times New Roman" pitchFamily="18" charset="0"/>
              <a:cs typeface="Times New Roman" pitchFamily="18" charset="0"/>
            </a:endParaRPr>
          </a:p>
          <a:p>
            <a:pPr algn="just"/>
            <a:r>
              <a:rPr lang="en-US" b="1" dirty="0">
                <a:solidFill>
                  <a:srgbClr val="C00000"/>
                </a:solidFill>
                <a:latin typeface="Times New Roman" pitchFamily="18" charset="0"/>
                <a:cs typeface="Times New Roman" pitchFamily="18" charset="0"/>
              </a:rPr>
              <a:t>Progeny testing</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 It is process of selection based on performance of their average daughter performance.(It is a offspring resulting from selected parents ( Family selection).In this method a group of progenies (offspring) are used as an aid to increase accuracy in the selection of a breeding stock. This is method is used when the character to be selected is of low heritability and expressed by one sex only.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This method takes up to nine years for the results to be seen) </a:t>
            </a:r>
          </a:p>
          <a:p>
            <a:pPr algn="just"/>
            <a:endParaRPr lang="en-US" b="1"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2475358" cy="461665"/>
          </a:xfrm>
          <a:prstGeom prst="rect">
            <a:avLst/>
          </a:prstGeom>
          <a:noFill/>
        </p:spPr>
        <p:txBody>
          <a:bodyPr wrap="none" rtlCol="0">
            <a:spAutoFit/>
          </a:bodyPr>
          <a:lstStyle/>
          <a:p>
            <a:r>
              <a:rPr lang="en-US" sz="2400" b="1" u="sng" dirty="0">
                <a:solidFill>
                  <a:srgbClr val="00B050"/>
                </a:solidFill>
                <a:latin typeface="Times New Roman" pitchFamily="18" charset="0"/>
                <a:cs typeface="Times New Roman" pitchFamily="18" charset="0"/>
              </a:rPr>
              <a:t>Steps in Selection</a:t>
            </a:r>
          </a:p>
        </p:txBody>
      </p:sp>
      <p:sp>
        <p:nvSpPr>
          <p:cNvPr id="4" name="TextBox 3"/>
          <p:cNvSpPr txBox="1"/>
          <p:nvPr/>
        </p:nvSpPr>
        <p:spPr>
          <a:xfrm>
            <a:off x="228600" y="1143000"/>
            <a:ext cx="8839200" cy="923330"/>
          </a:xfrm>
          <a:prstGeom prst="rect">
            <a:avLst/>
          </a:prstGeom>
          <a:noFill/>
        </p:spPr>
        <p:txBody>
          <a:bodyPr wrap="square" rtlCol="0">
            <a:spAutoFit/>
          </a:bodyPr>
          <a:lstStyle/>
          <a:p>
            <a:pPr algn="just"/>
            <a:r>
              <a:rPr lang="en-US" dirty="0">
                <a:solidFill>
                  <a:srgbClr val="FF0000"/>
                </a:solidFill>
                <a:latin typeface="Times New Roman" pitchFamily="18" charset="0"/>
                <a:cs typeface="Times New Roman" pitchFamily="18" charset="0"/>
              </a:rPr>
              <a:t>The first step in designing a selection programs is to be </a:t>
            </a:r>
            <a:r>
              <a:rPr lang="en-US" dirty="0">
                <a:latin typeface="Times New Roman" pitchFamily="18" charset="0"/>
                <a:cs typeface="Times New Roman" pitchFamily="18" charset="0"/>
              </a:rPr>
              <a:t>decide which characters should be Improved since characters are different in different type of animals </a:t>
            </a:r>
            <a:r>
              <a:rPr lang="en-US" dirty="0" err="1">
                <a:latin typeface="Times New Roman" pitchFamily="18" charset="0"/>
                <a:cs typeface="Times New Roman" pitchFamily="18" charset="0"/>
              </a:rPr>
              <a:t>eg</a:t>
            </a:r>
            <a:r>
              <a:rPr lang="en-US" dirty="0">
                <a:latin typeface="Times New Roman" pitchFamily="18" charset="0"/>
                <a:cs typeface="Times New Roman" pitchFamily="18" charset="0"/>
              </a:rPr>
              <a:t>. dairy animals, meat animals, wool and fur bearing animals egg producing birds/ Poultry</a:t>
            </a:r>
          </a:p>
        </p:txBody>
      </p:sp>
      <p:sp>
        <p:nvSpPr>
          <p:cNvPr id="5" name="TextBox 4"/>
          <p:cNvSpPr txBox="1"/>
          <p:nvPr/>
        </p:nvSpPr>
        <p:spPr>
          <a:xfrm>
            <a:off x="152400" y="2590800"/>
            <a:ext cx="2274982" cy="369332"/>
          </a:xfrm>
          <a:prstGeom prst="rect">
            <a:avLst/>
          </a:prstGeom>
          <a:noFill/>
        </p:spPr>
        <p:txBody>
          <a:bodyPr wrap="none" rtlCol="0">
            <a:spAutoFit/>
          </a:bodyPr>
          <a:lstStyle/>
          <a:p>
            <a:r>
              <a:rPr lang="en-US" b="1" dirty="0">
                <a:solidFill>
                  <a:srgbClr val="00B0F0"/>
                </a:solidFill>
                <a:latin typeface="Times New Roman" pitchFamily="18" charset="0"/>
                <a:cs typeface="Times New Roman" pitchFamily="18" charset="0"/>
              </a:rPr>
              <a:t>Multi Stage Selection</a:t>
            </a:r>
          </a:p>
        </p:txBody>
      </p:sp>
      <p:sp>
        <p:nvSpPr>
          <p:cNvPr id="6" name="TextBox 5"/>
          <p:cNvSpPr txBox="1"/>
          <p:nvPr/>
        </p:nvSpPr>
        <p:spPr>
          <a:xfrm>
            <a:off x="90239" y="3124200"/>
            <a:ext cx="9053761" cy="3139321"/>
          </a:xfrm>
          <a:prstGeom prst="rect">
            <a:avLst/>
          </a:prstGeom>
          <a:noFill/>
        </p:spPr>
        <p:txBody>
          <a:bodyPr wrap="square" rtlCol="0">
            <a:spAutoFit/>
          </a:bodyPr>
          <a:lstStyle/>
          <a:p>
            <a:r>
              <a:rPr lang="en-US" dirty="0">
                <a:latin typeface="Times New Roman" pitchFamily="18" charset="0"/>
                <a:cs typeface="Times New Roman" pitchFamily="18" charset="0"/>
              </a:rPr>
              <a:t>The selection involves the identification of the individuals which are superior and it is complex </a:t>
            </a:r>
          </a:p>
          <a:p>
            <a:r>
              <a:rPr lang="en-US" dirty="0">
                <a:latin typeface="Times New Roman" pitchFamily="18" charset="0"/>
                <a:cs typeface="Times New Roman" pitchFamily="18" charset="0"/>
              </a:rPr>
              <a:t>process completed in different stages/ages of the animal and known as multi stage selection.</a:t>
            </a:r>
          </a:p>
          <a:p>
            <a:endParaRPr lang="en-US" dirty="0">
              <a:latin typeface="Times New Roman" pitchFamily="18" charset="0"/>
              <a:cs typeface="Times New Roman" pitchFamily="18" charset="0"/>
            </a:endParaRPr>
          </a:p>
          <a:p>
            <a:pPr>
              <a:buFont typeface="Wingdings" pitchFamily="2" charset="2"/>
              <a:buChar char="ü"/>
            </a:pPr>
            <a:r>
              <a:rPr lang="en-US" dirty="0">
                <a:latin typeface="Times New Roman" pitchFamily="18" charset="0"/>
                <a:cs typeface="Times New Roman" pitchFamily="18" charset="0"/>
              </a:rPr>
              <a:t>The process of selection starts with the birth of the animal. The new born animals are culled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if they have </a:t>
            </a:r>
            <a:r>
              <a:rPr lang="en-US" dirty="0">
                <a:solidFill>
                  <a:srgbClr val="C00000"/>
                </a:solidFill>
                <a:latin typeface="Times New Roman" pitchFamily="18" charset="0"/>
                <a:cs typeface="Times New Roman" pitchFamily="18" charset="0"/>
              </a:rPr>
              <a:t>off breed, anatomical and genetical defects.</a:t>
            </a:r>
          </a:p>
          <a:p>
            <a:endParaRPr lang="en-US" dirty="0">
              <a:latin typeface="Times New Roman" pitchFamily="18" charset="0"/>
              <a:cs typeface="Times New Roman" pitchFamily="18" charset="0"/>
            </a:endParaRPr>
          </a:p>
          <a:p>
            <a:pPr>
              <a:buFont typeface="Wingdings" pitchFamily="2" charset="2"/>
              <a:buChar char="ü"/>
            </a:pPr>
            <a:r>
              <a:rPr lang="en-US" dirty="0">
                <a:latin typeface="Times New Roman" pitchFamily="18" charset="0"/>
                <a:cs typeface="Times New Roman" pitchFamily="18" charset="0"/>
              </a:rPr>
              <a:t>Secondly, the animals are rejected if they have </a:t>
            </a:r>
            <a:r>
              <a:rPr lang="en-US" dirty="0">
                <a:solidFill>
                  <a:srgbClr val="7030A0"/>
                </a:solidFill>
                <a:latin typeface="Times New Roman" pitchFamily="18" charset="0"/>
                <a:cs typeface="Times New Roman" pitchFamily="18" charset="0"/>
              </a:rPr>
              <a:t>slow growth rate and late </a:t>
            </a:r>
            <a:r>
              <a:rPr lang="en-US" dirty="0" err="1">
                <a:solidFill>
                  <a:srgbClr val="7030A0"/>
                </a:solidFill>
                <a:latin typeface="Times New Roman" pitchFamily="18" charset="0"/>
                <a:cs typeface="Times New Roman" pitchFamily="18" charset="0"/>
              </a:rPr>
              <a:t>maturity</a:t>
            </a:r>
            <a:r>
              <a:rPr lang="en-US" dirty="0" err="1">
                <a:latin typeface="Times New Roman" pitchFamily="18" charset="0"/>
                <a:cs typeface="Times New Roman" pitchFamily="18" charset="0"/>
              </a:rPr>
              <a:t>.Similarly</a:t>
            </a:r>
            <a:r>
              <a:rPr lang="en-US" dirty="0">
                <a:latin typeface="Times New Roman" pitchFamily="18" charset="0"/>
                <a:cs typeface="Times New Roman" pitchFamily="18" charset="0"/>
              </a:rPr>
              <a:t>, the animals belonging to poor pedigree are culled which means the progeny of the parents  with low performance are culled</a:t>
            </a:r>
          </a:p>
          <a:p>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
            <a:ext cx="8458200" cy="4247317"/>
          </a:xfrm>
          <a:prstGeom prst="rect">
            <a:avLst/>
          </a:prstGeom>
        </p:spPr>
        <p:txBody>
          <a:bodyPr wrap="square">
            <a:spAutoFit/>
          </a:bodyPr>
          <a:lstStyle/>
          <a:p>
            <a:r>
              <a:rPr lang="en-US" b="1" dirty="0">
                <a:solidFill>
                  <a:srgbClr val="C00000"/>
                </a:solidFill>
                <a:latin typeface="Times New Roman" pitchFamily="18" charset="0"/>
                <a:cs typeface="Times New Roman" pitchFamily="18" charset="0"/>
              </a:rPr>
              <a:t>In case of male selection, the young ( dairy sires or rams or bucks or boars or cockerels) are culled based on </a:t>
            </a:r>
          </a:p>
          <a:p>
            <a:endParaRPr lang="en-US" dirty="0">
              <a:latin typeface="Times New Roman" pitchFamily="18" charset="0"/>
              <a:cs typeface="Times New Roman" pitchFamily="18" charset="0"/>
            </a:endParaRPr>
          </a:p>
          <a:p>
            <a:pPr>
              <a:buFont typeface="Wingdings" pitchFamily="2" charset="2"/>
              <a:buChar char="ü"/>
            </a:pPr>
            <a:r>
              <a:rPr lang="en-US" dirty="0">
                <a:latin typeface="Times New Roman" pitchFamily="18" charset="0"/>
                <a:cs typeface="Times New Roman" pitchFamily="18" charset="0"/>
              </a:rPr>
              <a:t>Poor libido</a:t>
            </a:r>
          </a:p>
          <a:p>
            <a:pPr>
              <a:buFont typeface="Wingdings" pitchFamily="2" charset="2"/>
              <a:buChar char="ü"/>
            </a:pPr>
            <a:endParaRPr lang="en-US" dirty="0">
              <a:latin typeface="Times New Roman" pitchFamily="18" charset="0"/>
              <a:cs typeface="Times New Roman" pitchFamily="18" charset="0"/>
            </a:endParaRPr>
          </a:p>
          <a:p>
            <a:pPr>
              <a:buFont typeface="Wingdings" pitchFamily="2" charset="2"/>
              <a:buChar char="ü"/>
            </a:pPr>
            <a:r>
              <a:rPr lang="en-US" dirty="0">
                <a:latin typeface="Times New Roman" pitchFamily="18" charset="0"/>
                <a:cs typeface="Times New Roman" pitchFamily="18" charset="0"/>
              </a:rPr>
              <a:t>Poor semen quality</a:t>
            </a:r>
          </a:p>
          <a:p>
            <a:endParaRPr lang="en-US" dirty="0">
              <a:latin typeface="Times New Roman" pitchFamily="18" charset="0"/>
              <a:cs typeface="Times New Roman" pitchFamily="18" charset="0"/>
            </a:endParaRPr>
          </a:p>
          <a:p>
            <a:pPr>
              <a:buFont typeface="Wingdings" pitchFamily="2" charset="2"/>
              <a:buChar char="ü"/>
            </a:pPr>
            <a:r>
              <a:rPr lang="en-US" dirty="0">
                <a:latin typeface="Times New Roman" pitchFamily="18" charset="0"/>
                <a:cs typeface="Times New Roman" pitchFamily="18" charset="0"/>
              </a:rPr>
              <a:t>Poor semen </a:t>
            </a:r>
            <a:r>
              <a:rPr lang="en-US" dirty="0" err="1">
                <a:latin typeface="Times New Roman" pitchFamily="18" charset="0"/>
                <a:cs typeface="Times New Roman" pitchFamily="18" charset="0"/>
              </a:rPr>
              <a:t>freezability</a:t>
            </a:r>
            <a:endParaRPr lang="en-US" dirty="0">
              <a:latin typeface="Times New Roman" pitchFamily="18" charset="0"/>
              <a:cs typeface="Times New Roman" pitchFamily="18" charset="0"/>
            </a:endParaRPr>
          </a:p>
          <a:p>
            <a:pPr>
              <a:buFont typeface="Wingdings" pitchFamily="2" charset="2"/>
              <a:buChar char="ü"/>
            </a:pPr>
            <a:endParaRPr lang="en-US" dirty="0">
              <a:latin typeface="Times New Roman" pitchFamily="18" charset="0"/>
              <a:cs typeface="Times New Roman" pitchFamily="18" charset="0"/>
            </a:endParaRPr>
          </a:p>
          <a:p>
            <a:r>
              <a:rPr lang="en-US" b="1" dirty="0">
                <a:solidFill>
                  <a:srgbClr val="C00000"/>
                </a:solidFill>
                <a:latin typeface="Times New Roman" pitchFamily="18" charset="0"/>
                <a:cs typeface="Times New Roman" pitchFamily="18" charset="0"/>
              </a:rPr>
              <a:t>Lastly the animals are selected or culled based on their breeding value for the character in which improvement is required</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Left-Right-Up Arrow 2"/>
          <p:cNvSpPr/>
          <p:nvPr/>
        </p:nvSpPr>
        <p:spPr>
          <a:xfrm>
            <a:off x="3276600" y="5124271"/>
            <a:ext cx="1216152" cy="85039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71800" y="4495800"/>
            <a:ext cx="2005677" cy="369332"/>
          </a:xfrm>
          <a:prstGeom prst="rect">
            <a:avLst/>
          </a:prstGeom>
          <a:noFill/>
        </p:spPr>
        <p:txBody>
          <a:bodyPr wrap="none" rtlCol="0">
            <a:spAutoFit/>
          </a:bodyPr>
          <a:lstStyle/>
          <a:p>
            <a:r>
              <a:rPr lang="en-US" b="1" dirty="0">
                <a:latin typeface="Times New Roman" pitchFamily="18" charset="0"/>
                <a:cs typeface="Times New Roman" pitchFamily="18" charset="0"/>
              </a:rPr>
              <a:t>Stages of Selection</a:t>
            </a:r>
          </a:p>
        </p:txBody>
      </p:sp>
      <p:sp>
        <p:nvSpPr>
          <p:cNvPr id="5" name="TextBox 4"/>
          <p:cNvSpPr txBox="1"/>
          <p:nvPr/>
        </p:nvSpPr>
        <p:spPr>
          <a:xfrm>
            <a:off x="152400" y="5276671"/>
            <a:ext cx="3048000" cy="1200329"/>
          </a:xfrm>
          <a:prstGeom prst="rect">
            <a:avLst/>
          </a:prstGeom>
          <a:noFill/>
        </p:spPr>
        <p:txBody>
          <a:bodyPr wrap="square" rtlCol="0">
            <a:spAutoFit/>
          </a:bodyPr>
          <a:lstStyle/>
          <a:p>
            <a:pPr algn="just"/>
            <a:r>
              <a:rPr lang="en-US" dirty="0">
                <a:latin typeface="Times New Roman" pitchFamily="18" charset="0"/>
                <a:cs typeface="Times New Roman" pitchFamily="18" charset="0"/>
              </a:rPr>
              <a:t>Physical attributes of phenotypic performance and called as the initial selection or </a:t>
            </a:r>
            <a:r>
              <a:rPr lang="en-US" b="1" dirty="0" err="1">
                <a:latin typeface="Times New Roman" pitchFamily="18" charset="0"/>
                <a:cs typeface="Times New Roman" pitchFamily="18" charset="0"/>
              </a:rPr>
              <a:t>phenotyic</a:t>
            </a:r>
            <a:r>
              <a:rPr lang="en-US" b="1" dirty="0">
                <a:latin typeface="Times New Roman" pitchFamily="18" charset="0"/>
                <a:cs typeface="Times New Roman" pitchFamily="18" charset="0"/>
              </a:rPr>
              <a:t> selection.</a:t>
            </a:r>
          </a:p>
        </p:txBody>
      </p:sp>
      <p:sp>
        <p:nvSpPr>
          <p:cNvPr id="6" name="TextBox 5"/>
          <p:cNvSpPr txBox="1"/>
          <p:nvPr/>
        </p:nvSpPr>
        <p:spPr>
          <a:xfrm>
            <a:off x="4572000" y="5276671"/>
            <a:ext cx="4304255" cy="1200329"/>
          </a:xfrm>
          <a:prstGeom prst="rect">
            <a:avLst/>
          </a:prstGeom>
          <a:noFill/>
        </p:spPr>
        <p:txBody>
          <a:bodyPr wrap="square" rtlCol="0">
            <a:spAutoFit/>
          </a:bodyPr>
          <a:lstStyle/>
          <a:p>
            <a:pPr algn="just"/>
            <a:r>
              <a:rPr lang="en-US" dirty="0">
                <a:latin typeface="Times New Roman" pitchFamily="18" charset="0"/>
                <a:cs typeface="Times New Roman" pitchFamily="18" charset="0"/>
              </a:rPr>
              <a:t>The selection at the second stage is based on</a:t>
            </a:r>
          </a:p>
          <a:p>
            <a:pPr algn="just"/>
            <a:r>
              <a:rPr lang="en-US" dirty="0">
                <a:latin typeface="Times New Roman" pitchFamily="18" charset="0"/>
                <a:cs typeface="Times New Roman" pitchFamily="18" charset="0"/>
              </a:rPr>
              <a:t>the breeding value of the animals which is the final selection and called as the genetic selection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4066178" cy="369332"/>
          </a:xfrm>
          <a:prstGeom prst="rect">
            <a:avLst/>
          </a:prstGeom>
          <a:noFill/>
        </p:spPr>
        <p:txBody>
          <a:bodyPr wrap="none" rtlCol="0">
            <a:spAutoFit/>
          </a:bodyPr>
          <a:lstStyle/>
          <a:p>
            <a:r>
              <a:rPr lang="en-US" b="1" dirty="0">
                <a:solidFill>
                  <a:srgbClr val="C00000"/>
                </a:solidFill>
                <a:latin typeface="Times New Roman" pitchFamily="18" charset="0"/>
                <a:cs typeface="Times New Roman" pitchFamily="18" charset="0"/>
              </a:rPr>
              <a:t>Phenotypic Selection or Initial selection</a:t>
            </a:r>
          </a:p>
        </p:txBody>
      </p:sp>
      <p:sp>
        <p:nvSpPr>
          <p:cNvPr id="4" name="TextBox 3"/>
          <p:cNvSpPr txBox="1"/>
          <p:nvPr/>
        </p:nvSpPr>
        <p:spPr>
          <a:xfrm>
            <a:off x="304800" y="990600"/>
            <a:ext cx="8686800" cy="3139321"/>
          </a:xfrm>
          <a:prstGeom prst="rect">
            <a:avLst/>
          </a:prstGeom>
          <a:noFill/>
        </p:spPr>
        <p:txBody>
          <a:bodyPr wrap="square" rtlCol="0">
            <a:spAutoFit/>
          </a:bodyPr>
          <a:lstStyle/>
          <a:p>
            <a:r>
              <a:rPr lang="en-US" dirty="0">
                <a:latin typeface="Times New Roman" pitchFamily="18" charset="0"/>
                <a:cs typeface="Times New Roman" pitchFamily="18" charset="0"/>
              </a:rPr>
              <a:t>Phenotypic selection of the animal based on the followings;</a:t>
            </a:r>
          </a:p>
          <a:p>
            <a:r>
              <a:rPr lang="en-US" dirty="0">
                <a:latin typeface="Times New Roman" pitchFamily="18" charset="0"/>
                <a:cs typeface="Times New Roman" pitchFamily="18" charset="0"/>
              </a:rPr>
              <a:t> </a:t>
            </a:r>
          </a:p>
          <a:p>
            <a:pPr>
              <a:buFont typeface="Wingdings" pitchFamily="2" charset="2"/>
              <a:buChar char="ü"/>
            </a:pPr>
            <a:r>
              <a:rPr lang="en-US" dirty="0">
                <a:latin typeface="Times New Roman" pitchFamily="18" charset="0"/>
                <a:cs typeface="Times New Roman" pitchFamily="18" charset="0"/>
              </a:rPr>
              <a:t>The selected animal should be free from any type of </a:t>
            </a:r>
            <a:r>
              <a:rPr lang="en-US" dirty="0" err="1">
                <a:solidFill>
                  <a:srgbClr val="C00000"/>
                </a:solidFill>
                <a:latin typeface="Times New Roman" pitchFamily="18" charset="0"/>
                <a:cs typeface="Times New Roman" pitchFamily="18" charset="0"/>
              </a:rPr>
              <a:t>genetical</a:t>
            </a:r>
            <a:r>
              <a:rPr lang="en-US" dirty="0">
                <a:solidFill>
                  <a:srgbClr val="C00000"/>
                </a:solidFill>
                <a:latin typeface="Times New Roman" pitchFamily="18" charset="0"/>
                <a:cs typeface="Times New Roman" pitchFamily="18" charset="0"/>
              </a:rPr>
              <a:t> or congenital defects</a:t>
            </a:r>
          </a:p>
          <a:p>
            <a:pPr>
              <a:buFont typeface="Wingdings" pitchFamily="2" charset="2"/>
              <a:buChar char="ü"/>
            </a:pPr>
            <a:endParaRPr lang="en-US" dirty="0">
              <a:solidFill>
                <a:srgbClr val="C00000"/>
              </a:solidFill>
              <a:latin typeface="Times New Roman" pitchFamily="18" charset="0"/>
              <a:cs typeface="Times New Roman" pitchFamily="18" charset="0"/>
            </a:endParaRPr>
          </a:p>
          <a:p>
            <a:pPr>
              <a:buFont typeface="Wingdings" pitchFamily="2" charset="2"/>
              <a:buChar char="ü"/>
            </a:pPr>
            <a:r>
              <a:rPr lang="en-US" dirty="0">
                <a:solidFill>
                  <a:srgbClr val="00B050"/>
                </a:solidFill>
                <a:latin typeface="Times New Roman" pitchFamily="18" charset="0"/>
                <a:cs typeface="Times New Roman" pitchFamily="18" charset="0"/>
              </a:rPr>
              <a:t>The reproductive organs should be normal that is the quantity and quality of semen should meet minimum standard</a:t>
            </a:r>
          </a:p>
          <a:p>
            <a:pPr>
              <a:buFont typeface="Wingdings" pitchFamily="2" charset="2"/>
              <a:buChar char="ü"/>
            </a:pPr>
            <a:endParaRPr lang="en-US" dirty="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The selected animals should </a:t>
            </a:r>
            <a:r>
              <a:rPr lang="en-US" dirty="0">
                <a:solidFill>
                  <a:srgbClr val="00B0F0"/>
                </a:solidFill>
                <a:latin typeface="Times New Roman" pitchFamily="18" charset="0"/>
                <a:cs typeface="Times New Roman" pitchFamily="18" charset="0"/>
              </a:rPr>
              <a:t>be healthy and free from serious genetic defects or diseases</a:t>
            </a:r>
          </a:p>
          <a:p>
            <a:pPr>
              <a:buFont typeface="Wingdings" pitchFamily="2" charset="2"/>
              <a:buChar char="ü"/>
            </a:pPr>
            <a:endParaRPr lang="en-US" dirty="0">
              <a:latin typeface="Times New Roman" pitchFamily="18" charset="0"/>
              <a:cs typeface="Times New Roman" pitchFamily="18" charset="0"/>
            </a:endParaRPr>
          </a:p>
          <a:p>
            <a:pPr>
              <a:buFont typeface="Wingdings" pitchFamily="2" charset="2"/>
              <a:buChar char="ü"/>
            </a:pPr>
            <a:r>
              <a:rPr lang="en-US" dirty="0">
                <a:latin typeface="Times New Roman" pitchFamily="18" charset="0"/>
                <a:cs typeface="Times New Roman" pitchFamily="18" charset="0"/>
              </a:rPr>
              <a:t>The young animals to be selected should be </a:t>
            </a:r>
            <a:r>
              <a:rPr lang="en-US" dirty="0">
                <a:solidFill>
                  <a:srgbClr val="CC00CC"/>
                </a:solidFill>
                <a:latin typeface="Times New Roman" pitchFamily="18" charset="0"/>
                <a:cs typeface="Times New Roman" pitchFamily="18" charset="0"/>
              </a:rPr>
              <a:t>progeny of better parents and preferably from the progeny of tested ones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5453416" cy="369332"/>
          </a:xfrm>
          <a:prstGeom prst="rect">
            <a:avLst/>
          </a:prstGeom>
          <a:noFill/>
        </p:spPr>
        <p:txBody>
          <a:bodyPr wrap="none" rtlCol="0">
            <a:spAutoFit/>
          </a:bodyPr>
          <a:lstStyle/>
          <a:p>
            <a:r>
              <a:rPr lang="en-US" b="1" dirty="0">
                <a:solidFill>
                  <a:srgbClr val="C00000"/>
                </a:solidFill>
                <a:latin typeface="Times New Roman" pitchFamily="18" charset="0"/>
                <a:cs typeface="Times New Roman" pitchFamily="18" charset="0"/>
              </a:rPr>
              <a:t>Genetic selection or selection based on breeding value</a:t>
            </a:r>
          </a:p>
        </p:txBody>
      </p:sp>
      <p:sp>
        <p:nvSpPr>
          <p:cNvPr id="3" name="TextBox 2"/>
          <p:cNvSpPr txBox="1"/>
          <p:nvPr/>
        </p:nvSpPr>
        <p:spPr>
          <a:xfrm>
            <a:off x="381000" y="1066800"/>
            <a:ext cx="8458200" cy="4801314"/>
          </a:xfrm>
          <a:prstGeom prst="rect">
            <a:avLst/>
          </a:prstGeom>
          <a:noFill/>
        </p:spPr>
        <p:txBody>
          <a:bodyPr wrap="square" rtlCol="0">
            <a:spAutoFit/>
          </a:bodyPr>
          <a:lstStyle/>
          <a:p>
            <a:pPr algn="just"/>
            <a:r>
              <a:rPr lang="en-US" dirty="0">
                <a:solidFill>
                  <a:srgbClr val="00B0F0"/>
                </a:solidFill>
                <a:latin typeface="Times New Roman" pitchFamily="18" charset="0"/>
                <a:cs typeface="Times New Roman" pitchFamily="18" charset="0"/>
              </a:rPr>
              <a:t>The selected animal to be allowed to produce the next generation is based on the breeding value of that animal for the trait in which improvement is sought through selection</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selection based on breeding value is called </a:t>
            </a:r>
            <a:r>
              <a:rPr lang="en-US" dirty="0">
                <a:solidFill>
                  <a:srgbClr val="C00000"/>
                </a:solidFill>
                <a:latin typeface="Times New Roman" pitchFamily="18" charset="0"/>
                <a:cs typeface="Times New Roman" pitchFamily="18" charset="0"/>
              </a:rPr>
              <a:t>genetic selection</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breeding value of an individual can be estimated by</a:t>
            </a:r>
          </a:p>
          <a:p>
            <a:pPr algn="just"/>
            <a:endParaRPr lang="en-US" dirty="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on the basis of individual’s own performance</a:t>
            </a:r>
          </a:p>
          <a:p>
            <a:pPr algn="just">
              <a:buFont typeface="Wingdings" pitchFamily="2" charset="2"/>
              <a:buChar char="ü"/>
            </a:pPr>
            <a:endParaRPr lang="en-US" dirty="0">
              <a:latin typeface="Times New Roman" pitchFamily="18" charset="0"/>
              <a:cs typeface="Times New Roman" pitchFamily="18" charset="0"/>
            </a:endParaRPr>
          </a:p>
          <a:p>
            <a:pPr algn="just">
              <a:buFont typeface="Wingdings" pitchFamily="2" charset="2"/>
              <a:buChar char="ü"/>
            </a:pPr>
            <a:r>
              <a:rPr lang="en-US" dirty="0">
                <a:latin typeface="Times New Roman" pitchFamily="18" charset="0"/>
                <a:cs typeface="Times New Roman" pitchFamily="18" charset="0"/>
              </a:rPr>
              <a:t> on the basis of the performance of the relatives of the individual. The relatives of the individual may be its direct relatives ( ancestor and the progeny) or its collateral </a:t>
            </a:r>
            <a:r>
              <a:rPr lang="en-US" dirty="0" err="1">
                <a:latin typeface="Times New Roman" pitchFamily="18" charset="0"/>
                <a:cs typeface="Times New Roman" pitchFamily="18" charset="0"/>
              </a:rPr>
              <a:t>realtives</a:t>
            </a:r>
            <a:r>
              <a:rPr lang="en-US" dirty="0">
                <a:latin typeface="Times New Roman" pitchFamily="18" charset="0"/>
                <a:cs typeface="Times New Roman" pitchFamily="18" charset="0"/>
              </a:rPr>
              <a:t> ( full sibs, half sibs, aunts, niece etc).</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breeding value is sum of the Average effect of genes carried by the individual for a trait .</a:t>
            </a:r>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186921" cy="461665"/>
          </a:xfrm>
          <a:prstGeom prst="rect">
            <a:avLst/>
          </a:prstGeom>
          <a:noFill/>
        </p:spPr>
        <p:txBody>
          <a:bodyPr wrap="none" rtlCol="0">
            <a:spAutoFit/>
          </a:bodyPr>
          <a:lstStyle/>
          <a:p>
            <a:r>
              <a:rPr lang="en-US" sz="2400" b="1" u="sng" dirty="0">
                <a:solidFill>
                  <a:srgbClr val="C00000"/>
                </a:solidFill>
                <a:latin typeface="Times New Roman" pitchFamily="18" charset="0"/>
                <a:cs typeface="Times New Roman" pitchFamily="18" charset="0"/>
              </a:rPr>
              <a:t>Basis  and importance of selection from relative performance</a:t>
            </a:r>
          </a:p>
        </p:txBody>
      </p:sp>
      <p:sp>
        <p:nvSpPr>
          <p:cNvPr id="3" name="TextBox 2"/>
          <p:cNvSpPr txBox="1"/>
          <p:nvPr/>
        </p:nvSpPr>
        <p:spPr>
          <a:xfrm>
            <a:off x="228600" y="1371600"/>
            <a:ext cx="8625375" cy="3139321"/>
          </a:xfrm>
          <a:prstGeom prst="rect">
            <a:avLst/>
          </a:prstGeom>
          <a:noFill/>
        </p:spPr>
        <p:txBody>
          <a:bodyPr wrap="none" rtlCol="0">
            <a:spAutoFit/>
          </a:bodyPr>
          <a:lstStyle/>
          <a:p>
            <a:r>
              <a:rPr lang="en-US" dirty="0"/>
              <a:t>a</a:t>
            </a:r>
            <a:r>
              <a:rPr lang="en-US" dirty="0">
                <a:latin typeface="Times New Roman" pitchFamily="18" charset="0"/>
                <a:cs typeface="Times New Roman" pitchFamily="18" charset="0"/>
              </a:rPr>
              <a:t>) The use of information from relatives for calculation of breeding value is very important</a:t>
            </a:r>
          </a:p>
          <a:p>
            <a:r>
              <a:rPr lang="en-US" dirty="0">
                <a:latin typeface="Times New Roman" pitchFamily="18" charset="0"/>
                <a:cs typeface="Times New Roman" pitchFamily="18" charset="0"/>
              </a:rPr>
              <a:t> and essential aspect of selection for some character under following conditions</a:t>
            </a:r>
          </a:p>
          <a:p>
            <a:r>
              <a:rPr lang="en-US" dirty="0">
                <a:latin typeface="Times New Roman" pitchFamily="18" charset="0"/>
                <a:cs typeface="Times New Roman" pitchFamily="18" charset="0"/>
              </a:rPr>
              <a:t> </a:t>
            </a:r>
          </a:p>
          <a:p>
            <a:pPr>
              <a:buFont typeface="Wingdings" pitchFamily="2" charset="2"/>
              <a:buChar char="ü"/>
            </a:pPr>
            <a:r>
              <a:rPr lang="en-US" dirty="0">
                <a:solidFill>
                  <a:srgbClr val="00B050"/>
                </a:solidFill>
                <a:latin typeface="Times New Roman" pitchFamily="18" charset="0"/>
                <a:cs typeface="Times New Roman" pitchFamily="18" charset="0"/>
              </a:rPr>
              <a:t>Sex limited traits- The traits which are expressed in only one sex</a:t>
            </a:r>
          </a:p>
          <a:p>
            <a:pPr>
              <a:buFont typeface="Wingdings" pitchFamily="2" charset="2"/>
              <a:buChar char="ü"/>
            </a:pPr>
            <a:endParaRPr lang="en-US" dirty="0">
              <a:latin typeface="Times New Roman" pitchFamily="18" charset="0"/>
              <a:cs typeface="Times New Roman" pitchFamily="18" charset="0"/>
            </a:endParaRPr>
          </a:p>
          <a:p>
            <a:pPr>
              <a:buFont typeface="Wingdings" pitchFamily="2" charset="2"/>
              <a:buChar char="ü"/>
            </a:pPr>
            <a:r>
              <a:rPr lang="en-US" dirty="0">
                <a:latin typeface="Times New Roman" pitchFamily="18" charset="0"/>
                <a:cs typeface="Times New Roman" pitchFamily="18" charset="0"/>
              </a:rPr>
              <a:t>The traits which cannot be measured in living animals like slaughter traits, longevity, and </a:t>
            </a:r>
          </a:p>
          <a:p>
            <a:r>
              <a:rPr lang="en-US" dirty="0">
                <a:latin typeface="Times New Roman" pitchFamily="18" charset="0"/>
                <a:cs typeface="Times New Roman" pitchFamily="18" charset="0"/>
              </a:rPr>
              <a:t>lifetime production</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b) </a:t>
            </a:r>
            <a:r>
              <a:rPr lang="en-US" dirty="0">
                <a:solidFill>
                  <a:srgbClr val="0070C0"/>
                </a:solidFill>
                <a:latin typeface="Times New Roman" pitchFamily="18" charset="0"/>
                <a:cs typeface="Times New Roman" pitchFamily="18" charset="0"/>
              </a:rPr>
              <a:t>Selection is earlier but traits is expressed in later life</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c) </a:t>
            </a:r>
            <a:r>
              <a:rPr lang="en-US" dirty="0">
                <a:solidFill>
                  <a:srgbClr val="00B050"/>
                </a:solidFill>
                <a:latin typeface="Times New Roman" pitchFamily="18" charset="0"/>
                <a:cs typeface="Times New Roman" pitchFamily="18" charset="0"/>
              </a:rPr>
              <a:t>h</a:t>
            </a:r>
            <a:r>
              <a:rPr lang="en-US" baseline="30000" dirty="0">
                <a:solidFill>
                  <a:srgbClr val="00B050"/>
                </a:solidFill>
                <a:latin typeface="Times New Roman" pitchFamily="18" charset="0"/>
                <a:cs typeface="Times New Roman" pitchFamily="18" charset="0"/>
              </a:rPr>
              <a:t>2</a:t>
            </a:r>
            <a:r>
              <a:rPr lang="en-US" dirty="0">
                <a:solidFill>
                  <a:srgbClr val="00B050"/>
                </a:solidFill>
                <a:latin typeface="Times New Roman" pitchFamily="18" charset="0"/>
                <a:cs typeface="Times New Roman" pitchFamily="18" charset="0"/>
              </a:rPr>
              <a:t> is low of trait under selection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304800"/>
            <a:ext cx="8305800" cy="6463308"/>
          </a:xfrm>
          <a:prstGeom prst="rect">
            <a:avLst/>
          </a:prstGeom>
        </p:spPr>
        <p:txBody>
          <a:bodyPr wrap="square">
            <a:spAutoFit/>
          </a:bodyPr>
          <a:lstStyle/>
          <a:p>
            <a:r>
              <a:rPr lang="en-US" dirty="0">
                <a:solidFill>
                  <a:srgbClr val="00B050"/>
                </a:solidFill>
                <a:latin typeface="Times New Roman" pitchFamily="18" charset="0"/>
                <a:cs typeface="Times New Roman" pitchFamily="18" charset="0"/>
              </a:rPr>
              <a:t>The breeders decide which individuals shall produce the next generation. The breeder makes a choice</a:t>
            </a:r>
            <a:r>
              <a:rPr lang="en-US" dirty="0">
                <a:latin typeface="Times New Roman" pitchFamily="18" charset="0"/>
                <a:cs typeface="Times New Roman" pitchFamily="18" charset="0"/>
              </a:rPr>
              <a:t>.</a:t>
            </a:r>
          </a:p>
          <a:p>
            <a:endParaRPr lang="en-US" dirty="0">
              <a:latin typeface="Times New Roman" pitchFamily="18" charset="0"/>
              <a:cs typeface="Times New Roman" pitchFamily="18" charset="0"/>
            </a:endParaRPr>
          </a:p>
          <a:p>
            <a:r>
              <a:rPr lang="en-US" dirty="0">
                <a:solidFill>
                  <a:srgbClr val="C00000"/>
                </a:solidFill>
                <a:latin typeface="Times New Roman" pitchFamily="18" charset="0"/>
                <a:cs typeface="Times New Roman" pitchFamily="18" charset="0"/>
              </a:rPr>
              <a:t>The breeding of animals is based upon the fact that certain qualities are genetic ,hence valuable qualities are passed on from parents to off -springs. The qualities can be maintained or improved in the next generation.</a:t>
            </a:r>
          </a:p>
          <a:p>
            <a:endParaRPr lang="en-US" b="1" dirty="0">
              <a:latin typeface="Times New Roman" pitchFamily="18" charset="0"/>
              <a:cs typeface="Times New Roman" pitchFamily="18" charset="0"/>
            </a:endParaRPr>
          </a:p>
          <a:p>
            <a:r>
              <a:rPr lang="en-US" b="1" dirty="0">
                <a:solidFill>
                  <a:srgbClr val="0070C0"/>
                </a:solidFill>
                <a:latin typeface="Times New Roman" pitchFamily="18" charset="0"/>
                <a:cs typeface="Times New Roman" pitchFamily="18" charset="0"/>
              </a:rPr>
              <a:t>The performance of an animal is influenced by two major factors;</a:t>
            </a:r>
          </a:p>
          <a:p>
            <a:endParaRPr lang="en-US" dirty="0">
              <a:latin typeface="Times New Roman" pitchFamily="18" charset="0"/>
              <a:cs typeface="Times New Roman" pitchFamily="18" charset="0"/>
            </a:endParaRPr>
          </a:p>
          <a:p>
            <a:pPr>
              <a:buFont typeface="Wingdings" pitchFamily="2" charset="2"/>
              <a:buChar char="§"/>
            </a:pPr>
            <a:r>
              <a:rPr lang="en-US" dirty="0">
                <a:solidFill>
                  <a:srgbClr val="0070C0"/>
                </a:solidFill>
                <a:latin typeface="Times New Roman" pitchFamily="18" charset="0"/>
                <a:cs typeface="Times New Roman" pitchFamily="18" charset="0"/>
              </a:rPr>
              <a:t>Genetic potential</a:t>
            </a:r>
          </a:p>
          <a:p>
            <a:endParaRPr lang="en-US" dirty="0">
              <a:solidFill>
                <a:srgbClr val="0070C0"/>
              </a:solidFill>
              <a:latin typeface="Times New Roman" pitchFamily="18" charset="0"/>
              <a:cs typeface="Times New Roman" pitchFamily="18" charset="0"/>
            </a:endParaRPr>
          </a:p>
          <a:p>
            <a:pPr>
              <a:buFont typeface="Wingdings" pitchFamily="2" charset="2"/>
              <a:buChar char="§"/>
            </a:pPr>
            <a:r>
              <a:rPr lang="en-US" dirty="0">
                <a:solidFill>
                  <a:srgbClr val="0070C0"/>
                </a:solidFill>
                <a:latin typeface="Times New Roman" pitchFamily="18" charset="0"/>
                <a:cs typeface="Times New Roman" pitchFamily="18" charset="0"/>
              </a:rPr>
              <a:t>The environment, which includes: </a:t>
            </a:r>
            <a:r>
              <a:rPr lang="en-US" dirty="0" err="1">
                <a:solidFill>
                  <a:srgbClr val="0070C0"/>
                </a:solidFill>
                <a:latin typeface="Times New Roman" pitchFamily="18" charset="0"/>
                <a:cs typeface="Times New Roman" pitchFamily="18" charset="0"/>
              </a:rPr>
              <a:t>Feeding,Health</a:t>
            </a:r>
            <a:r>
              <a:rPr lang="en-US" dirty="0">
                <a:solidFill>
                  <a:srgbClr val="0070C0"/>
                </a:solidFill>
                <a:latin typeface="Times New Roman" pitchFamily="18" charset="0"/>
                <a:cs typeface="Times New Roman" pitchFamily="18" charset="0"/>
              </a:rPr>
              <a:t>, care and the ecological conditions.</a:t>
            </a:r>
          </a:p>
          <a:p>
            <a:pPr>
              <a:buFont typeface="Wingdings" pitchFamily="2" charset="2"/>
              <a:buChar char="§"/>
            </a:pPr>
            <a:endParaRPr lang="en-US" dirty="0">
              <a:latin typeface="Times New Roman" pitchFamily="18" charset="0"/>
              <a:cs typeface="Times New Roman" pitchFamily="18" charset="0"/>
            </a:endParaRPr>
          </a:p>
          <a:p>
            <a:pPr>
              <a:buFont typeface="Wingdings" pitchFamily="2" charset="2"/>
              <a:buChar char="ü"/>
            </a:pPr>
            <a:r>
              <a:rPr lang="en-US" dirty="0">
                <a:latin typeface="Times New Roman" pitchFamily="18" charset="0"/>
                <a:cs typeface="Times New Roman" pitchFamily="18" charset="0"/>
              </a:rPr>
              <a:t>The genetic potential of an animal is inherited from its parents.</a:t>
            </a:r>
          </a:p>
          <a:p>
            <a:pPr>
              <a:buFont typeface="Wingdings" pitchFamily="2" charset="2"/>
              <a:buChar char="ü"/>
            </a:pPr>
            <a:endParaRPr lang="en-US" dirty="0">
              <a:latin typeface="Times New Roman" pitchFamily="18" charset="0"/>
              <a:cs typeface="Times New Roman" pitchFamily="18" charset="0"/>
            </a:endParaRPr>
          </a:p>
          <a:p>
            <a:pPr>
              <a:buFont typeface="Wingdings" pitchFamily="2" charset="2"/>
              <a:buChar char="ü"/>
            </a:pPr>
            <a:r>
              <a:rPr lang="en-US" dirty="0">
                <a:latin typeface="Times New Roman" pitchFamily="18" charset="0"/>
                <a:cs typeface="Times New Roman" pitchFamily="18" charset="0"/>
              </a:rPr>
              <a:t>In selection and breeding animals with superior characteristics are selected and allowed to mate.</a:t>
            </a:r>
          </a:p>
          <a:p>
            <a:pPr>
              <a:buFont typeface="Wingdings" pitchFamily="2" charset="2"/>
              <a:buChar char="ü"/>
            </a:pPr>
            <a:endParaRPr lang="en-US" dirty="0">
              <a:latin typeface="Times New Roman" pitchFamily="18" charset="0"/>
              <a:cs typeface="Times New Roman" pitchFamily="18" charset="0"/>
            </a:endParaRPr>
          </a:p>
          <a:p>
            <a:pPr>
              <a:buFont typeface="Wingdings" pitchFamily="2" charset="2"/>
              <a:buChar char="ü"/>
            </a:pPr>
            <a:r>
              <a:rPr lang="en-US" dirty="0">
                <a:latin typeface="Times New Roman" pitchFamily="18" charset="0"/>
                <a:cs typeface="Times New Roman" pitchFamily="18" charset="0"/>
              </a:rPr>
              <a:t>In the process they transmit the superior characteristics to their offspring.</a:t>
            </a:r>
          </a:p>
          <a:p>
            <a:pPr>
              <a:buFont typeface="Wingdings" pitchFamily="2" charset="2"/>
              <a:buChar char="ü"/>
            </a:pPr>
            <a:endParaRPr lang="en-US" dirty="0">
              <a:latin typeface="Times New Roman" pitchFamily="18" charset="0"/>
              <a:cs typeface="Times New Roman" pitchFamily="18" charset="0"/>
            </a:endParaRPr>
          </a:p>
          <a:p>
            <a:pPr>
              <a:buFont typeface="Wingdings" pitchFamily="2" charset="2"/>
              <a:buChar char="ü"/>
            </a:pPr>
            <a:r>
              <a:rPr lang="en-US" dirty="0">
                <a:latin typeface="Times New Roman" pitchFamily="18" charset="0"/>
                <a:cs typeface="Times New Roman" pitchFamily="18" charset="0"/>
              </a:rPr>
              <a:t>When this is done over a long period of time, it results in livestock improvement.</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6849</TotalTime>
  <Words>1543</Words>
  <Application>Microsoft Office PowerPoint</Application>
  <PresentationFormat>On-screen Show (4:3)</PresentationFormat>
  <Paragraphs>241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Unknown User</cp:lastModifiedBy>
  <cp:revision>105</cp:revision>
  <dcterms:created xsi:type="dcterms:W3CDTF">2006-08-16T00:00:00Z</dcterms:created>
  <dcterms:modified xsi:type="dcterms:W3CDTF">2020-11-27T09:51:42Z</dcterms:modified>
</cp:coreProperties>
</file>