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38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3352800"/>
            <a:ext cx="7772400" cy="914400"/>
          </a:xfrm>
        </p:spPr>
        <p:txBody>
          <a:bodyPr>
            <a:normAutofit/>
          </a:bodyPr>
          <a:lstStyle/>
          <a:p>
            <a:r>
              <a:rPr kumimoji="1" lang="en-AU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Unit II: </a:t>
            </a:r>
            <a:r>
              <a:rPr kumimoji="1" lang="en-IN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Sensory Evaluation (Part I)</a:t>
            </a:r>
            <a:endParaRPr lang="en-IN" sz="4000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71600" y="4114800"/>
            <a:ext cx="6400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 fontScale="47500" lnSpcReduction="20000"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By:</a:t>
            </a:r>
          </a:p>
          <a:p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Dr.</a:t>
            </a:r>
            <a:r>
              <a:rPr lang="en-IN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R. K. </a:t>
            </a:r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Jaiswal</a:t>
            </a:r>
            <a:endParaRPr lang="en-IN" b="1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Asstt</a:t>
            </a:r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. Prof.-cum-Jr. Scientist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Dept. of LPT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Veterinary College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Animal Sciences University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Patna-800014 (Bihar)</a:t>
            </a:r>
          </a:p>
          <a:p>
            <a:endParaRPr lang="en-IN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3125" y="19048"/>
            <a:ext cx="2857500" cy="15080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3375" y="0"/>
            <a:ext cx="1447800" cy="15271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895350" y="2057400"/>
            <a:ext cx="73533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LPT </a:t>
            </a:r>
            <a:r>
              <a:rPr lang="en-AU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602: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MEAT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PROCESSING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, PACKAGING, QUALITY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CONTROL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AND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MARKETING</a:t>
            </a:r>
          </a:p>
          <a:p>
            <a:pPr algn="ctr"/>
            <a:r>
              <a:rPr lang="en-IN" sz="3200" b="1" dirty="0" smtClean="0">
                <a:latin typeface="+mj-lt"/>
                <a:ea typeface="+mj-ea"/>
                <a:cs typeface="+mj-cs"/>
              </a:rPr>
              <a:t>Date of lecture: 02/11/2020</a:t>
            </a:r>
            <a:endParaRPr lang="en-IN" sz="3200" b="1" dirty="0"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3282497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Definition of Sensory Evaluation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n-US" dirty="0"/>
              <a:t>Sensory evaluation is a scientific discipline that analyses and measures human responses to the composition of food and drink, e.g. appearance, touch, </a:t>
            </a:r>
            <a:r>
              <a:rPr lang="en-US" dirty="0" err="1"/>
              <a:t>odour</a:t>
            </a:r>
            <a:r>
              <a:rPr lang="en-US" dirty="0"/>
              <a:t>, texture, temperature and taste</a:t>
            </a:r>
          </a:p>
          <a:p>
            <a:pPr algn="just"/>
            <a:endParaRPr lang="en-IN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2208" y="4110038"/>
            <a:ext cx="4886324" cy="24431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84157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b="1" dirty="0" smtClean="0"/>
              <a:t/>
            </a:r>
            <a:br>
              <a:rPr lang="en-IN" b="1" dirty="0" smtClean="0"/>
            </a:br>
            <a:r>
              <a:rPr lang="en-IN" b="1" dirty="0" smtClean="0"/>
              <a:t>Uses </a:t>
            </a:r>
            <a:r>
              <a:rPr lang="en-IN" b="1" dirty="0"/>
              <a:t>of Sensory </a:t>
            </a:r>
            <a:r>
              <a:rPr lang="en-IN" b="1" dirty="0" smtClean="0"/>
              <a:t>evaluation</a:t>
            </a:r>
            <a:r>
              <a:rPr lang="en-IN" b="1" dirty="0"/>
              <a:t/>
            </a:r>
            <a:br>
              <a:rPr lang="en-IN" b="1" dirty="0"/>
            </a:b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algn="just"/>
            <a:r>
              <a:rPr lang="en-US" dirty="0" smtClean="0"/>
              <a:t>Compare </a:t>
            </a:r>
            <a:r>
              <a:rPr lang="en-US" dirty="0"/>
              <a:t>similarities/differences in products</a:t>
            </a:r>
          </a:p>
          <a:p>
            <a:pPr algn="just"/>
            <a:r>
              <a:rPr lang="en-US" dirty="0"/>
              <a:t>Evaluate a range of existing food products</a:t>
            </a:r>
          </a:p>
          <a:p>
            <a:pPr algn="just"/>
            <a:r>
              <a:rPr lang="en-US" dirty="0"/>
              <a:t>Analyze food samples for improvements</a:t>
            </a:r>
          </a:p>
          <a:p>
            <a:pPr algn="just"/>
            <a:r>
              <a:rPr lang="en-US" dirty="0"/>
              <a:t>Measure responses to a product, e.g. acceptable or unacceptable</a:t>
            </a:r>
          </a:p>
          <a:p>
            <a:pPr algn="just"/>
            <a:r>
              <a:rPr lang="en-US" dirty="0"/>
              <a:t>Explore specific characteristics of an ingredient or product</a:t>
            </a:r>
          </a:p>
          <a:p>
            <a:pPr algn="just"/>
            <a:r>
              <a:rPr lang="en-US" dirty="0"/>
              <a:t>Check whether final product meets its original specification</a:t>
            </a:r>
          </a:p>
          <a:p>
            <a:pPr algn="just"/>
            <a:r>
              <a:rPr lang="en-US" dirty="0"/>
              <a:t>Provide objective and subjective feedback data to enable informed decisions to be made</a:t>
            </a:r>
          </a:p>
          <a:p>
            <a:pPr algn="just"/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2699579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General Testing Conditions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 smtClean="0"/>
              <a:t>Panel Leader</a:t>
            </a:r>
          </a:p>
          <a:p>
            <a:pPr marL="0" indent="0">
              <a:buNone/>
            </a:pPr>
            <a:r>
              <a:rPr lang="en-US" b="1" dirty="0"/>
              <a:t>Test Subjects</a:t>
            </a:r>
          </a:p>
          <a:p>
            <a:r>
              <a:rPr lang="en-US" dirty="0"/>
              <a:t>Age</a:t>
            </a:r>
          </a:p>
          <a:p>
            <a:r>
              <a:rPr lang="en-US" dirty="0"/>
              <a:t>Sex</a:t>
            </a:r>
          </a:p>
          <a:p>
            <a:r>
              <a:rPr lang="en-US" dirty="0"/>
              <a:t>Smoking</a:t>
            </a:r>
          </a:p>
          <a:p>
            <a:r>
              <a:rPr lang="en-US" dirty="0"/>
              <a:t>Health</a:t>
            </a:r>
          </a:p>
          <a:p>
            <a:r>
              <a:rPr lang="en-US" dirty="0"/>
              <a:t>No disturbance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8317289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Basic </a:t>
            </a:r>
            <a:r>
              <a:rPr lang="en-US" b="1" dirty="0"/>
              <a:t>tastes and their perception</a:t>
            </a:r>
            <a:br>
              <a:rPr lang="en-US" b="1" dirty="0"/>
            </a:br>
            <a:endParaRPr lang="en-IN" dirty="0"/>
          </a:p>
        </p:txBody>
      </p:sp>
      <p:pic>
        <p:nvPicPr>
          <p:cNvPr id="4" name="Content Placeholder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2313" y="1600200"/>
            <a:ext cx="7159373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466062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Mechanism </a:t>
            </a:r>
            <a:r>
              <a:rPr lang="en-US" b="1" dirty="0"/>
              <a:t>of taste and olfaction</a:t>
            </a:r>
            <a:br>
              <a:rPr lang="en-US" b="1" dirty="0"/>
            </a:br>
            <a:endParaRPr lang="en-IN" dirty="0"/>
          </a:p>
        </p:txBody>
      </p:sp>
      <p:pic>
        <p:nvPicPr>
          <p:cNvPr id="4" name="Content Placeholder 3" descr="Image result for mechanism of taste and smell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995" y="1600200"/>
            <a:ext cx="8016010" cy="45259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560786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Basic </a:t>
            </a:r>
            <a:r>
              <a:rPr lang="en-US" b="1" dirty="0"/>
              <a:t>Tastes</a:t>
            </a:r>
            <a:br>
              <a:rPr lang="en-US" b="1" dirty="0"/>
            </a:br>
            <a:endParaRPr lang="en-IN" dirty="0"/>
          </a:p>
        </p:txBody>
      </p:sp>
      <p:pic>
        <p:nvPicPr>
          <p:cNvPr id="4" name="Content Placeholder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09687" y="1600994"/>
            <a:ext cx="6524625" cy="4524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1547148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Basic </a:t>
            </a:r>
            <a:r>
              <a:rPr lang="en-US" b="1" dirty="0"/>
              <a:t>Tastes</a:t>
            </a:r>
            <a:br>
              <a:rPr lang="en-US" b="1" dirty="0"/>
            </a:br>
            <a:endParaRPr lang="en-IN" dirty="0"/>
          </a:p>
        </p:txBody>
      </p:sp>
      <p:pic>
        <p:nvPicPr>
          <p:cNvPr id="4" name="Content Placeholder 3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1676400"/>
            <a:ext cx="792480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69983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>Basic </a:t>
            </a:r>
            <a:r>
              <a:rPr lang="en-US" b="1" dirty="0"/>
              <a:t>Taste Perception </a:t>
            </a:r>
            <a:br>
              <a:rPr lang="en-US" b="1" dirty="0"/>
            </a:br>
            <a:endParaRPr lang="en-IN" dirty="0"/>
          </a:p>
        </p:txBody>
      </p:sp>
      <p:pic>
        <p:nvPicPr>
          <p:cNvPr id="4" name="Content Placeholder 3" descr="Image result for tongue areas of taste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7400" y="1676400"/>
            <a:ext cx="4419600" cy="4343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7979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10109</TotalTime>
  <Words>163</Words>
  <Application>Microsoft Office PowerPoint</Application>
  <PresentationFormat>On-screen Show (4:3)</PresentationFormat>
  <Paragraphs>33</Paragraphs>
  <Slides>9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Office Theme</vt:lpstr>
      <vt:lpstr>Unit II: Sensory Evaluation (Part I)</vt:lpstr>
      <vt:lpstr>Definition of Sensory Evaluation</vt:lpstr>
      <vt:lpstr> Uses of Sensory evaluation </vt:lpstr>
      <vt:lpstr>General Testing Conditions</vt:lpstr>
      <vt:lpstr> Basic tastes and their perception </vt:lpstr>
      <vt:lpstr> Mechanism of taste and olfaction </vt:lpstr>
      <vt:lpstr> Basic Tastes </vt:lpstr>
      <vt:lpstr> Basic Tastes </vt:lpstr>
      <vt:lpstr> Basic Taste Perception  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ROHIT</dc:creator>
  <cp:lastModifiedBy>ROHIT</cp:lastModifiedBy>
  <cp:revision>11</cp:revision>
  <dcterms:created xsi:type="dcterms:W3CDTF">2006-08-16T00:00:00Z</dcterms:created>
  <dcterms:modified xsi:type="dcterms:W3CDTF">2020-11-09T04:43:39Z</dcterms:modified>
</cp:coreProperties>
</file>