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6" r:id="rId3"/>
    <p:sldId id="278" r:id="rId4"/>
    <p:sldId id="279" r:id="rId5"/>
    <p:sldId id="280" r:id="rId6"/>
    <p:sldId id="281" r:id="rId7"/>
    <p:sldId id="282" r:id="rId8"/>
    <p:sldId id="28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2800"/>
            <a:ext cx="7772400" cy="914400"/>
          </a:xfrm>
        </p:spPr>
        <p:txBody>
          <a:bodyPr>
            <a:normAutofit/>
          </a:bodyPr>
          <a:lstStyle/>
          <a:p>
            <a:r>
              <a:rPr kumimoji="1" lang="en-AU" sz="3100" b="1" dirty="0" smtClean="0">
                <a:solidFill>
                  <a:srgbClr val="FF0000"/>
                </a:solidFill>
                <a:effectLst>
                  <a:outerShdw blurRad="38100" dist="38100" dir="2700000" algn="tl">
                    <a:srgbClr val="C0C0C0"/>
                  </a:outerShdw>
                </a:effectLst>
                <a:latin typeface="Arial" charset="0"/>
              </a:rPr>
              <a:t>Unit II: </a:t>
            </a:r>
            <a:r>
              <a:rPr kumimoji="1" lang="en-IN" sz="3100" b="1" dirty="0" smtClean="0">
                <a:solidFill>
                  <a:srgbClr val="FF0000"/>
                </a:solidFill>
                <a:effectLst>
                  <a:outerShdw blurRad="38100" dist="38100" dir="2700000" algn="tl">
                    <a:srgbClr val="C0C0C0"/>
                  </a:outerShdw>
                </a:effectLst>
                <a:latin typeface="Arial" charset="0"/>
              </a:rPr>
              <a:t>Sensory Evaluation (Part III)</a:t>
            </a:r>
            <a:endParaRPr lang="en-IN" sz="4000" dirty="0"/>
          </a:p>
        </p:txBody>
      </p:sp>
      <p:sp>
        <p:nvSpPr>
          <p:cNvPr id="4" name="Subtitle 2"/>
          <p:cNvSpPr txBox="1">
            <a:spLocks/>
          </p:cNvSpPr>
          <p:nvPr/>
        </p:nvSpPr>
        <p:spPr>
          <a:xfrm>
            <a:off x="1371600" y="4114800"/>
            <a:ext cx="6400800" cy="1752600"/>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dirty="0" smtClean="0">
                <a:solidFill>
                  <a:schemeClr val="tx1"/>
                </a:solidFill>
                <a:latin typeface="Times New Roman" pitchFamily="18" charset="0"/>
                <a:cs typeface="Times New Roman" pitchFamily="18" charset="0"/>
              </a:rPr>
              <a:t>By:</a:t>
            </a:r>
          </a:p>
          <a:p>
            <a:r>
              <a:rPr lang="en-IN" b="1" dirty="0" err="1" smtClean="0">
                <a:solidFill>
                  <a:schemeClr val="tx1"/>
                </a:solidFill>
                <a:latin typeface="Times New Roman" pitchFamily="18" charset="0"/>
                <a:cs typeface="Times New Roman" pitchFamily="18" charset="0"/>
              </a:rPr>
              <a:t>Dr.</a:t>
            </a:r>
            <a:r>
              <a:rPr lang="en-IN" b="1" dirty="0" smtClean="0">
                <a:solidFill>
                  <a:schemeClr val="tx1"/>
                </a:solidFill>
                <a:latin typeface="Times New Roman" pitchFamily="18" charset="0"/>
                <a:cs typeface="Times New Roman" pitchFamily="18" charset="0"/>
              </a:rPr>
              <a:t> R. K. </a:t>
            </a:r>
            <a:r>
              <a:rPr lang="en-IN" b="1" dirty="0" err="1" smtClean="0">
                <a:solidFill>
                  <a:schemeClr val="tx1"/>
                </a:solidFill>
                <a:latin typeface="Times New Roman" pitchFamily="18" charset="0"/>
                <a:cs typeface="Times New Roman" pitchFamily="18" charset="0"/>
              </a:rPr>
              <a:t>Jaiswal</a:t>
            </a:r>
            <a:endParaRPr lang="en-IN" b="1" dirty="0" smtClean="0">
              <a:solidFill>
                <a:schemeClr val="tx1"/>
              </a:solidFill>
              <a:latin typeface="Times New Roman" pitchFamily="18" charset="0"/>
              <a:cs typeface="Times New Roman" pitchFamily="18" charset="0"/>
            </a:endParaRPr>
          </a:p>
          <a:p>
            <a:r>
              <a:rPr lang="en-IN" dirty="0" err="1" smtClean="0">
                <a:solidFill>
                  <a:schemeClr val="tx1"/>
                </a:solidFill>
                <a:latin typeface="Times New Roman" pitchFamily="18" charset="0"/>
                <a:cs typeface="Times New Roman" pitchFamily="18" charset="0"/>
              </a:rPr>
              <a:t>Asstt</a:t>
            </a:r>
            <a:r>
              <a:rPr lang="en-IN" dirty="0" smtClean="0">
                <a:solidFill>
                  <a:schemeClr val="tx1"/>
                </a:solidFill>
                <a:latin typeface="Times New Roman" pitchFamily="18" charset="0"/>
                <a:cs typeface="Times New Roman" pitchFamily="18" charset="0"/>
              </a:rPr>
              <a:t>. Prof.-cum-Jr. Scientist</a:t>
            </a:r>
          </a:p>
          <a:p>
            <a:r>
              <a:rPr lang="en-IN" dirty="0" smtClean="0">
                <a:solidFill>
                  <a:schemeClr val="tx1"/>
                </a:solidFill>
                <a:latin typeface="Times New Roman" pitchFamily="18" charset="0"/>
                <a:cs typeface="Times New Roman" pitchFamily="18" charset="0"/>
              </a:rPr>
              <a:t>Dept. of LPT</a:t>
            </a:r>
          </a:p>
          <a:p>
            <a:r>
              <a:rPr lang="en-IN" dirty="0" smtClean="0">
                <a:solidFill>
                  <a:schemeClr val="tx1"/>
                </a:solidFill>
                <a:latin typeface="Times New Roman" pitchFamily="18" charset="0"/>
                <a:cs typeface="Times New Roman" pitchFamily="18" charset="0"/>
              </a:rPr>
              <a:t>Bihar Veterinary College</a:t>
            </a:r>
          </a:p>
          <a:p>
            <a:r>
              <a:rPr lang="en-IN" dirty="0" smtClean="0">
                <a:solidFill>
                  <a:schemeClr val="tx1"/>
                </a:solidFill>
                <a:latin typeface="Times New Roman" pitchFamily="18" charset="0"/>
                <a:cs typeface="Times New Roman" pitchFamily="18" charset="0"/>
              </a:rPr>
              <a:t>Bihar Animal Sciences University</a:t>
            </a:r>
          </a:p>
          <a:p>
            <a:r>
              <a:rPr lang="en-IN" dirty="0" smtClean="0">
                <a:solidFill>
                  <a:schemeClr val="tx1"/>
                </a:solidFill>
                <a:latin typeface="Times New Roman" pitchFamily="18" charset="0"/>
                <a:cs typeface="Times New Roman" pitchFamily="18" charset="0"/>
              </a:rPr>
              <a:t>Patna-800014 (Bihar)</a:t>
            </a:r>
          </a:p>
          <a:p>
            <a:endParaRPr lang="en-IN"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125" y="19048"/>
            <a:ext cx="2857500" cy="150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0"/>
            <a:ext cx="1447800" cy="1527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95350" y="2057400"/>
            <a:ext cx="7353300" cy="1569660"/>
          </a:xfrm>
          <a:prstGeom prst="rect">
            <a:avLst/>
          </a:prstGeom>
          <a:noFill/>
        </p:spPr>
        <p:txBody>
          <a:bodyPr wrap="square" rtlCol="0">
            <a:spAutoFit/>
          </a:bodyPr>
          <a:lstStyle/>
          <a:p>
            <a:r>
              <a:rPr lang="en-AU" sz="3200" b="1" dirty="0">
                <a:solidFill>
                  <a:srgbClr val="FF0000"/>
                </a:solidFill>
                <a:latin typeface="+mj-lt"/>
                <a:ea typeface="+mj-ea"/>
                <a:cs typeface="+mj-cs"/>
              </a:rPr>
              <a:t>LPT </a:t>
            </a:r>
            <a:r>
              <a:rPr lang="en-AU" sz="3200" b="1" dirty="0" smtClean="0">
                <a:solidFill>
                  <a:srgbClr val="FF0000"/>
                </a:solidFill>
                <a:latin typeface="+mj-lt"/>
                <a:ea typeface="+mj-ea"/>
                <a:cs typeface="+mj-cs"/>
              </a:rPr>
              <a:t>602: </a:t>
            </a:r>
            <a:r>
              <a:rPr lang="en-IN" sz="3200" b="1" dirty="0" smtClean="0">
                <a:solidFill>
                  <a:srgbClr val="FF0000"/>
                </a:solidFill>
                <a:latin typeface="+mj-lt"/>
                <a:ea typeface="+mj-ea"/>
                <a:cs typeface="+mj-cs"/>
              </a:rPr>
              <a:t>MEAT</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PROCESSING</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 PACKAGING, QUALITY</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CONTROL</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AND</a:t>
            </a:r>
            <a:r>
              <a:rPr lang="en-IN" sz="3200" b="1" dirty="0">
                <a:solidFill>
                  <a:srgbClr val="FF0000"/>
                </a:solidFill>
                <a:latin typeface="+mj-lt"/>
                <a:ea typeface="+mj-ea"/>
                <a:cs typeface="+mj-cs"/>
              </a:rPr>
              <a:t> </a:t>
            </a:r>
            <a:r>
              <a:rPr lang="en-IN" sz="3200" b="1" dirty="0" smtClean="0">
                <a:solidFill>
                  <a:srgbClr val="FF0000"/>
                </a:solidFill>
                <a:latin typeface="+mj-lt"/>
                <a:ea typeface="+mj-ea"/>
                <a:cs typeface="+mj-cs"/>
              </a:rPr>
              <a:t>MARKETING</a:t>
            </a:r>
          </a:p>
          <a:p>
            <a:pPr algn="ctr"/>
            <a:r>
              <a:rPr lang="en-IN" sz="3200" b="1" dirty="0" smtClean="0">
                <a:latin typeface="+mj-lt"/>
                <a:ea typeface="+mj-ea"/>
                <a:cs typeface="+mj-cs"/>
              </a:rPr>
              <a:t>Date of lecture: 10/11/2020</a:t>
            </a:r>
            <a:endParaRPr lang="en-IN" sz="3200" b="1" dirty="0">
              <a:latin typeface="+mj-lt"/>
              <a:ea typeface="+mj-ea"/>
              <a:cs typeface="+mj-cs"/>
            </a:endParaRPr>
          </a:p>
        </p:txBody>
      </p:sp>
    </p:spTree>
    <p:extLst>
      <p:ext uri="{BB962C8B-B14F-4D97-AF65-F5344CB8AC3E}">
        <p14:creationId xmlns:p14="http://schemas.microsoft.com/office/powerpoint/2010/main" val="324272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Selection </a:t>
            </a:r>
            <a:r>
              <a:rPr lang="en-US" dirty="0">
                <a:latin typeface="Times New Roman" pitchFamily="18" charset="0"/>
                <a:cs typeface="Times New Roman" pitchFamily="18" charset="0"/>
              </a:rPr>
              <a:t>&amp; Training of Panelists</a:t>
            </a:r>
            <a:br>
              <a:rPr lang="en-US" dirty="0">
                <a:latin typeface="Times New Roman" pitchFamily="18" charset="0"/>
                <a:cs typeface="Times New Roman" pitchFamily="18" charset="0"/>
              </a:rPr>
            </a:br>
            <a:endParaRPr lang="en-IN" dirty="0"/>
          </a:p>
        </p:txBody>
      </p:sp>
      <p:sp>
        <p:nvSpPr>
          <p:cNvPr id="4" name="Rectangle 3"/>
          <p:cNvSpPr/>
          <p:nvPr/>
        </p:nvSpPr>
        <p:spPr>
          <a:xfrm>
            <a:off x="647700" y="1602938"/>
            <a:ext cx="8041598" cy="129266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000" dirty="0">
                <a:solidFill>
                  <a:srgbClr val="FF0000"/>
                </a:solidFill>
                <a:latin typeface="Times New Roman" pitchFamily="18" charset="0"/>
                <a:cs typeface="Times New Roman" pitchFamily="18" charset="0"/>
              </a:rPr>
              <a:t>C</a:t>
            </a:r>
            <a:r>
              <a:rPr lang="en-US" sz="2000" dirty="0" smtClean="0">
                <a:solidFill>
                  <a:srgbClr val="FF0000"/>
                </a:solidFill>
                <a:latin typeface="Times New Roman" pitchFamily="18" charset="0"/>
                <a:cs typeface="Times New Roman" pitchFamily="18" charset="0"/>
              </a:rPr>
              <a:t>riteria for </a:t>
            </a:r>
            <a:r>
              <a:rPr lang="en-US" sz="2000" dirty="0">
                <a:solidFill>
                  <a:srgbClr val="FF0000"/>
                </a:solidFill>
                <a:latin typeface="Times New Roman" pitchFamily="18" charset="0"/>
                <a:cs typeface="Times New Roman" pitchFamily="18" charset="0"/>
              </a:rPr>
              <a:t>selection </a:t>
            </a:r>
            <a:endParaRPr lang="en-US" sz="2000" dirty="0" smtClean="0">
              <a:solidFill>
                <a:srgbClr val="FF0000"/>
              </a:solidFill>
              <a:latin typeface="Times New Roman" pitchFamily="18" charset="0"/>
              <a:cs typeface="Times New Roman" pitchFamily="18" charset="0"/>
            </a:endParaRPr>
          </a:p>
          <a:p>
            <a:pPr algn="just">
              <a:buFont typeface="Wingdings" pitchFamily="2" charset="2"/>
              <a:buChar char="ü"/>
            </a:pPr>
            <a:r>
              <a:rPr lang="en-US" sz="2000" dirty="0" smtClean="0">
                <a:latin typeface="Times New Roman" pitchFamily="18" charset="0"/>
                <a:cs typeface="Times New Roman" pitchFamily="18" charset="0"/>
              </a:rPr>
              <a:t>Willingness</a:t>
            </a:r>
            <a:r>
              <a:rPr lang="en-US" sz="2000" dirty="0">
                <a:latin typeface="Times New Roman" pitchFamily="18" charset="0"/>
                <a:cs typeface="Times New Roman" pitchFamily="18" charset="0"/>
              </a:rPr>
              <a:t>, availability, capability, sensitivity, selectivity, dependability and general health</a:t>
            </a:r>
            <a:r>
              <a:rPr lang="en-US" sz="2000" dirty="0" smtClean="0">
                <a:latin typeface="Times New Roman" pitchFamily="18" charset="0"/>
                <a:cs typeface="Times New Roman" pitchFamily="18" charset="0"/>
              </a:rPr>
              <a:t>.</a:t>
            </a:r>
          </a:p>
          <a:p>
            <a:endParaRPr lang="en-US" sz="1600" dirty="0"/>
          </a:p>
        </p:txBody>
      </p:sp>
      <p:sp>
        <p:nvSpPr>
          <p:cNvPr id="5" name="Rectangle 4"/>
          <p:cNvSpPr/>
          <p:nvPr/>
        </p:nvSpPr>
        <p:spPr>
          <a:xfrm>
            <a:off x="805098" y="2861608"/>
            <a:ext cx="7729302" cy="193899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000" dirty="0" smtClean="0">
                <a:latin typeface="Times New Roman" pitchFamily="18" charset="0"/>
                <a:cs typeface="Times New Roman" pitchFamily="18" charset="0"/>
              </a:rPr>
              <a:t> Also fill up questionnaire indicating their food likes or dislikes and food allergies if any. </a:t>
            </a:r>
          </a:p>
          <a:p>
            <a:pPr algn="just"/>
            <a:endParaRPr lang="en-US" sz="2000" dirty="0" smtClean="0">
              <a:latin typeface="Times New Roman" pitchFamily="18" charset="0"/>
              <a:cs typeface="Times New Roman" pitchFamily="18" charset="0"/>
            </a:endParaRPr>
          </a:p>
          <a:p>
            <a:r>
              <a:rPr lang="en-US" sz="2000" b="1" dirty="0" smtClean="0">
                <a:solidFill>
                  <a:srgbClr val="002060"/>
                </a:solidFill>
                <a:latin typeface="Times New Roman" pitchFamily="18" charset="0"/>
                <a:cs typeface="Times New Roman" pitchFamily="18" charset="0"/>
              </a:rPr>
              <a:t>For screening the  sensitivity of the panelists</a:t>
            </a:r>
          </a:p>
          <a:p>
            <a:pPr>
              <a:buFont typeface="Wingdings" pitchFamily="2" charset="2"/>
              <a:buChar char="Ø"/>
            </a:pPr>
            <a:r>
              <a:rPr lang="en-US" sz="2000" i="1" dirty="0" smtClean="0">
                <a:solidFill>
                  <a:srgbClr val="C00000"/>
                </a:solidFill>
                <a:latin typeface="Times New Roman" pitchFamily="18" charset="0"/>
                <a:cs typeface="Times New Roman" pitchFamily="18" charset="0"/>
              </a:rPr>
              <a:t>Recognition test (qualitative determination) </a:t>
            </a:r>
          </a:p>
          <a:p>
            <a:pPr>
              <a:buFont typeface="Wingdings" pitchFamily="2" charset="2"/>
              <a:buChar char="Ø"/>
            </a:pPr>
            <a:r>
              <a:rPr lang="en-US" sz="2000" i="1" dirty="0" smtClean="0">
                <a:solidFill>
                  <a:srgbClr val="C00000"/>
                </a:solidFill>
                <a:latin typeface="Times New Roman" pitchFamily="18" charset="0"/>
                <a:cs typeface="Times New Roman" pitchFamily="18" charset="0"/>
              </a:rPr>
              <a:t>Threshold test (quantitative determination</a:t>
            </a:r>
            <a:r>
              <a:rPr lang="en-US" sz="2000" i="1" dirty="0" smtClean="0"/>
              <a:t>) </a:t>
            </a:r>
            <a:endParaRPr lang="en-US" sz="2000" i="1" dirty="0">
              <a:latin typeface="Times New Roman" pitchFamily="18" charset="0"/>
              <a:cs typeface="Times New Roman" pitchFamily="18" charset="0"/>
            </a:endParaRPr>
          </a:p>
        </p:txBody>
      </p:sp>
      <p:sp>
        <p:nvSpPr>
          <p:cNvPr id="6" name="Rectangle 5"/>
          <p:cNvSpPr/>
          <p:nvPr/>
        </p:nvSpPr>
        <p:spPr>
          <a:xfrm>
            <a:off x="647699" y="4824562"/>
            <a:ext cx="7729303" cy="135421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4950" indent="-234950" algn="just">
              <a:spcBef>
                <a:spcPts val="600"/>
              </a:spcBef>
              <a:spcAft>
                <a:spcPts val="600"/>
              </a:spcAft>
              <a:buFont typeface="Arial" pitchFamily="34" charset="0"/>
              <a:buChar char="•"/>
            </a:pPr>
            <a:r>
              <a:rPr lang="en-US" dirty="0" smtClean="0">
                <a:latin typeface="Arial" pitchFamily="34" charset="0"/>
                <a:cs typeface="Arial" pitchFamily="34" charset="0"/>
              </a:rPr>
              <a:t>Training of panelists  accomplished by personal interviews, group discussion and improving their sensitivity further by serial dilution tests</a:t>
            </a:r>
          </a:p>
          <a:p>
            <a:pPr marL="234950" indent="-234950" algn="just">
              <a:spcBef>
                <a:spcPts val="600"/>
              </a:spcBef>
              <a:spcAft>
                <a:spcPts val="600"/>
              </a:spcAft>
              <a:buFont typeface="Arial" pitchFamily="34" charset="0"/>
              <a:buChar char="•"/>
            </a:pPr>
            <a:r>
              <a:rPr lang="en-US" dirty="0" smtClean="0">
                <a:latin typeface="Arial" pitchFamily="34" charset="0"/>
                <a:cs typeface="Arial" pitchFamily="34" charset="0"/>
              </a:rPr>
              <a:t>Training sessions continued till the sensory scores did not vary more than +1 from the mean scores (on 8-point hedonic scale). </a:t>
            </a:r>
            <a:endParaRPr lang="en-US" dirty="0">
              <a:latin typeface="Arial" pitchFamily="34" charset="0"/>
              <a:cs typeface="Arial" pitchFamily="34" charset="0"/>
            </a:endParaRPr>
          </a:p>
        </p:txBody>
      </p:sp>
    </p:spTree>
    <p:extLst>
      <p:ext uri="{BB962C8B-B14F-4D97-AF65-F5344CB8AC3E}">
        <p14:creationId xmlns:p14="http://schemas.microsoft.com/office/powerpoint/2010/main" val="2828585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marL="0" lvl="0" indent="0" algn="just" fontAlgn="base">
              <a:spcBef>
                <a:spcPct val="0"/>
              </a:spcBef>
              <a:spcAft>
                <a:spcPct val="0"/>
              </a:spcAft>
              <a:buNone/>
            </a:pPr>
            <a:r>
              <a:rPr lang="en-US" dirty="0">
                <a:solidFill>
                  <a:srgbClr val="C00000"/>
                </a:solidFill>
                <a:latin typeface="Times New Roman" pitchFamily="18" charset="0"/>
                <a:ea typeface="Times New Roman" pitchFamily="18" charset="0"/>
                <a:cs typeface="Times New Roman" pitchFamily="18" charset="0"/>
              </a:rPr>
              <a:t>On the basis of the training panelist are categorized </a:t>
            </a:r>
          </a:p>
          <a:p>
            <a:pPr marL="0" lvl="0" indent="0" algn="just" fontAlgn="base">
              <a:spcBef>
                <a:spcPct val="0"/>
              </a:spcBef>
              <a:spcAft>
                <a:spcPct val="0"/>
              </a:spcAft>
              <a:buNone/>
            </a:pPr>
            <a:r>
              <a:rPr lang="en-US" dirty="0">
                <a:solidFill>
                  <a:schemeClr val="accent5">
                    <a:lumMod val="75000"/>
                  </a:schemeClr>
                </a:solidFill>
                <a:latin typeface="Times New Roman" pitchFamily="18" charset="0"/>
                <a:ea typeface="Times New Roman" pitchFamily="18" charset="0"/>
                <a:cs typeface="Times New Roman" pitchFamily="18" charset="0"/>
              </a:rPr>
              <a:t>1. </a:t>
            </a:r>
            <a:r>
              <a:rPr lang="en-US" b="1" dirty="0">
                <a:solidFill>
                  <a:schemeClr val="accent5">
                    <a:lumMod val="75000"/>
                  </a:schemeClr>
                </a:solidFill>
                <a:latin typeface="Times New Roman" pitchFamily="18" charset="0"/>
                <a:ea typeface="Times New Roman" pitchFamily="18" charset="0"/>
                <a:cs typeface="Times New Roman" pitchFamily="18" charset="0"/>
              </a:rPr>
              <a:t>Trained panelists </a:t>
            </a:r>
            <a:r>
              <a:rPr lang="en-US" b="1" dirty="0">
                <a:latin typeface="Times New Roman" pitchFamily="18" charset="0"/>
                <a:ea typeface="Times New Roman" pitchFamily="18" charset="0"/>
                <a:cs typeface="Times New Roman" pitchFamily="18" charset="0"/>
              </a:rPr>
              <a:t>:</a:t>
            </a:r>
          </a:p>
          <a:p>
            <a:pPr marL="0" lvl="0" indent="0" algn="just" fontAlgn="base">
              <a:spcBef>
                <a:spcPct val="0"/>
              </a:spcBef>
              <a:spcAft>
                <a:spcPct val="0"/>
              </a:spcAft>
              <a:buFont typeface="Wingdings" pitchFamily="2" charset="2"/>
              <a:buChar char="q"/>
            </a:pPr>
            <a:r>
              <a:rPr lang="en-US" dirty="0">
                <a:latin typeface="Times New Roman" pitchFamily="18" charset="0"/>
                <a:ea typeface="Times New Roman" pitchFamily="18" charset="0"/>
                <a:cs typeface="Times New Roman" pitchFamily="18" charset="0"/>
              </a:rPr>
              <a:t>To establish the intensity of sensory character or overall quality of meat and meat products</a:t>
            </a:r>
          </a:p>
          <a:p>
            <a:pPr marL="0" lvl="0" indent="0" algn="just" fontAlgn="base">
              <a:spcBef>
                <a:spcPct val="0"/>
              </a:spcBef>
              <a:spcAft>
                <a:spcPct val="0"/>
              </a:spcAft>
              <a:buFont typeface="Wingdings" pitchFamily="2" charset="2"/>
              <a:buChar char="q"/>
            </a:pPr>
            <a:r>
              <a:rPr lang="en-US" dirty="0">
                <a:latin typeface="Times New Roman" pitchFamily="18" charset="0"/>
                <a:ea typeface="Times New Roman" pitchFamily="18" charset="0"/>
                <a:cs typeface="Times New Roman" pitchFamily="18" charset="0"/>
              </a:rPr>
              <a:t> Involved in all developmental and processing studies.</a:t>
            </a:r>
            <a:endParaRPr lang="en-US" dirty="0">
              <a:latin typeface="Times New Roman" pitchFamily="18" charset="0"/>
              <a:cs typeface="Times New Roman" pitchFamily="18" charset="0"/>
            </a:endParaRPr>
          </a:p>
          <a:p>
            <a:pPr marL="0" lvl="0" indent="0" algn="just" eaLnBrk="0" fontAlgn="base" hangingPunct="0">
              <a:spcBef>
                <a:spcPct val="0"/>
              </a:spcBef>
              <a:spcAft>
                <a:spcPct val="0"/>
              </a:spcAft>
              <a:buNone/>
            </a:pPr>
            <a:r>
              <a:rPr lang="en-US" dirty="0">
                <a:latin typeface="Times New Roman" pitchFamily="18" charset="0"/>
                <a:ea typeface="Times New Roman" pitchFamily="18" charset="0"/>
                <a:cs typeface="Times New Roman" pitchFamily="18" charset="0"/>
              </a:rPr>
              <a:t>	</a:t>
            </a:r>
          </a:p>
          <a:p>
            <a:pPr marL="0" lvl="0" indent="0" algn="just" eaLnBrk="0" fontAlgn="base" hangingPunct="0">
              <a:spcBef>
                <a:spcPct val="0"/>
              </a:spcBef>
              <a:spcAft>
                <a:spcPct val="0"/>
              </a:spcAft>
              <a:buNone/>
            </a:pPr>
            <a:r>
              <a:rPr lang="en-US" b="1" dirty="0">
                <a:solidFill>
                  <a:schemeClr val="accent5">
                    <a:lumMod val="75000"/>
                  </a:schemeClr>
                </a:solidFill>
                <a:latin typeface="Times New Roman" pitchFamily="18" charset="0"/>
                <a:ea typeface="Times New Roman" pitchFamily="18" charset="0"/>
                <a:cs typeface="Times New Roman" pitchFamily="18" charset="0"/>
              </a:rPr>
              <a:t>2.Semi-trained panelists :</a:t>
            </a:r>
          </a:p>
          <a:p>
            <a:pPr marL="0" lvl="0" indent="0" algn="just" eaLnBrk="0" fontAlgn="base" hangingPunct="0">
              <a:spcBef>
                <a:spcPct val="0"/>
              </a:spcBef>
              <a:spcAft>
                <a:spcPct val="0"/>
              </a:spcAft>
              <a:buNone/>
            </a:pPr>
            <a:r>
              <a:rPr lang="en-US" dirty="0">
                <a:latin typeface="Times New Roman" pitchFamily="18" charset="0"/>
                <a:ea typeface="Times New Roman" pitchFamily="18" charset="0"/>
                <a:cs typeface="Times New Roman" pitchFamily="18" charset="0"/>
              </a:rPr>
              <a:t>Normally familiar with the quality of different classes of meat </a:t>
            </a:r>
          </a:p>
          <a:p>
            <a:pPr marL="0" lvl="0" indent="0" algn="just" eaLnBrk="0" fontAlgn="base" hangingPunct="0">
              <a:spcBef>
                <a:spcPct val="0"/>
              </a:spcBef>
              <a:spcAft>
                <a:spcPct val="0"/>
              </a:spcAft>
              <a:buNone/>
            </a:pPr>
            <a:r>
              <a:rPr lang="en-US" dirty="0">
                <a:latin typeface="Times New Roman" pitchFamily="18" charset="0"/>
                <a:ea typeface="Times New Roman" pitchFamily="18" charset="0"/>
                <a:cs typeface="Times New Roman" pitchFamily="18" charset="0"/>
              </a:rPr>
              <a:t>In a semi-trained panel, individual variations are generally balanced by involving greater number of panelists</a:t>
            </a:r>
            <a:endParaRPr lang="en-US"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122589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latin typeface="Times New Roman" pitchFamily="18" charset="0"/>
                <a:ea typeface="Times New Roman" pitchFamily="18" charset="0"/>
                <a:cs typeface="Times New Roman" pitchFamily="18" charset="0"/>
              </a:rPr>
              <a:t/>
            </a:r>
            <a:br>
              <a:rPr lang="en-US" dirty="0" smtClean="0">
                <a:latin typeface="Times New Roman" pitchFamily="18" charset="0"/>
                <a:ea typeface="Times New Roman" pitchFamily="18" charset="0"/>
                <a:cs typeface="Times New Roman" pitchFamily="18" charset="0"/>
              </a:rPr>
            </a:br>
            <a:r>
              <a:rPr lang="en-US" dirty="0" smtClean="0">
                <a:latin typeface="Times New Roman" pitchFamily="18" charset="0"/>
                <a:ea typeface="Times New Roman" pitchFamily="18" charset="0"/>
                <a:cs typeface="Times New Roman" pitchFamily="18" charset="0"/>
              </a:rPr>
              <a:t>Preparation </a:t>
            </a:r>
            <a:r>
              <a:rPr lang="en-US" dirty="0">
                <a:latin typeface="Times New Roman" pitchFamily="18" charset="0"/>
                <a:ea typeface="Times New Roman" pitchFamily="18" charset="0"/>
                <a:cs typeface="Times New Roman" pitchFamily="18" charset="0"/>
              </a:rPr>
              <a:t>&amp; Presentation Of Samples</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IN" dirty="0"/>
          </a:p>
        </p:txBody>
      </p:sp>
      <p:sp>
        <p:nvSpPr>
          <p:cNvPr id="3" name="Content Placeholder 2"/>
          <p:cNvSpPr>
            <a:spLocks noGrp="1"/>
          </p:cNvSpPr>
          <p:nvPr>
            <p:ph idx="1"/>
          </p:nvPr>
        </p:nvSpPr>
        <p:spPr/>
        <p:txBody>
          <a:bodyPr>
            <a:normAutofit fontScale="70000" lnSpcReduction="20000"/>
          </a:bodyPr>
          <a:lstStyle/>
          <a:p>
            <a:pPr marL="0" lvl="0" indent="0" algn="just" fontAlgn="base">
              <a:spcBef>
                <a:spcPct val="0"/>
              </a:spcBef>
              <a:spcAft>
                <a:spcPct val="0"/>
              </a:spcAft>
              <a:buNone/>
            </a:pPr>
            <a:r>
              <a:rPr lang="en-US" sz="3600" b="1" dirty="0">
                <a:solidFill>
                  <a:srgbClr val="FF0000"/>
                </a:solidFill>
                <a:latin typeface="Times New Roman" pitchFamily="18" charset="0"/>
                <a:ea typeface="Times New Roman" pitchFamily="18" charset="0"/>
                <a:cs typeface="Times New Roman" pitchFamily="18" charset="0"/>
              </a:rPr>
              <a:t>Testing environment</a:t>
            </a:r>
          </a:p>
          <a:p>
            <a:pPr marL="457200" indent="-457200" algn="just" fontAlgn="base">
              <a:spcBef>
                <a:spcPct val="0"/>
              </a:spcBef>
              <a:spcAft>
                <a:spcPct val="0"/>
              </a:spcAft>
              <a:buFont typeface="+mj-lt"/>
              <a:buAutoNum type="arabicPeriod"/>
            </a:pPr>
            <a:r>
              <a:rPr lang="en-US" dirty="0">
                <a:latin typeface="Times New Roman" pitchFamily="18" charset="0"/>
                <a:ea typeface="Times New Roman" pitchFamily="18" charset="0"/>
                <a:cs typeface="Times New Roman" pitchFamily="18" charset="0"/>
              </a:rPr>
              <a:t>Sensory evaluation laboratory separate from the sample preparation room </a:t>
            </a:r>
            <a:r>
              <a:rPr lang="en-US" b="1" dirty="0">
                <a:latin typeface="Times New Roman" pitchFamily="18" charset="0"/>
                <a:ea typeface="Times New Roman" pitchFamily="18" charset="0"/>
                <a:cs typeface="Times New Roman" pitchFamily="18" charset="0"/>
              </a:rPr>
              <a:t>(only 45 cm x 30 cm connection allowed )</a:t>
            </a:r>
          </a:p>
          <a:p>
            <a:pPr marL="457200" indent="-457200" algn="just" fontAlgn="base">
              <a:spcBef>
                <a:spcPct val="0"/>
              </a:spcBef>
              <a:spcAft>
                <a:spcPct val="0"/>
              </a:spcAft>
              <a:buFont typeface="+mj-lt"/>
              <a:buAutoNum type="arabicPeriod"/>
            </a:pPr>
            <a:r>
              <a:rPr lang="en-US" dirty="0">
                <a:latin typeface="Times New Roman" pitchFamily="18" charset="0"/>
                <a:ea typeface="Times New Roman" pitchFamily="18" charset="0"/>
                <a:cs typeface="Times New Roman" pitchFamily="18" charset="0"/>
              </a:rPr>
              <a:t>Provision of air conditioning with exhaust to eliminate external </a:t>
            </a:r>
            <a:r>
              <a:rPr lang="en-US" dirty="0" err="1">
                <a:latin typeface="Times New Roman" pitchFamily="18" charset="0"/>
                <a:ea typeface="Times New Roman" pitchFamily="18" charset="0"/>
                <a:cs typeface="Times New Roman" pitchFamily="18" charset="0"/>
              </a:rPr>
              <a:t>odours</a:t>
            </a:r>
            <a:r>
              <a:rPr lang="en-US" dirty="0">
                <a:latin typeface="Times New Roman" pitchFamily="18" charset="0"/>
                <a:ea typeface="Times New Roman" pitchFamily="18" charset="0"/>
                <a:cs typeface="Times New Roman" pitchFamily="18" charset="0"/>
              </a:rPr>
              <a:t>. </a:t>
            </a:r>
          </a:p>
          <a:p>
            <a:pPr marL="457200" indent="-457200" algn="just" fontAlgn="base">
              <a:spcBef>
                <a:spcPct val="0"/>
              </a:spcBef>
              <a:spcAft>
                <a:spcPct val="0"/>
              </a:spcAft>
              <a:buFont typeface="+mj-lt"/>
              <a:buAutoNum type="arabicPeriod"/>
            </a:pPr>
            <a:r>
              <a:rPr lang="en-US" dirty="0">
                <a:latin typeface="Times New Roman" pitchFamily="18" charset="0"/>
                <a:ea typeface="Times New Roman" pitchFamily="18" charset="0"/>
                <a:cs typeface="Times New Roman" pitchFamily="18" charset="0"/>
              </a:rPr>
              <a:t>Separate booth for each panelist having wash basin, water for oral rinsing, thermostatically controlled heating device, writing table, chair, water beakers and arrangements for colored as well as neutral white lights. </a:t>
            </a:r>
          </a:p>
          <a:p>
            <a:pPr marL="457200" indent="-457200" algn="just" fontAlgn="base">
              <a:spcBef>
                <a:spcPct val="0"/>
              </a:spcBef>
              <a:spcAft>
                <a:spcPct val="0"/>
              </a:spcAft>
              <a:buFont typeface="+mj-lt"/>
              <a:buAutoNum type="arabicPeriod"/>
            </a:pPr>
            <a:r>
              <a:rPr lang="en-US" dirty="0">
                <a:latin typeface="Times New Roman" pitchFamily="18" charset="0"/>
                <a:ea typeface="Times New Roman" pitchFamily="18" charset="0"/>
                <a:cs typeface="Times New Roman" pitchFamily="18" charset="0"/>
              </a:rPr>
              <a:t>Also provision for </a:t>
            </a:r>
            <a:r>
              <a:rPr lang="en-US" b="1" dirty="0">
                <a:latin typeface="Times New Roman" pitchFamily="18" charset="0"/>
                <a:ea typeface="Times New Roman" pitchFamily="18" charset="0"/>
                <a:cs typeface="Times New Roman" pitchFamily="18" charset="0"/>
              </a:rPr>
              <a:t>white plastic serving trays</a:t>
            </a:r>
            <a:r>
              <a:rPr lang="en-US" dirty="0">
                <a:latin typeface="Times New Roman" pitchFamily="18" charset="0"/>
                <a:ea typeface="Times New Roman" pitchFamily="18" charset="0"/>
                <a:cs typeface="Times New Roman" pitchFamily="18" charset="0"/>
              </a:rPr>
              <a:t>, paper napkins, forks, knives and group discussion area equipped with a large table and stools to sit 12-15 persons.</a:t>
            </a:r>
          </a:p>
          <a:p>
            <a:pPr marL="457200" indent="-457200" algn="just" fontAlgn="base">
              <a:spcBef>
                <a:spcPct val="0"/>
              </a:spcBef>
              <a:spcAft>
                <a:spcPct val="0"/>
              </a:spcAft>
              <a:buFont typeface="+mj-lt"/>
              <a:buAutoNum type="arabicPeriod"/>
            </a:pPr>
            <a:r>
              <a:rPr lang="en-US" dirty="0">
                <a:latin typeface="Times New Roman" pitchFamily="18" charset="0"/>
                <a:ea typeface="Times New Roman" pitchFamily="18" charset="0"/>
                <a:cs typeface="Times New Roman" pitchFamily="18" charset="0"/>
              </a:rPr>
              <a:t> Relative humidity – 70 to 75% &amp;  temperature - 20±2°C for ideal laboratory conditions.</a:t>
            </a:r>
          </a:p>
          <a:p>
            <a:endParaRPr lang="en-IN" dirty="0"/>
          </a:p>
        </p:txBody>
      </p:sp>
    </p:spTree>
    <p:extLst>
      <p:ext uri="{BB962C8B-B14F-4D97-AF65-F5344CB8AC3E}">
        <p14:creationId xmlns:p14="http://schemas.microsoft.com/office/powerpoint/2010/main" val="1111078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latin typeface="Times New Roman" pitchFamily="18" charset="0"/>
                <a:ea typeface="Times New Roman" pitchFamily="18" charset="0"/>
                <a:cs typeface="Times New Roman" pitchFamily="18" charset="0"/>
              </a:rPr>
              <a:t/>
            </a:r>
            <a:br>
              <a:rPr lang="en-US" dirty="0" smtClean="0">
                <a:latin typeface="Times New Roman" pitchFamily="18" charset="0"/>
                <a:ea typeface="Times New Roman" pitchFamily="18" charset="0"/>
                <a:cs typeface="Times New Roman" pitchFamily="18" charset="0"/>
              </a:rPr>
            </a:br>
            <a:r>
              <a:rPr lang="en-US" dirty="0" smtClean="0">
                <a:latin typeface="Times New Roman" pitchFamily="18" charset="0"/>
                <a:ea typeface="Times New Roman" pitchFamily="18" charset="0"/>
                <a:cs typeface="Times New Roman" pitchFamily="18" charset="0"/>
              </a:rPr>
              <a:t>Preparation </a:t>
            </a:r>
            <a:r>
              <a:rPr lang="en-US" dirty="0">
                <a:latin typeface="Times New Roman" pitchFamily="18" charset="0"/>
                <a:ea typeface="Times New Roman" pitchFamily="18" charset="0"/>
                <a:cs typeface="Times New Roman" pitchFamily="18" charset="0"/>
              </a:rPr>
              <a:t>of sample</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IN" dirty="0"/>
          </a:p>
        </p:txBody>
      </p:sp>
      <p:sp>
        <p:nvSpPr>
          <p:cNvPr id="4" name="Rectangle 3"/>
          <p:cNvSpPr>
            <a:spLocks noChangeArrowheads="1"/>
          </p:cNvSpPr>
          <p:nvPr/>
        </p:nvSpPr>
        <p:spPr bwMode="auto">
          <a:xfrm>
            <a:off x="685800" y="1424791"/>
            <a:ext cx="77724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Times New Roman" pitchFamily="18" charset="0"/>
                <a:ea typeface="Times New Roman" pitchFamily="18" charset="0"/>
                <a:cs typeface="Times New Roman" pitchFamily="18" charset="0"/>
              </a:rPr>
              <a:t> </a:t>
            </a:r>
            <a:r>
              <a:rPr lang="en-US" sz="2400" i="1" dirty="0" smtClean="0">
                <a:latin typeface="Times New Roman" pitchFamily="18" charset="0"/>
                <a:ea typeface="Times New Roman" pitchFamily="18" charset="0"/>
                <a:cs typeface="Times New Roman" pitchFamily="18" charset="0"/>
              </a:rPr>
              <a:t>T</a:t>
            </a:r>
            <a:r>
              <a:rPr kumimoji="0" lang="en-US" sz="2400" b="0" i="1" u="none" strike="noStrike" cap="none" normalizeH="0" baseline="0" dirty="0" smtClean="0">
                <a:ln>
                  <a:noFill/>
                </a:ln>
                <a:effectLst/>
                <a:latin typeface="Times New Roman" pitchFamily="18" charset="0"/>
                <a:ea typeface="Times New Roman" pitchFamily="18" charset="0"/>
                <a:cs typeface="Times New Roman" pitchFamily="18" charset="0"/>
              </a:rPr>
              <a:t>aken sample represents the total batch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In case, meat has been presented in such a way that might make it unsafe microbiologically or chemically, then only the appearance and odour attributes may be evaluated</a:t>
            </a:r>
            <a:endParaRPr lang="en-US" sz="2000" dirty="0" smtClean="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endParaRPr>
          </a:p>
        </p:txBody>
      </p:sp>
      <p:sp>
        <p:nvSpPr>
          <p:cNvPr id="5" name="Rectangle 4"/>
          <p:cNvSpPr/>
          <p:nvPr/>
        </p:nvSpPr>
        <p:spPr>
          <a:xfrm>
            <a:off x="685800" y="3702784"/>
            <a:ext cx="7772400" cy="163121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spcBef>
                <a:spcPct val="0"/>
              </a:spcBef>
              <a:spcAft>
                <a:spcPct val="0"/>
              </a:spcAft>
            </a:pPr>
            <a:r>
              <a:rPr lang="en-US" sz="2000" dirty="0" smtClean="0">
                <a:solidFill>
                  <a:srgbClr val="FF0000"/>
                </a:solidFill>
                <a:latin typeface="Times New Roman" pitchFamily="18" charset="0"/>
                <a:ea typeface="Times New Roman" pitchFamily="18" charset="0"/>
                <a:cs typeface="Times New Roman" pitchFamily="18" charset="0"/>
              </a:rPr>
              <a:t> Samples size </a:t>
            </a:r>
            <a:r>
              <a:rPr lang="en-US" sz="2000" dirty="0" smtClean="0">
                <a:latin typeface="Times New Roman" pitchFamily="18" charset="0"/>
                <a:ea typeface="Times New Roman" pitchFamily="18" charset="0"/>
                <a:cs typeface="Times New Roman" pitchFamily="18" charset="0"/>
              </a:rPr>
              <a:t>: </a:t>
            </a:r>
            <a:r>
              <a:rPr lang="en-US" sz="2000" b="1" dirty="0" smtClean="0">
                <a:latin typeface="Times New Roman" pitchFamily="18" charset="0"/>
                <a:ea typeface="Times New Roman" pitchFamily="18" charset="0"/>
                <a:cs typeface="Times New Roman" pitchFamily="18" charset="0"/>
              </a:rPr>
              <a:t>1.32 to 2.5 diameter cubes or slices of 1.3 x 1.3 x 1.9 cm of hot meat </a:t>
            </a:r>
            <a:r>
              <a:rPr lang="en-US" sz="2000" b="1" dirty="0" smtClean="0">
                <a:solidFill>
                  <a:schemeClr val="accent1">
                    <a:lumMod val="50000"/>
                  </a:schemeClr>
                </a:solidFill>
                <a:latin typeface="Times New Roman" pitchFamily="18" charset="0"/>
                <a:ea typeface="Times New Roman" pitchFamily="18" charset="0"/>
                <a:cs typeface="Times New Roman" pitchFamily="18" charset="0"/>
              </a:rPr>
              <a:t>(</a:t>
            </a:r>
            <a:r>
              <a:rPr lang="en-US" sz="2000" b="1" dirty="0" smtClean="0">
                <a:solidFill>
                  <a:schemeClr val="accent1">
                    <a:lumMod val="50000"/>
                  </a:schemeClr>
                </a:solidFill>
              </a:rPr>
              <a:t> AMSA 1978)</a:t>
            </a:r>
          </a:p>
          <a:p>
            <a:pPr lvl="0" fontAlgn="base">
              <a:spcBef>
                <a:spcPct val="0"/>
              </a:spcBef>
              <a:spcAft>
                <a:spcPct val="0"/>
              </a:spcAft>
            </a:pPr>
            <a:r>
              <a:rPr lang="en-US" sz="2000" dirty="0" smtClean="0">
                <a:solidFill>
                  <a:schemeClr val="accent1">
                    <a:lumMod val="50000"/>
                  </a:schemeClr>
                </a:solidFill>
              </a:rPr>
              <a:t> </a:t>
            </a:r>
            <a:endParaRPr lang="en-US" sz="2000" dirty="0" smtClean="0">
              <a:solidFill>
                <a:schemeClr val="accent1">
                  <a:lumMod val="50000"/>
                </a:schemeClr>
              </a:solidFill>
              <a:latin typeface="Times New Roman" pitchFamily="18" charset="0"/>
              <a:ea typeface="Times New Roman" pitchFamily="18" charset="0"/>
              <a:cs typeface="Times New Roman" pitchFamily="18" charset="0"/>
            </a:endParaRPr>
          </a:p>
          <a:p>
            <a:pPr lvl="0" fontAlgn="base">
              <a:spcBef>
                <a:spcPct val="0"/>
              </a:spcBef>
              <a:spcAft>
                <a:spcPct val="0"/>
              </a:spcAft>
            </a:pPr>
            <a:r>
              <a:rPr lang="en-US" sz="2000" dirty="0" smtClean="0">
                <a:latin typeface="Times New Roman" pitchFamily="18" charset="0"/>
                <a:ea typeface="Times New Roman" pitchFamily="18" charset="0"/>
                <a:cs typeface="Times New Roman" pitchFamily="18" charset="0"/>
              </a:rPr>
              <a:t>As a thumb rule, the amount of sample - at least </a:t>
            </a:r>
            <a:r>
              <a:rPr lang="en-US" sz="2000" b="1" i="1" dirty="0" smtClean="0">
                <a:solidFill>
                  <a:srgbClr val="FF0000"/>
                </a:solidFill>
                <a:latin typeface="Times New Roman" pitchFamily="18" charset="0"/>
                <a:ea typeface="Times New Roman" pitchFamily="18" charset="0"/>
                <a:cs typeface="Times New Roman" pitchFamily="18" charset="0"/>
              </a:rPr>
              <a:t>two bites in case of solids and 15 ml for liquids</a:t>
            </a:r>
            <a:r>
              <a:rPr lang="en-US" sz="2000" b="1" i="1" dirty="0" smtClean="0">
                <a:solidFill>
                  <a:srgbClr val="FF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2512199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Number  </a:t>
            </a:r>
            <a:r>
              <a:rPr lang="en-US" dirty="0">
                <a:latin typeface="Times New Roman" pitchFamily="18" charset="0"/>
                <a:cs typeface="Times New Roman" pitchFamily="18" charset="0"/>
              </a:rPr>
              <a:t>&amp; Presentation of Samples</a:t>
            </a:r>
            <a:br>
              <a:rPr lang="en-US" dirty="0">
                <a:latin typeface="Times New Roman" pitchFamily="18" charset="0"/>
                <a:cs typeface="Times New Roman" pitchFamily="18" charset="0"/>
              </a:rPr>
            </a:br>
            <a:endParaRPr lang="en-IN"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ü"/>
            </a:pPr>
            <a:r>
              <a:rPr lang="en-US" dirty="0">
                <a:latin typeface="Times New Roman" pitchFamily="18" charset="0"/>
                <a:cs typeface="Times New Roman" pitchFamily="18" charset="0"/>
              </a:rPr>
              <a:t>At least two pieces (cubes or slices) from steaks, roasts or nay other meat products should be presented to each panelist in a random order</a:t>
            </a:r>
          </a:p>
          <a:p>
            <a:pPr algn="just"/>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Samples should be assigned suitable codes  preferably a </a:t>
            </a:r>
            <a:r>
              <a:rPr lang="en-US" b="1" i="1" dirty="0">
                <a:latin typeface="Times New Roman" pitchFamily="18" charset="0"/>
                <a:cs typeface="Times New Roman" pitchFamily="18" charset="0"/>
              </a:rPr>
              <a:t>3 digit random numbers</a:t>
            </a:r>
          </a:p>
          <a:p>
            <a:pPr algn="just"/>
            <a:endParaRPr lang="en-US" dirty="0">
              <a:latin typeface="Times New Roman" pitchFamily="18" charset="0"/>
              <a:cs typeface="Times New Roman" pitchFamily="18" charset="0"/>
            </a:endParaRPr>
          </a:p>
          <a:p>
            <a:pPr algn="just">
              <a:buFont typeface="Wingdings" pitchFamily="2" charset="2"/>
              <a:buChar char="ü"/>
            </a:pPr>
            <a:r>
              <a:rPr lang="en-US" dirty="0">
                <a:latin typeface="Arial" pitchFamily="34" charset="0"/>
                <a:cs typeface="Arial" pitchFamily="34" charset="0"/>
              </a:rPr>
              <a:t>Ideally, two sessions per day or ten sessions per week</a:t>
            </a:r>
            <a:r>
              <a:rPr lang="en-US" dirty="0"/>
              <a:t>. </a:t>
            </a:r>
            <a:r>
              <a:rPr lang="en-US" dirty="0">
                <a:latin typeface="Times New Roman" pitchFamily="18" charset="0"/>
                <a:cs typeface="Times New Roman" pitchFamily="18" charset="0"/>
              </a:rPr>
              <a:t>Generally </a:t>
            </a:r>
            <a:r>
              <a:rPr lang="en-US" b="1" i="1" dirty="0">
                <a:latin typeface="Times New Roman" pitchFamily="18" charset="0"/>
                <a:cs typeface="Times New Roman" pitchFamily="18" charset="0"/>
              </a:rPr>
              <a:t>6 attributes and 6 samples are considered as absolute maximum </a:t>
            </a:r>
            <a:r>
              <a:rPr lang="en-US" dirty="0">
                <a:latin typeface="Times New Roman" pitchFamily="18" charset="0"/>
                <a:cs typeface="Times New Roman" pitchFamily="18" charset="0"/>
              </a:rPr>
              <a:t>for trained panelists because the sensory receptors become fatigued</a:t>
            </a:r>
          </a:p>
          <a:p>
            <a:pPr algn="just"/>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In paired difference test, maximum of 3 pairs &amp; </a:t>
            </a:r>
            <a:r>
              <a:rPr lang="en-US" b="1" i="1" dirty="0">
                <a:latin typeface="Times New Roman" pitchFamily="18" charset="0"/>
                <a:cs typeface="Times New Roman" pitchFamily="18" charset="0"/>
              </a:rPr>
              <a:t>in consumer panel not more than two samples should be presented at a time</a:t>
            </a:r>
          </a:p>
          <a:p>
            <a:endParaRPr lang="en-IN" dirty="0"/>
          </a:p>
        </p:txBody>
      </p:sp>
    </p:spTree>
    <p:extLst>
      <p:ext uri="{BB962C8B-B14F-4D97-AF65-F5344CB8AC3E}">
        <p14:creationId xmlns:p14="http://schemas.microsoft.com/office/powerpoint/2010/main" val="59742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latin typeface="Times New Roman" pitchFamily="18" charset="0"/>
                <a:ea typeface="Times New Roman" pitchFamily="18" charset="0"/>
                <a:cs typeface="Times New Roman" pitchFamily="18" charset="0"/>
              </a:rPr>
              <a:t/>
            </a:r>
            <a:br>
              <a:rPr lang="en-US" dirty="0" smtClean="0">
                <a:latin typeface="Times New Roman" pitchFamily="18" charset="0"/>
                <a:ea typeface="Times New Roman" pitchFamily="18" charset="0"/>
                <a:cs typeface="Times New Roman" pitchFamily="18" charset="0"/>
              </a:rPr>
            </a:br>
            <a:r>
              <a:rPr lang="en-US" dirty="0" smtClean="0">
                <a:latin typeface="Times New Roman" pitchFamily="18" charset="0"/>
                <a:ea typeface="Times New Roman" pitchFamily="18" charset="0"/>
                <a:cs typeface="Times New Roman" pitchFamily="18" charset="0"/>
              </a:rPr>
              <a:t>Reference/Control </a:t>
            </a:r>
            <a:r>
              <a:rPr lang="en-US" dirty="0">
                <a:latin typeface="Times New Roman" pitchFamily="18" charset="0"/>
                <a:ea typeface="Times New Roman" pitchFamily="18" charset="0"/>
                <a:cs typeface="Times New Roman" pitchFamily="18" charset="0"/>
              </a:rPr>
              <a:t>sample</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IN" dirty="0"/>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itchFamily="18" charset="0"/>
                <a:cs typeface="Times New Roman" pitchFamily="18" charset="0"/>
              </a:rPr>
              <a:t>Reference sample can be designated as control sample against all other samples are to be compared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It can be hidden control coded and served to the panelist with the experimental samples.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hidden control must be sufficiently similar to the sample being tested so that it is not immediately identified.</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It should be coded in the same way as experimental samples using a different code number each time it is presented to the panel.</a:t>
            </a:r>
          </a:p>
          <a:p>
            <a:pPr algn="just"/>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While conducting a storage study, control sample must be stored under same storage conditions for comparative study</a:t>
            </a:r>
            <a:endParaRPr lang="en-US" sz="24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1727499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609600" y="609600"/>
            <a:ext cx="4648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base">
              <a:spcBef>
                <a:spcPct val="0"/>
              </a:spcBef>
              <a:spcAft>
                <a:spcPct val="0"/>
              </a:spcAft>
            </a:pP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b="1" dirty="0" smtClean="0">
                <a:latin typeface="Times New Roman" pitchFamily="18" charset="0"/>
                <a:cs typeface="Times New Roman" pitchFamily="18" charset="0"/>
              </a:rPr>
              <a:t>Temperature of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table"/>
          <p:cNvPicPr>
            <a:picLocks noChangeAspect="1"/>
          </p:cNvPicPr>
          <p:nvPr/>
        </p:nvPicPr>
        <p:blipFill>
          <a:blip r:embed="rId2"/>
          <a:stretch>
            <a:fillRect/>
          </a:stretch>
        </p:blipFill>
        <p:spPr>
          <a:xfrm>
            <a:off x="2095500" y="1031240"/>
            <a:ext cx="6096000" cy="1483360"/>
          </a:xfrm>
          <a:prstGeom prst="rect">
            <a:avLst/>
          </a:prstGeom>
        </p:spPr>
      </p:pic>
      <p:sp>
        <p:nvSpPr>
          <p:cNvPr id="6" name="Rectangle 5"/>
          <p:cNvSpPr>
            <a:spLocks noChangeArrowheads="1"/>
          </p:cNvSpPr>
          <p:nvPr/>
        </p:nvSpPr>
        <p:spPr bwMode="auto">
          <a:xfrm>
            <a:off x="838200" y="2514600"/>
            <a:ext cx="4038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Time of conducting</a:t>
            </a:r>
            <a:r>
              <a:rPr kumimoji="0" lang="en-US" sz="24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panel</a:t>
            </a:r>
            <a:endParaRPr kumimoji="0" lang="en-US"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 name="Rectangle 6"/>
          <p:cNvSpPr>
            <a:spLocks noChangeArrowheads="1"/>
          </p:cNvSpPr>
          <p:nvPr/>
        </p:nvSpPr>
        <p:spPr bwMode="auto">
          <a:xfrm>
            <a:off x="609600" y="2971800"/>
            <a:ext cx="7924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anelists are more sensitive when </a:t>
            </a: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slightly hungry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lang="en-US" sz="2400" dirty="0" smtClean="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deal testing time -</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late morning/late afternoon or at least one and half hours after lunch</a:t>
            </a:r>
          </a:p>
        </p:txBody>
      </p:sp>
      <p:sp>
        <p:nvSpPr>
          <p:cNvPr id="8" name="Rectangle 7"/>
          <p:cNvSpPr/>
          <p:nvPr/>
        </p:nvSpPr>
        <p:spPr>
          <a:xfrm>
            <a:off x="457200" y="4186297"/>
            <a:ext cx="8229600" cy="2062103"/>
          </a:xfrm>
          <a:prstGeom prst="rect">
            <a:avLst/>
          </a:prstGeom>
          <a:solidFill>
            <a:schemeClr val="accent3">
              <a:lumMod val="60000"/>
              <a:lumOff val="40000"/>
            </a:schemeClr>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spcBef>
                <a:spcPct val="0"/>
              </a:spcBef>
              <a:spcAft>
                <a:spcPct val="0"/>
              </a:spcAft>
            </a:pPr>
            <a:r>
              <a:rPr lang="en-US" sz="2000" dirty="0" smtClean="0">
                <a:latin typeface="Times New Roman" pitchFamily="18" charset="0"/>
                <a:ea typeface="Times New Roman" pitchFamily="18" charset="0"/>
                <a:cs typeface="Times New Roman" pitchFamily="18" charset="0"/>
              </a:rPr>
              <a:t>Eating highly spiced food, smoking, taking drinks with lingering after-taste and sucking candies or chewing gum should be  avoided before the test &amp;  30 minutes gap may be allowed prior to conducting sensory evaluation</a:t>
            </a:r>
            <a:r>
              <a:rPr lang="en-US" sz="2400" dirty="0" smtClean="0">
                <a:latin typeface="Times New Roman" pitchFamily="18" charset="0"/>
                <a:ea typeface="Times New Roman" pitchFamily="18" charset="0"/>
                <a:cs typeface="Times New Roman" pitchFamily="18" charset="0"/>
              </a:rPr>
              <a:t>.</a:t>
            </a:r>
          </a:p>
          <a:p>
            <a:pPr lvl="0" algn="just" fontAlgn="base">
              <a:spcBef>
                <a:spcPct val="0"/>
              </a:spcBef>
              <a:spcAft>
                <a:spcPct val="0"/>
              </a:spcAft>
            </a:pPr>
            <a:r>
              <a:rPr lang="en-US" sz="2400" dirty="0" smtClean="0">
                <a:latin typeface="Times New Roman" pitchFamily="18" charset="0"/>
                <a:cs typeface="Times New Roman" pitchFamily="18" charset="0"/>
              </a:rPr>
              <a:t>Expectation error </a:t>
            </a:r>
            <a:r>
              <a:rPr lang="en-US" sz="2000" dirty="0" smtClean="0"/>
              <a:t>can occur when panelists are given too much information about the nature of the experiment or the types of samples before tests are conducted. </a:t>
            </a:r>
            <a:endParaRPr lang="en-US"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32007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11464</TotalTime>
  <Words>684</Words>
  <Application>Microsoft Office PowerPoint</Application>
  <PresentationFormat>On-screen Show (4:3)</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Unit II: Sensory Evaluation (Part III)</vt:lpstr>
      <vt:lpstr> Selection &amp; Training of Panelists </vt:lpstr>
      <vt:lpstr>PowerPoint Presentation</vt:lpstr>
      <vt:lpstr> Preparation &amp; Presentation Of Samples </vt:lpstr>
      <vt:lpstr> Preparation of sample </vt:lpstr>
      <vt:lpstr> Number  &amp; Presentation of Samples </vt:lpstr>
      <vt:lpstr> Reference/Control sample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ROHIT</dc:creator>
  <cp:lastModifiedBy>ROHIT</cp:lastModifiedBy>
  <cp:revision>14</cp:revision>
  <dcterms:created xsi:type="dcterms:W3CDTF">2006-08-16T00:00:00Z</dcterms:created>
  <dcterms:modified xsi:type="dcterms:W3CDTF">2020-11-10T06:15:35Z</dcterms:modified>
</cp:coreProperties>
</file>