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72" r:id="rId4"/>
    <p:sldId id="274" r:id="rId5"/>
    <p:sldId id="269" r:id="rId6"/>
    <p:sldId id="270" r:id="rId7"/>
    <p:sldId id="271" r:id="rId8"/>
    <p:sldId id="275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914400"/>
          </a:xfrm>
        </p:spPr>
        <p:txBody>
          <a:bodyPr>
            <a:normAutofit/>
          </a:bodyPr>
          <a:lstStyle/>
          <a:p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II: </a:t>
            </a:r>
            <a:r>
              <a:rPr kumimoji="1" lang="en-IN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Sensory Evaluation (Part II)</a:t>
            </a: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</a:p>
          <a:p>
            <a:pPr algn="ctr"/>
            <a:r>
              <a:rPr lang="en-IN" sz="3200" b="1" dirty="0" smtClean="0">
                <a:latin typeface="+mj-lt"/>
                <a:ea typeface="+mj-ea"/>
                <a:cs typeface="+mj-cs"/>
              </a:rPr>
              <a:t>Date of lecture: 09/11/2020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4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Sensory </a:t>
            </a:r>
            <a:r>
              <a:rPr lang="en-US" b="1" dirty="0"/>
              <a:t>attributes of meat </a:t>
            </a:r>
            <a:r>
              <a:rPr lang="en-US" b="1" dirty="0" smtClean="0"/>
              <a:t>and meat products</a:t>
            </a:r>
            <a:r>
              <a:rPr lang="en-US" b="1" dirty="0"/>
              <a:t/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Colour </a:t>
            </a:r>
            <a:endParaRPr lang="en-US" dirty="0"/>
          </a:p>
          <a:p>
            <a:pPr marL="285750" indent="-285750"/>
            <a:r>
              <a:rPr lang="en-US" dirty="0"/>
              <a:t>Juiciness </a:t>
            </a:r>
          </a:p>
          <a:p>
            <a:pPr marL="285750" indent="-285750"/>
            <a:r>
              <a:rPr lang="en-US" dirty="0" err="1" smtClean="0"/>
              <a:t>Flavour</a:t>
            </a:r>
            <a:endParaRPr lang="en-US" dirty="0"/>
          </a:p>
          <a:p>
            <a:pPr marL="285750" indent="-285750"/>
            <a:r>
              <a:rPr lang="en-US" dirty="0" smtClean="0"/>
              <a:t>Texture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56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Colour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/>
              <a:t>P</a:t>
            </a:r>
            <a:r>
              <a:rPr lang="en-US" sz="2200" dirty="0" smtClean="0"/>
              <a:t>igment </a:t>
            </a:r>
            <a:r>
              <a:rPr lang="en-US" sz="2200" dirty="0"/>
              <a:t>of muscle, </a:t>
            </a:r>
            <a:r>
              <a:rPr lang="en-US" sz="2200" dirty="0" smtClean="0"/>
              <a:t>myoglobin : colour </a:t>
            </a:r>
            <a:r>
              <a:rPr lang="en-US" sz="2200" dirty="0"/>
              <a:t>of </a:t>
            </a:r>
            <a:r>
              <a:rPr lang="en-US" sz="2200" dirty="0" smtClean="0"/>
              <a:t>meat</a:t>
            </a:r>
            <a:endParaRPr lang="en-IN" sz="2200" dirty="0"/>
          </a:p>
          <a:p>
            <a:pPr lvl="0" algn="just"/>
            <a:r>
              <a:rPr lang="en-US" sz="2200" dirty="0"/>
              <a:t>A</a:t>
            </a:r>
            <a:r>
              <a:rPr lang="en-US" sz="2200" dirty="0" smtClean="0"/>
              <a:t>ppearance </a:t>
            </a:r>
            <a:r>
              <a:rPr lang="en-US" sz="2200" dirty="0"/>
              <a:t>of meat surface to the </a:t>
            </a:r>
            <a:r>
              <a:rPr lang="en-US" sz="2200" dirty="0" smtClean="0"/>
              <a:t>consumer--not </a:t>
            </a:r>
            <a:r>
              <a:rPr lang="en-US" sz="2200" dirty="0"/>
              <a:t>on the quantity of myoglobin present but on its chemical </a:t>
            </a:r>
            <a:r>
              <a:rPr lang="en-US" sz="2200" dirty="0" smtClean="0"/>
              <a:t>state</a:t>
            </a:r>
            <a:endParaRPr lang="en-IN" sz="2200" dirty="0"/>
          </a:p>
          <a:p>
            <a:pPr lvl="0" algn="just"/>
            <a:r>
              <a:rPr lang="en-US" sz="2200" dirty="0"/>
              <a:t>V</a:t>
            </a:r>
            <a:r>
              <a:rPr lang="en-US" sz="2200" dirty="0" smtClean="0"/>
              <a:t>ariations </a:t>
            </a:r>
            <a:r>
              <a:rPr lang="en-US" sz="2200" dirty="0"/>
              <a:t>in the quantity of myoglobin in the muscles are the activity of the muscle during </a:t>
            </a:r>
            <a:r>
              <a:rPr lang="en-US" sz="2200" dirty="0" smtClean="0"/>
              <a:t>life</a:t>
            </a:r>
            <a:endParaRPr lang="en-IN" sz="2200" dirty="0"/>
          </a:p>
          <a:p>
            <a:pPr lvl="0" algn="just"/>
            <a:r>
              <a:rPr lang="en-US" sz="2200" dirty="0"/>
              <a:t>D</a:t>
            </a:r>
            <a:r>
              <a:rPr lang="en-US" sz="2200" dirty="0" smtClean="0"/>
              <a:t>ifferences </a:t>
            </a:r>
            <a:r>
              <a:rPr lang="en-US" sz="2200" dirty="0"/>
              <a:t>may also </a:t>
            </a:r>
            <a:r>
              <a:rPr lang="en-US" sz="2200" dirty="0" smtClean="0"/>
              <a:t>arises </a:t>
            </a:r>
            <a:r>
              <a:rPr lang="en-US" sz="2200" dirty="0"/>
              <a:t>due to species, breed, sex, age type of muscle and </a:t>
            </a:r>
            <a:r>
              <a:rPr lang="en-US" sz="2200" dirty="0" smtClean="0"/>
              <a:t>training/exercise</a:t>
            </a:r>
            <a:endParaRPr lang="en-IN" sz="2200" dirty="0"/>
          </a:p>
          <a:p>
            <a:pPr lvl="0" algn="just"/>
            <a:r>
              <a:rPr lang="en-US" sz="2200" dirty="0"/>
              <a:t>In fresh meat, before cooking, the most important chemical form is </a:t>
            </a:r>
            <a:r>
              <a:rPr lang="en-US" sz="2200" dirty="0" smtClean="0"/>
              <a:t>oxymyoglobin (Ferrous form).</a:t>
            </a:r>
            <a:endParaRPr lang="en-IN" sz="2200" dirty="0"/>
          </a:p>
          <a:p>
            <a:pPr lvl="0" algn="just"/>
            <a:r>
              <a:rPr lang="en-US" sz="2200" dirty="0"/>
              <a:t>O</a:t>
            </a:r>
            <a:r>
              <a:rPr lang="en-US" sz="2200" dirty="0" smtClean="0"/>
              <a:t>ccurs on </a:t>
            </a:r>
            <a:r>
              <a:rPr lang="en-US" sz="2200" dirty="0"/>
              <a:t>the </a:t>
            </a:r>
            <a:r>
              <a:rPr lang="en-US" sz="2200" dirty="0" smtClean="0"/>
              <a:t>surface--bright </a:t>
            </a:r>
            <a:r>
              <a:rPr lang="en-US" sz="2200" dirty="0"/>
              <a:t>red in colour.</a:t>
            </a:r>
            <a:endParaRPr lang="en-IN" sz="2200" dirty="0"/>
          </a:p>
          <a:p>
            <a:pPr lvl="0" algn="just"/>
            <a:r>
              <a:rPr lang="en-US" sz="2200" dirty="0"/>
              <a:t>C</a:t>
            </a:r>
            <a:r>
              <a:rPr lang="en-US" sz="2200" dirty="0" smtClean="0"/>
              <a:t>olour </a:t>
            </a:r>
            <a:r>
              <a:rPr lang="en-US" sz="2200" dirty="0"/>
              <a:t>of myoglobin is purplish </a:t>
            </a:r>
            <a:r>
              <a:rPr lang="en-US" sz="2200" dirty="0" smtClean="0"/>
              <a:t>red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19148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IN" dirty="0"/>
              <a:t>Consumer relates the appearance and colour of meat to safety and healthiness</a:t>
            </a:r>
          </a:p>
          <a:p>
            <a:pPr lvl="0" algn="just"/>
            <a:r>
              <a:rPr lang="en-US" dirty="0" smtClean="0"/>
              <a:t>Consumer relates the colour of cooked meat to doneness.</a:t>
            </a:r>
            <a:endParaRPr lang="en-IN" dirty="0" smtClean="0"/>
          </a:p>
          <a:p>
            <a:pPr lvl="0" algn="just"/>
            <a:r>
              <a:rPr lang="en-US" dirty="0" smtClean="0"/>
              <a:t>Final </a:t>
            </a:r>
            <a:r>
              <a:rPr lang="en-US" dirty="0"/>
              <a:t>colour of cooked meat is dependent to the pigment changes brought about by temperature, time and method of </a:t>
            </a:r>
            <a:r>
              <a:rPr lang="en-US" dirty="0" smtClean="0"/>
              <a:t>cooking</a:t>
            </a:r>
            <a:endParaRPr lang="en-IN" dirty="0"/>
          </a:p>
          <a:p>
            <a:pPr lvl="0" algn="just"/>
            <a:r>
              <a:rPr lang="en-US" dirty="0"/>
              <a:t>When meat is cooked there is gradual change of colour from dark red or pink to a lighter shade and finally at higher temperatures to grey or brown </a:t>
            </a:r>
            <a:r>
              <a:rPr lang="en-US" dirty="0" smtClean="0"/>
              <a:t>colour</a:t>
            </a:r>
            <a:endParaRPr lang="en-IN" dirty="0"/>
          </a:p>
          <a:p>
            <a:pPr lvl="0" algn="just"/>
            <a:r>
              <a:rPr lang="en-US" dirty="0"/>
              <a:t>Pressure-cooked or boiled meat will discern a grey colour whereas roasted; broiled or canned meat turns </a:t>
            </a:r>
            <a:r>
              <a:rPr lang="en-US" dirty="0" smtClean="0"/>
              <a:t>brown</a:t>
            </a:r>
            <a:endParaRPr lang="en-IN" dirty="0"/>
          </a:p>
          <a:p>
            <a:pPr lvl="0" algn="just"/>
            <a:r>
              <a:rPr lang="en-US" dirty="0"/>
              <a:t>B</a:t>
            </a:r>
            <a:r>
              <a:rPr lang="en-US" dirty="0" smtClean="0"/>
              <a:t>rown </a:t>
            </a:r>
            <a:r>
              <a:rPr lang="en-US" dirty="0"/>
              <a:t>colour of thoroughly cooked meat is due to denaturation of </a:t>
            </a:r>
            <a:r>
              <a:rPr lang="en-US" dirty="0" err="1"/>
              <a:t>heme</a:t>
            </a:r>
            <a:r>
              <a:rPr lang="en-US" dirty="0"/>
              <a:t> pigments and polymerization of some proteins and </a:t>
            </a:r>
            <a:r>
              <a:rPr lang="en-US" dirty="0" smtClean="0"/>
              <a:t>fats</a:t>
            </a:r>
            <a:endParaRPr lang="en-IN" dirty="0"/>
          </a:p>
          <a:p>
            <a:pPr lvl="0" algn="just"/>
            <a:r>
              <a:rPr lang="en-US" dirty="0"/>
              <a:t>C</a:t>
            </a:r>
            <a:r>
              <a:rPr lang="en-US" dirty="0" smtClean="0"/>
              <a:t>olour </a:t>
            </a:r>
            <a:r>
              <a:rPr lang="en-US" dirty="0"/>
              <a:t>of fresh pork, mutton and buffalo fat is white and undergoes very little change during cooking.</a:t>
            </a:r>
            <a:endParaRPr lang="en-IN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336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Juiciness</a:t>
            </a:r>
            <a:r>
              <a:rPr lang="en-IN" sz="4000" b="1" dirty="0"/>
              <a:t/>
            </a:r>
            <a:br>
              <a:rPr lang="en-IN" sz="4000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200" dirty="0" smtClean="0"/>
              <a:t>Juiciness perceived during sensory evaluation has </a:t>
            </a:r>
            <a:r>
              <a:rPr lang="en-US" sz="2200" dirty="0"/>
              <a:t>two components:</a:t>
            </a:r>
            <a:endParaRPr lang="en-IN" sz="2200" dirty="0"/>
          </a:p>
          <a:p>
            <a:pPr lvl="1" algn="just"/>
            <a:r>
              <a:rPr lang="en-US" sz="2200" dirty="0"/>
              <a:t>I</a:t>
            </a:r>
            <a:r>
              <a:rPr lang="en-US" sz="2200" dirty="0" smtClean="0"/>
              <a:t>nitial </a:t>
            </a:r>
            <a:r>
              <a:rPr lang="en-US" sz="2200" dirty="0"/>
              <a:t>purge</a:t>
            </a:r>
            <a:endParaRPr lang="en-IN" sz="2200" dirty="0"/>
          </a:p>
          <a:p>
            <a:pPr lvl="1" algn="just"/>
            <a:r>
              <a:rPr lang="en-US" sz="2200" dirty="0"/>
              <a:t>Sustained juiciness due to marbling</a:t>
            </a:r>
            <a:endParaRPr lang="en-IN" sz="2200" dirty="0"/>
          </a:p>
          <a:p>
            <a:pPr lvl="0" algn="just"/>
            <a:r>
              <a:rPr lang="en-US" sz="2200" dirty="0"/>
              <a:t>Juiciness is also influenced state of rigor of the meat, handling of the animal </a:t>
            </a:r>
            <a:r>
              <a:rPr lang="en-US" sz="2200" dirty="0" err="1"/>
              <a:t>peri</a:t>
            </a:r>
            <a:r>
              <a:rPr lang="en-US" sz="2200" dirty="0"/>
              <a:t>-slaughter, manner in which meat is </a:t>
            </a:r>
            <a:r>
              <a:rPr lang="en-US" sz="2200" dirty="0" smtClean="0"/>
              <a:t>handled (</a:t>
            </a:r>
            <a:r>
              <a:rPr lang="en-US" sz="2200" dirty="0"/>
              <a:t>cold shortening, thaw rigor), ageing etc</a:t>
            </a:r>
            <a:r>
              <a:rPr lang="en-US" sz="2200" dirty="0" smtClean="0"/>
              <a:t>.</a:t>
            </a:r>
            <a:endParaRPr lang="en-IN" sz="2200" dirty="0"/>
          </a:p>
          <a:p>
            <a:pPr lvl="0" algn="just"/>
            <a:r>
              <a:rPr lang="en-US" sz="2200" dirty="0"/>
              <a:t>Juiciness is a reflection of water holding </a:t>
            </a:r>
            <a:r>
              <a:rPr lang="en-US" sz="2200" dirty="0" smtClean="0"/>
              <a:t>capacity </a:t>
            </a:r>
            <a:r>
              <a:rPr lang="en-US" sz="2200" dirty="0"/>
              <a:t>(WHC) of meat.</a:t>
            </a:r>
            <a:endParaRPr lang="en-IN" sz="2200" dirty="0"/>
          </a:p>
          <a:p>
            <a:pPr algn="just"/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71238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Flavour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dirty="0" err="1" smtClean="0"/>
              <a:t>Flavour</a:t>
            </a:r>
            <a:r>
              <a:rPr lang="en-US" sz="2200" dirty="0" smtClean="0"/>
              <a:t> </a:t>
            </a:r>
            <a:r>
              <a:rPr lang="en-US" sz="2200" dirty="0"/>
              <a:t>is a complex sensation.</a:t>
            </a:r>
            <a:endParaRPr lang="en-IN" sz="2200" dirty="0"/>
          </a:p>
          <a:p>
            <a:pPr lvl="0" algn="just"/>
            <a:r>
              <a:rPr lang="en-US" sz="2200" dirty="0"/>
              <a:t>It involves </a:t>
            </a:r>
            <a:r>
              <a:rPr lang="en-US" sz="2200" dirty="0" err="1"/>
              <a:t>odour</a:t>
            </a:r>
            <a:r>
              <a:rPr lang="en-US" sz="2200" dirty="0"/>
              <a:t>, taste, texture, temperature and </a:t>
            </a:r>
            <a:r>
              <a:rPr lang="en-US" sz="2200" dirty="0" err="1"/>
              <a:t>pH.</a:t>
            </a:r>
            <a:endParaRPr lang="en-IN" sz="2200" dirty="0"/>
          </a:p>
          <a:p>
            <a:pPr lvl="0" algn="just"/>
            <a:r>
              <a:rPr lang="en-US" sz="2200" dirty="0"/>
              <a:t>Of these the </a:t>
            </a:r>
            <a:r>
              <a:rPr lang="en-US" sz="2200" dirty="0" err="1"/>
              <a:t>odour</a:t>
            </a:r>
            <a:r>
              <a:rPr lang="en-US" sz="2200" dirty="0"/>
              <a:t> is the most important.</a:t>
            </a:r>
            <a:endParaRPr lang="en-IN" sz="2200" dirty="0"/>
          </a:p>
          <a:p>
            <a:pPr lvl="0" algn="just"/>
            <a:r>
              <a:rPr lang="en-US" sz="2200" dirty="0"/>
              <a:t>It is sensed jointly by the oral and olfactory senses.</a:t>
            </a:r>
            <a:endParaRPr lang="en-IN" sz="2200" dirty="0"/>
          </a:p>
          <a:p>
            <a:pPr lvl="0" algn="just"/>
            <a:r>
              <a:rPr lang="en-US" sz="2200" dirty="0"/>
              <a:t>The </a:t>
            </a:r>
            <a:r>
              <a:rPr lang="en-US" sz="2200" dirty="0" err="1"/>
              <a:t>odour</a:t>
            </a:r>
            <a:r>
              <a:rPr lang="en-US" sz="2200" dirty="0"/>
              <a:t> and taste of cooked meat arise from water or fat-soluble precursors and by the liberation of volatile substances that exist in the meat.</a:t>
            </a:r>
            <a:endParaRPr lang="en-IN" sz="2200" dirty="0"/>
          </a:p>
          <a:p>
            <a:pPr lvl="0" algn="just"/>
            <a:r>
              <a:rPr lang="en-US" sz="2200" dirty="0"/>
              <a:t>Meat samples should be smelled first followed by tasting for a rational and sound </a:t>
            </a:r>
            <a:r>
              <a:rPr lang="en-US" sz="2200" dirty="0" err="1"/>
              <a:t>flavour</a:t>
            </a:r>
            <a:r>
              <a:rPr lang="en-US" sz="2200" dirty="0"/>
              <a:t> perception of several volatile components present in meat.</a:t>
            </a:r>
            <a:endParaRPr lang="en-IN" sz="2200" dirty="0"/>
          </a:p>
          <a:p>
            <a:pPr lvl="0" algn="just"/>
            <a:r>
              <a:rPr lang="en-US" sz="2200" dirty="0"/>
              <a:t>These components are significantly marked when meat is cooked.</a:t>
            </a:r>
            <a:endParaRPr lang="en-IN" sz="2200" dirty="0"/>
          </a:p>
          <a:p>
            <a:pPr lvl="0" algn="just"/>
            <a:r>
              <a:rPr lang="en-US" sz="2200" dirty="0" err="1"/>
              <a:t>Flavour</a:t>
            </a:r>
            <a:r>
              <a:rPr lang="en-US" sz="2200" dirty="0"/>
              <a:t> has been shown to have a profound effect on the overall acceptability of meat products</a:t>
            </a:r>
            <a:r>
              <a:rPr lang="en-US" sz="2200" dirty="0" smtClean="0"/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30732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200" dirty="0"/>
              <a:t>D</a:t>
            </a:r>
            <a:r>
              <a:rPr lang="en-US" sz="2200" dirty="0" smtClean="0"/>
              <a:t>uration </a:t>
            </a:r>
            <a:r>
              <a:rPr lang="en-US" sz="2200" dirty="0"/>
              <a:t>and temperature of cooking influences the nature and intensity of </a:t>
            </a:r>
            <a:r>
              <a:rPr lang="en-US" sz="2200" dirty="0" err="1"/>
              <a:t>odour</a:t>
            </a:r>
            <a:r>
              <a:rPr lang="en-US" sz="2200" dirty="0"/>
              <a:t> and taste in meat.</a:t>
            </a:r>
            <a:endParaRPr lang="en-IN" sz="2200" dirty="0"/>
          </a:p>
          <a:p>
            <a:pPr lvl="0"/>
            <a:r>
              <a:rPr lang="en-US" sz="2200" dirty="0"/>
              <a:t>This is a gradual loss of </a:t>
            </a:r>
            <a:r>
              <a:rPr lang="en-US" sz="2200" dirty="0" err="1"/>
              <a:t>flavour</a:t>
            </a:r>
            <a:r>
              <a:rPr lang="en-US" sz="2200" dirty="0"/>
              <a:t> during storage; this may occur even in frozen conditions.</a:t>
            </a:r>
            <a:endParaRPr lang="en-IN" sz="2200" dirty="0"/>
          </a:p>
          <a:p>
            <a:pPr lvl="0"/>
            <a:r>
              <a:rPr lang="en-US" sz="2200" dirty="0" err="1" smtClean="0"/>
              <a:t>Flavour</a:t>
            </a:r>
            <a:r>
              <a:rPr lang="en-US" sz="2200" dirty="0" smtClean="0"/>
              <a:t> </a:t>
            </a:r>
            <a:r>
              <a:rPr lang="en-US" sz="2200" dirty="0"/>
              <a:t>of fresh raw meat is weak, salty and serum-like.</a:t>
            </a:r>
            <a:endParaRPr lang="en-IN" sz="2200" dirty="0"/>
          </a:p>
          <a:p>
            <a:pPr lvl="0"/>
            <a:r>
              <a:rPr lang="en-US" sz="2200" dirty="0"/>
              <a:t>Fresh meat fat also has almost indistinct taste and </a:t>
            </a:r>
            <a:r>
              <a:rPr lang="en-US" sz="2200" dirty="0" err="1"/>
              <a:t>odour</a:t>
            </a:r>
            <a:r>
              <a:rPr lang="en-US" sz="2200" dirty="0"/>
              <a:t>.</a:t>
            </a:r>
            <a:endParaRPr lang="en-IN" sz="2200" dirty="0"/>
          </a:p>
          <a:p>
            <a:pPr lvl="0"/>
            <a:r>
              <a:rPr lang="en-US" sz="2200" dirty="0"/>
              <a:t>It is during cooking that </a:t>
            </a:r>
            <a:r>
              <a:rPr lang="en-US" sz="2200" dirty="0" err="1"/>
              <a:t>flavour</a:t>
            </a:r>
            <a:r>
              <a:rPr lang="en-US" sz="2200" dirty="0"/>
              <a:t> get pronounced and become meaty.</a:t>
            </a:r>
            <a:endParaRPr lang="en-IN" sz="2200" dirty="0"/>
          </a:p>
          <a:p>
            <a:pPr lvl="0"/>
            <a:r>
              <a:rPr lang="en-US" sz="2200" dirty="0"/>
              <a:t>Fresh cooked beef is metallic and astringent.</a:t>
            </a:r>
            <a:endParaRPr lang="en-IN" sz="2200" dirty="0"/>
          </a:p>
          <a:p>
            <a:pPr lvl="0"/>
            <a:r>
              <a:rPr lang="en-US" sz="2200" dirty="0"/>
              <a:t>Veal </a:t>
            </a:r>
            <a:r>
              <a:rPr lang="en-US" sz="2200" dirty="0" err="1"/>
              <a:t>flavour</a:t>
            </a:r>
            <a:r>
              <a:rPr lang="en-US" sz="2200" dirty="0"/>
              <a:t> is sweet and flat.</a:t>
            </a:r>
            <a:endParaRPr lang="en-IN" sz="2200" dirty="0"/>
          </a:p>
          <a:p>
            <a:pPr lvl="0"/>
            <a:r>
              <a:rPr lang="en-US" sz="2200" dirty="0"/>
              <a:t>Pork </a:t>
            </a:r>
            <a:r>
              <a:rPr lang="en-US" sz="2200" dirty="0" err="1"/>
              <a:t>flavour</a:t>
            </a:r>
            <a:r>
              <a:rPr lang="en-US" sz="2200" dirty="0"/>
              <a:t> is regarded sweet and bland.</a:t>
            </a:r>
            <a:endParaRPr lang="en-IN" sz="2200" dirty="0"/>
          </a:p>
          <a:p>
            <a:pPr lvl="0"/>
            <a:r>
              <a:rPr lang="en-US" sz="2200" dirty="0"/>
              <a:t>Sex </a:t>
            </a:r>
            <a:r>
              <a:rPr lang="en-US" sz="2200" dirty="0" err="1"/>
              <a:t>odour</a:t>
            </a:r>
            <a:r>
              <a:rPr lang="en-US" sz="2200" dirty="0"/>
              <a:t> is more pronounced in male</a:t>
            </a:r>
            <a:r>
              <a:rPr lang="en-US" sz="2200" dirty="0" smtClean="0"/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81745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200" dirty="0"/>
              <a:t>Pork from boar has defined </a:t>
            </a:r>
            <a:r>
              <a:rPr lang="en-US" sz="2200" dirty="0" err="1" smtClean="0"/>
              <a:t>piggary</a:t>
            </a:r>
            <a:r>
              <a:rPr lang="en-US" sz="2200" dirty="0" smtClean="0"/>
              <a:t> </a:t>
            </a:r>
            <a:r>
              <a:rPr lang="en-US" sz="2200" dirty="0" err="1"/>
              <a:t>odour</a:t>
            </a:r>
            <a:r>
              <a:rPr lang="en-US" sz="2200" dirty="0"/>
              <a:t> or boar taint.</a:t>
            </a:r>
            <a:endParaRPr lang="en-IN" sz="2200" dirty="0"/>
          </a:p>
          <a:p>
            <a:pPr lvl="0" algn="just"/>
            <a:r>
              <a:rPr lang="en-US" sz="2200" dirty="0"/>
              <a:t>During long-term storage, most meat develop rancid </a:t>
            </a:r>
            <a:r>
              <a:rPr lang="en-US" sz="2200" dirty="0" err="1"/>
              <a:t>odour</a:t>
            </a:r>
            <a:r>
              <a:rPr lang="en-US" sz="2200" dirty="0"/>
              <a:t> due to fat oxidation.</a:t>
            </a:r>
            <a:endParaRPr lang="en-IN" sz="2200" dirty="0"/>
          </a:p>
          <a:p>
            <a:pPr lvl="0" algn="just"/>
            <a:r>
              <a:rPr lang="en-US" sz="2200" dirty="0"/>
              <a:t>It may be </a:t>
            </a:r>
            <a:r>
              <a:rPr lang="en-US" sz="2200" dirty="0" err="1"/>
              <a:t>muttony</a:t>
            </a:r>
            <a:r>
              <a:rPr lang="en-US" sz="2200" dirty="0"/>
              <a:t>, </a:t>
            </a:r>
            <a:r>
              <a:rPr lang="en-US" sz="2200" dirty="0" err="1"/>
              <a:t>tallowy</a:t>
            </a:r>
            <a:r>
              <a:rPr lang="en-US" sz="2200" dirty="0"/>
              <a:t> for beef and stale, cheesy or fishy for pork.</a:t>
            </a:r>
            <a:endParaRPr lang="en-IN" sz="2200" dirty="0"/>
          </a:p>
          <a:p>
            <a:pPr lvl="0" algn="just"/>
            <a:r>
              <a:rPr lang="en-US" sz="2200" dirty="0"/>
              <a:t>In case the meat is spoiled during storage, it emanates putrid </a:t>
            </a:r>
            <a:r>
              <a:rPr lang="en-US" sz="2200" dirty="0" err="1"/>
              <a:t>odour</a:t>
            </a:r>
            <a:r>
              <a:rPr lang="en-US" sz="2200" dirty="0"/>
              <a:t> due to protein decomposition.</a:t>
            </a:r>
            <a:endParaRPr lang="en-IN" sz="2200" dirty="0"/>
          </a:p>
          <a:p>
            <a:pPr lvl="0" algn="just"/>
            <a:r>
              <a:rPr lang="en-US" sz="2200" dirty="0"/>
              <a:t>When cooked meat is stored for along time, myoglobin </a:t>
            </a:r>
            <a:r>
              <a:rPr lang="en-US" sz="2200" dirty="0" err="1"/>
              <a:t>catalysed</a:t>
            </a:r>
            <a:r>
              <a:rPr lang="en-US" sz="2200" dirty="0"/>
              <a:t> fat oxidation takes place yielding a distinct warmed-over </a:t>
            </a:r>
            <a:r>
              <a:rPr lang="en-US" sz="2200" dirty="0" err="1"/>
              <a:t>flavour</a:t>
            </a:r>
            <a:r>
              <a:rPr lang="en-US" sz="2200" dirty="0"/>
              <a:t>.</a:t>
            </a:r>
            <a:endParaRPr lang="en-IN" sz="2200" dirty="0"/>
          </a:p>
          <a:p>
            <a:pPr lvl="0" algn="just"/>
            <a:r>
              <a:rPr lang="en-US" sz="2200" dirty="0"/>
              <a:t>Canning imparts canned-meat </a:t>
            </a:r>
            <a:r>
              <a:rPr lang="en-US" sz="2200" dirty="0" err="1"/>
              <a:t>flavour</a:t>
            </a:r>
            <a:r>
              <a:rPr lang="en-US" sz="2200" dirty="0"/>
              <a:t> to meat products due to </a:t>
            </a:r>
            <a:r>
              <a:rPr lang="en-US" sz="2200" dirty="0" smtClean="0"/>
              <a:t>severe </a:t>
            </a:r>
            <a:r>
              <a:rPr lang="en-US" sz="2200" dirty="0"/>
              <a:t>heat treatment.</a:t>
            </a:r>
            <a:endParaRPr lang="en-IN" sz="2200" dirty="0"/>
          </a:p>
          <a:p>
            <a:pPr algn="just"/>
            <a:endParaRPr lang="en-IN" sz="2200" dirty="0"/>
          </a:p>
          <a:p>
            <a:pPr algn="just"/>
            <a:endParaRPr lang="en-IN" sz="2200" dirty="0"/>
          </a:p>
          <a:p>
            <a:pPr algn="just"/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423011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Texture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Texture </a:t>
            </a:r>
            <a:r>
              <a:rPr lang="en-US" sz="2400" dirty="0"/>
              <a:t>is one of the most important eating quality attributes in the acceptance of meat.</a:t>
            </a:r>
            <a:endParaRPr lang="en-IN" sz="2400" dirty="0"/>
          </a:p>
          <a:p>
            <a:pPr lvl="0" algn="just"/>
            <a:r>
              <a:rPr lang="en-US" sz="2400" dirty="0"/>
              <a:t>The overall impression of texture is perceived by the senses of touch, sight and hearing.</a:t>
            </a:r>
            <a:endParaRPr lang="en-IN" sz="2400" dirty="0"/>
          </a:p>
          <a:p>
            <a:pPr lvl="0" algn="just"/>
            <a:r>
              <a:rPr lang="en-US" sz="2400" dirty="0"/>
              <a:t>Texture is a direct consequence of the grain in fresh meat.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481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11463</TotalTime>
  <Words>706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II: Sensory Evaluation (Part II)</vt:lpstr>
      <vt:lpstr> Sensory attributes of meat and meat products </vt:lpstr>
      <vt:lpstr> Colour </vt:lpstr>
      <vt:lpstr>PowerPoint Presentation</vt:lpstr>
      <vt:lpstr> Juiciness </vt:lpstr>
      <vt:lpstr> Flavour </vt:lpstr>
      <vt:lpstr>PowerPoint Presentation</vt:lpstr>
      <vt:lpstr>PowerPoint Presentation</vt:lpstr>
      <vt:lpstr> Texture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13</cp:revision>
  <dcterms:created xsi:type="dcterms:W3CDTF">2006-08-16T00:00:00Z</dcterms:created>
  <dcterms:modified xsi:type="dcterms:W3CDTF">2020-11-10T06:14:16Z</dcterms:modified>
</cp:coreProperties>
</file>