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8"/>
  </p:notesMasterIdLst>
  <p:sldIdLst>
    <p:sldId id="257" r:id="rId2"/>
    <p:sldId id="258" r:id="rId3"/>
    <p:sldId id="259" r:id="rId4"/>
    <p:sldId id="260" r:id="rId5"/>
    <p:sldId id="261" r:id="rId6"/>
    <p:sldId id="262" r:id="rId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38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9F9F43-72A5-4DEA-AB7B-27379CFADD13}" type="datetimeFigureOut">
              <a:rPr lang="en-IN" smtClean="0"/>
              <a:t>21-11-2020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B7F6D0-91C2-419E-AD8C-CD56F64330C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795226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B7B908B-615D-454D-85CE-2263B7D14AD3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11/21/2020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352800"/>
            <a:ext cx="7772400" cy="914400"/>
          </a:xfrm>
        </p:spPr>
        <p:txBody>
          <a:bodyPr>
            <a:normAutofit/>
          </a:bodyPr>
          <a:lstStyle/>
          <a:p>
            <a:r>
              <a:rPr kumimoji="1" lang="en-AU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Unit II: </a:t>
            </a:r>
            <a:r>
              <a:rPr kumimoji="1" lang="en-IN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Sensory Evaluation (Part </a:t>
            </a:r>
            <a:r>
              <a:rPr kumimoji="1" lang="en-IN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IV)</a:t>
            </a:r>
            <a:endParaRPr lang="en-IN" sz="4000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71600" y="4114800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fontScale="47500" lnSpcReduction="20000"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By:</a:t>
            </a:r>
          </a:p>
          <a:p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R. K. </a:t>
            </a:r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Jaiswal</a:t>
            </a:r>
            <a:endParaRPr lang="en-IN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Asstt</a:t>
            </a:r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 Prof.-cum-Jr. Scientist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Dept. of LPT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Veterinary College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Animal Sciences University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Patna-800014 (Bihar)</a:t>
            </a:r>
          </a:p>
          <a:p>
            <a:endParaRPr lang="en-IN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3125" y="19048"/>
            <a:ext cx="2857500" cy="15080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3375" y="0"/>
            <a:ext cx="1447800" cy="15271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95350" y="2057400"/>
            <a:ext cx="73533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LPT </a:t>
            </a:r>
            <a:r>
              <a:rPr lang="en-AU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602: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MEAT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PROCESSING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, PACKAGING, QUALITY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CONTROL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AND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MARKETING</a:t>
            </a:r>
          </a:p>
          <a:p>
            <a:pPr algn="ctr"/>
            <a:r>
              <a:rPr lang="en-IN" sz="3200" b="1" dirty="0" smtClean="0">
                <a:latin typeface="+mj-lt"/>
                <a:ea typeface="+mj-ea"/>
                <a:cs typeface="+mj-cs"/>
              </a:rPr>
              <a:t>Date of lecture: </a:t>
            </a:r>
            <a:r>
              <a:rPr lang="en-IN" sz="3200" b="1" dirty="0" smtClean="0">
                <a:latin typeface="+mj-lt"/>
                <a:ea typeface="+mj-ea"/>
                <a:cs typeface="+mj-cs"/>
              </a:rPr>
              <a:t>17/11/2020</a:t>
            </a:r>
            <a:endParaRPr lang="en-IN" sz="3200" b="1" dirty="0"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40926323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5791200" cy="533400"/>
          </a:xfrm>
          <a:solidFill>
            <a:schemeClr val="bg1"/>
          </a:solidFill>
        </p:spPr>
        <p:txBody>
          <a:bodyPr>
            <a:noAutofit/>
          </a:bodyPr>
          <a:lstStyle/>
          <a:p>
            <a:r>
              <a:rPr lang="en-US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imes New Roman" pitchFamily="18" charset="0"/>
                <a:cs typeface="Times New Roman" pitchFamily="18" charset="0"/>
              </a:rPr>
              <a:t>Types Of Sensory Testing</a:t>
            </a:r>
            <a:endParaRPr lang="en-US" sz="3200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Down Arrow 2"/>
          <p:cNvSpPr/>
          <p:nvPr/>
        </p:nvSpPr>
        <p:spPr>
          <a:xfrm>
            <a:off x="4191000" y="1219200"/>
            <a:ext cx="228600" cy="914400"/>
          </a:xfrm>
          <a:prstGeom prst="downArrow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>
            <a:off x="762000" y="2209800"/>
            <a:ext cx="7848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Down Arrow 10"/>
          <p:cNvSpPr/>
          <p:nvPr/>
        </p:nvSpPr>
        <p:spPr>
          <a:xfrm>
            <a:off x="685800" y="2209800"/>
            <a:ext cx="76200" cy="609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Down Arrow 11"/>
          <p:cNvSpPr/>
          <p:nvPr/>
        </p:nvSpPr>
        <p:spPr>
          <a:xfrm>
            <a:off x="8610600" y="2209800"/>
            <a:ext cx="76200" cy="609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Down Arrow 12"/>
          <p:cNvSpPr/>
          <p:nvPr/>
        </p:nvSpPr>
        <p:spPr>
          <a:xfrm>
            <a:off x="5638800" y="2209800"/>
            <a:ext cx="76200" cy="609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Down Arrow 13"/>
          <p:cNvSpPr/>
          <p:nvPr/>
        </p:nvSpPr>
        <p:spPr>
          <a:xfrm>
            <a:off x="3200400" y="2209800"/>
            <a:ext cx="76200" cy="609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76200" y="2819400"/>
            <a:ext cx="2209800" cy="40011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Discriminatory test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2514600" y="2819400"/>
            <a:ext cx="2209800" cy="40011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Difference test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4876800" y="2819400"/>
            <a:ext cx="2209800" cy="40011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Descriptive test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7239000" y="2819400"/>
            <a:ext cx="1905000" cy="40011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Specialized test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4953000" y="3581400"/>
            <a:ext cx="2057400" cy="923330"/>
          </a:xfrm>
          <a:prstGeom prst="rect">
            <a:avLst/>
          </a:prstGeom>
          <a:solidFill>
            <a:schemeClr val="bg1"/>
          </a:soli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342900" indent="-342900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Ranking test</a:t>
            </a:r>
          </a:p>
          <a:p>
            <a:pPr marL="342900" indent="-342900"/>
            <a:r>
              <a:rPr lang="en-US" dirty="0" smtClean="0"/>
              <a:t>Rating test/Hedonic scoring</a:t>
            </a:r>
            <a:endParaRPr lang="en-US" dirty="0"/>
          </a:p>
        </p:txBody>
      </p:sp>
      <p:cxnSp>
        <p:nvCxnSpPr>
          <p:cNvPr id="31" name="Straight Arrow Connector 30"/>
          <p:cNvCxnSpPr/>
          <p:nvPr/>
        </p:nvCxnSpPr>
        <p:spPr>
          <a:xfrm>
            <a:off x="3276600" y="3200400"/>
            <a:ext cx="381000" cy="3048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32" name="Straight Arrow Connector 31"/>
          <p:cNvCxnSpPr/>
          <p:nvPr/>
        </p:nvCxnSpPr>
        <p:spPr>
          <a:xfrm>
            <a:off x="5715000" y="3200400"/>
            <a:ext cx="381000" cy="3048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2590800" y="3505200"/>
            <a:ext cx="2286000" cy="1200329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Paired comparison test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Duo- Trio test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 Triangle test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7086600" y="3657600"/>
            <a:ext cx="2057400" cy="646331"/>
          </a:xfrm>
          <a:prstGeom prst="rect">
            <a:avLst/>
          </a:prstGeom>
          <a:solidFill>
            <a:schemeClr val="bg1"/>
          </a:soli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342900" indent="-342900"/>
            <a:r>
              <a:rPr lang="en-US" dirty="0" smtClean="0"/>
              <a:t>Flavour profile test</a:t>
            </a:r>
          </a:p>
          <a:p>
            <a:pPr marL="342900" indent="-342900"/>
            <a:r>
              <a:rPr lang="en-US" dirty="0" smtClean="0"/>
              <a:t>Texture profile test</a:t>
            </a:r>
            <a:endParaRPr lang="en-US" dirty="0"/>
          </a:p>
        </p:txBody>
      </p:sp>
      <p:cxnSp>
        <p:nvCxnSpPr>
          <p:cNvPr id="24" name="Straight Arrow Connector 23"/>
          <p:cNvCxnSpPr/>
          <p:nvPr/>
        </p:nvCxnSpPr>
        <p:spPr>
          <a:xfrm>
            <a:off x="7924800" y="3276600"/>
            <a:ext cx="381000" cy="3048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48704784"/>
      </p:ext>
    </p:extLst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362200" y="381000"/>
            <a:ext cx="3657600" cy="584775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Discriminatory test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341120" y="1676400"/>
            <a:ext cx="7162800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  <a:buFont typeface="Wingdings" pitchFamily="2" charset="2"/>
              <a:buChar char="Ø"/>
              <a:defRPr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Difference between two or more products 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  <a:defRPr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roduct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 is identical to product B 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  <a:defRPr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Find two similar products among three samples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  <a:defRPr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T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ype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panel required for this type of testing would normally be a trained panel</a:t>
            </a:r>
          </a:p>
        </p:txBody>
      </p:sp>
    </p:spTree>
    <p:extLst>
      <p:ext uri="{BB962C8B-B14F-4D97-AF65-F5344CB8AC3E}">
        <p14:creationId xmlns:p14="http://schemas.microsoft.com/office/powerpoint/2010/main" val="22736242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90800" y="152400"/>
            <a:ext cx="3429000" cy="609599"/>
          </a:xfrm>
          <a:solidFill>
            <a:schemeClr val="bg1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r>
              <a:rPr lang="en-US" sz="3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Difference test</a:t>
            </a:r>
            <a:endParaRPr lang="en-US" sz="3200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1219200"/>
            <a:ext cx="4419600" cy="2895600"/>
          </a:xfrm>
        </p:spPr>
        <p:txBody>
          <a:bodyPr>
            <a:normAutofit fontScale="92500"/>
          </a:bodyPr>
          <a:lstStyle/>
          <a:p>
            <a:pPr algn="l"/>
            <a:r>
              <a:rPr lang="en-US" sz="2800" dirty="0" smtClean="0">
                <a:solidFill>
                  <a:srgbClr val="0000FF"/>
                </a:solidFill>
                <a:latin typeface="Bookman Old Style" pitchFamily="18" charset="0"/>
              </a:rPr>
              <a:t>Paired comparison test</a:t>
            </a:r>
            <a:endParaRPr lang="en-US" sz="2800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Prepare two different samples of the food product you       wish to test.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Compare one attribute, e.g. which one is smoother?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Record the response from the tasters</a:t>
            </a:r>
            <a:r>
              <a:rPr lang="en-US" sz="2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096000" y="1066800"/>
            <a:ext cx="3048000" cy="27432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5" name="Rectangle 4"/>
          <p:cNvSpPr/>
          <p:nvPr/>
        </p:nvSpPr>
        <p:spPr>
          <a:xfrm>
            <a:off x="0" y="4180344"/>
            <a:ext cx="9144000" cy="2677656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just"/>
            <a:r>
              <a:rPr lang="en-US" sz="1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Name……………………..          		      Date………………</a:t>
            </a:r>
          </a:p>
          <a:p>
            <a:pPr algn="just"/>
            <a:r>
              <a:rPr lang="en-US" sz="1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Product…………………….</a:t>
            </a:r>
          </a:p>
          <a:p>
            <a:pPr algn="just"/>
            <a:r>
              <a:rPr lang="en-US" sz="1600" dirty="0" smtClean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  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you are given one or several pairs of sample. Evaluate the two samples in the pair for…………………..is there any difference the two samples in the pair?</a:t>
            </a:r>
          </a:p>
          <a:p>
            <a:pPr algn="just">
              <a:buNone/>
            </a:pPr>
            <a:endParaRPr lang="en-US" sz="16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None/>
            </a:pPr>
            <a:r>
              <a:rPr lang="en-US" sz="1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         </a:t>
            </a:r>
            <a:r>
              <a:rPr lang="en-US" sz="1600" dirty="0" smtClean="0">
                <a:solidFill>
                  <a:srgbClr val="2A04CC"/>
                </a:solidFill>
                <a:latin typeface="Times New Roman" pitchFamily="18" charset="0"/>
                <a:cs typeface="Times New Roman" pitchFamily="18" charset="0"/>
              </a:rPr>
              <a:t>Code No. of pairs                         Yes                                   No</a:t>
            </a:r>
          </a:p>
          <a:p>
            <a:pPr algn="just">
              <a:buNone/>
            </a:pPr>
            <a:r>
              <a:rPr lang="en-US" dirty="0" smtClean="0"/>
              <a:t>             _______                          _______                  _______</a:t>
            </a:r>
          </a:p>
          <a:p>
            <a:pPr algn="just">
              <a:buNone/>
            </a:pPr>
            <a:r>
              <a:rPr lang="en-US" dirty="0" smtClean="0"/>
              <a:t>             _______                          _______                  _______             </a:t>
            </a:r>
          </a:p>
          <a:p>
            <a:pPr algn="just">
              <a:buNone/>
            </a:pPr>
            <a:endParaRPr lang="en-US" dirty="0" smtClean="0"/>
          </a:p>
          <a:p>
            <a:pPr algn="just">
              <a:buNone/>
            </a:pPr>
            <a:r>
              <a:rPr lang="en-US" dirty="0" smtClean="0"/>
              <a:t>                                                                                            </a:t>
            </a:r>
            <a:r>
              <a:rPr lang="en-US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Signature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8079945"/>
      </p:ext>
    </p:extLst>
  </p:cSld>
  <p:clrMapOvr>
    <a:masterClrMapping/>
  </p:clrMapOvr>
  <p:transition>
    <p:split dir="in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276600" y="228600"/>
            <a:ext cx="2303836" cy="584775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r>
              <a:rPr lang="en-US" sz="3200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Times New Roman" pitchFamily="18" charset="0"/>
                <a:cs typeface="Times New Roman" pitchFamily="18" charset="0"/>
              </a:rPr>
              <a:t>Duo-trio-test</a:t>
            </a:r>
            <a:endParaRPr lang="en-US" sz="3200" dirty="0"/>
          </a:p>
        </p:txBody>
      </p:sp>
      <p:sp>
        <p:nvSpPr>
          <p:cNvPr id="3" name="Rectangle 2"/>
          <p:cNvSpPr/>
          <p:nvPr/>
        </p:nvSpPr>
        <p:spPr>
          <a:xfrm>
            <a:off x="228600" y="838200"/>
            <a:ext cx="8534400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Prepare three food samples,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two of which are the same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    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Using one of the two identical samples as control, as the taster 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to decide which of the other two remaining sample as the control.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Record the tasters’ responses</a:t>
            </a:r>
            <a:r>
              <a:rPr lang="en-US" dirty="0" smtClean="0">
                <a:latin typeface="Bookman Old Style" pitchFamily="18" charset="0"/>
              </a:rPr>
              <a:t>.</a:t>
            </a:r>
            <a:endParaRPr lang="en-US" dirty="0">
              <a:latin typeface="Bookman Old Style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" y="3429000"/>
            <a:ext cx="8915400" cy="3046988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>
              <a:buNone/>
            </a:pPr>
            <a:r>
              <a:rPr lang="en-US" dirty="0" smtClean="0">
                <a:solidFill>
                  <a:srgbClr val="0070C0"/>
                </a:solidFill>
                <a:latin typeface="Bookman Old Style" pitchFamily="18" charset="0"/>
              </a:rPr>
              <a:t>Name:…………………     			                    Date:……………..</a:t>
            </a:r>
          </a:p>
          <a:p>
            <a:pPr>
              <a:buNone/>
            </a:pPr>
            <a:r>
              <a:rPr lang="en-US" dirty="0" smtClean="0">
                <a:solidFill>
                  <a:srgbClr val="0070C0"/>
                </a:solidFill>
                <a:latin typeface="Bookman Old Style" pitchFamily="18" charset="0"/>
              </a:rPr>
              <a:t>Product:………………….</a:t>
            </a:r>
            <a:endParaRPr lang="en-US" dirty="0" smtClean="0">
              <a:latin typeface="Bookman Old Style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The first sample ‘R’ given is the reference sample</a:t>
            </a:r>
          </a:p>
          <a:p>
            <a:pPr algn="just">
              <a:buFont typeface="Arial" pitchFamily="34" charset="0"/>
              <a:buChar char="•"/>
            </a:pP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Taste it carefully.</a:t>
            </a:r>
          </a:p>
          <a:p>
            <a:pPr algn="just">
              <a:buFont typeface="Arial" pitchFamily="34" charset="0"/>
              <a:buChar char="•"/>
            </a:pP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 From the pair of coded samples next given, judge which sample is the same as ‘R’ </a:t>
            </a:r>
          </a:p>
          <a:p>
            <a:pPr>
              <a:buNone/>
            </a:pPr>
            <a:endParaRPr lang="en-US" dirty="0" smtClean="0">
              <a:latin typeface="Bookman Old Style" pitchFamily="18" charset="0"/>
            </a:endParaRPr>
          </a:p>
          <a:p>
            <a:pPr>
              <a:buNone/>
            </a:pPr>
            <a:r>
              <a:rPr lang="en-US" dirty="0" smtClean="0">
                <a:latin typeface="Bookman Old Style" pitchFamily="18" charset="0"/>
              </a:rPr>
              <a:t>        </a:t>
            </a:r>
            <a:r>
              <a:rPr lang="en-US" dirty="0" smtClean="0">
                <a:solidFill>
                  <a:srgbClr val="FF0000"/>
                </a:solidFill>
                <a:latin typeface="Bookman Old Style" pitchFamily="18" charset="0"/>
              </a:rPr>
              <a:t>Set No                   code no of pairs                         same as ‘R’</a:t>
            </a:r>
          </a:p>
          <a:p>
            <a:pPr marL="514272" indent="-514272">
              <a:buNone/>
            </a:pPr>
            <a:r>
              <a:rPr lang="en-US" dirty="0" smtClean="0">
                <a:latin typeface="Bookman Old Style" pitchFamily="18" charset="0"/>
              </a:rPr>
              <a:t>             1                              _______                                  _______ </a:t>
            </a:r>
          </a:p>
          <a:p>
            <a:pPr marL="514272" indent="-514272">
              <a:buNone/>
            </a:pPr>
            <a:r>
              <a:rPr lang="en-US" dirty="0" smtClean="0">
                <a:latin typeface="Bookman Old Style" pitchFamily="18" charset="0"/>
              </a:rPr>
              <a:t>             2                              _______                                   _______</a:t>
            </a:r>
          </a:p>
          <a:p>
            <a:pPr marL="514272" indent="-514272">
              <a:buNone/>
            </a:pPr>
            <a:r>
              <a:rPr lang="en-US" dirty="0" smtClean="0">
                <a:latin typeface="Bookman Old Style" pitchFamily="18" charset="0"/>
              </a:rPr>
              <a:t>             3                              _______                                   _______                                           							               </a:t>
            </a:r>
            <a:r>
              <a:rPr lang="en-US" dirty="0" smtClean="0">
                <a:solidFill>
                  <a:srgbClr val="FF0000"/>
                </a:solidFill>
                <a:latin typeface="Bookman Old Style" pitchFamily="18" charset="0"/>
              </a:rPr>
              <a:t>Signature</a:t>
            </a:r>
            <a:endParaRPr lang="en-US" dirty="0">
              <a:solidFill>
                <a:srgbClr val="FF0000"/>
              </a:solidFill>
              <a:latin typeface="Bookman Old Style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53007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3999" y="274638"/>
            <a:ext cx="5867401" cy="792162"/>
          </a:xfrm>
          <a:solidFill>
            <a:schemeClr val="bg1"/>
          </a:soli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36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latin typeface="Times New Roman" pitchFamily="18" charset="0"/>
                <a:cs typeface="Times New Roman" pitchFamily="18" charset="0"/>
              </a:rPr>
              <a:t>Triangle Test</a:t>
            </a:r>
            <a:endParaRPr lang="en-US" sz="3600" b="1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447800"/>
            <a:ext cx="9144000" cy="5410200"/>
          </a:xfrm>
          <a:solidFill>
            <a:schemeClr val="bg1"/>
          </a:solidFill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Prepare three food samples, two of which are the same.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Arrange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the samples in a triangle.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b="1" i="1" dirty="0">
                <a:latin typeface="Times New Roman" pitchFamily="18" charset="0"/>
                <a:cs typeface="Times New Roman" pitchFamily="18" charset="0"/>
              </a:rPr>
              <a:t>Ask the tasters to decide which of the samples is the odd one out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Record the responses from the tasters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Two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Samples A and B can be presented in two combinations AAB and BBA and for replication in six different-AAB,ABA,BAA,BAB,ABB and BBA.</a:t>
            </a:r>
          </a:p>
          <a:p>
            <a:pPr>
              <a:lnSpc>
                <a:spcPct val="15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</a:t>
            </a:r>
            <a:endParaRPr lang="en-US" sz="2400" dirty="0" smtClean="0"/>
          </a:p>
          <a:p>
            <a:pPr>
              <a:lnSpc>
                <a:spcPct val="150000"/>
              </a:lnSpc>
              <a:buNone/>
            </a:pPr>
            <a:endParaRPr lang="en-US" sz="2400" dirty="0" smtClean="0"/>
          </a:p>
          <a:p>
            <a:pPr>
              <a:lnSpc>
                <a:spcPct val="150000"/>
              </a:lnSpc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Picture 5" descr="shutterstock_104622089 copy.jpg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200" y="5029200"/>
            <a:ext cx="1461591" cy="1438496"/>
          </a:xfrm>
          <a:prstGeom prst="rect">
            <a:avLst/>
          </a:prstGeom>
        </p:spPr>
      </p:pic>
      <p:pic>
        <p:nvPicPr>
          <p:cNvPr id="7" name="Picture 6" descr="shutterstock_104622089 copy.jpg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6200000">
            <a:off x="2198252" y="5040747"/>
            <a:ext cx="1461591" cy="1438496"/>
          </a:xfrm>
          <a:prstGeom prst="rect">
            <a:avLst/>
          </a:prstGeom>
        </p:spPr>
      </p:pic>
      <p:pic>
        <p:nvPicPr>
          <p:cNvPr id="8" name="Picture 7" descr="shutterstock_104622089 copy.jpg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3950852" y="5040748"/>
            <a:ext cx="1461591" cy="1438496"/>
          </a:xfrm>
          <a:prstGeom prst="rect">
            <a:avLst/>
          </a:prstGeom>
        </p:spPr>
      </p:pic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48397448"/>
              </p:ext>
            </p:extLst>
          </p:nvPr>
        </p:nvGraphicFramePr>
        <p:xfrm>
          <a:off x="6324600" y="5029200"/>
          <a:ext cx="2384759" cy="1554480"/>
        </p:xfrm>
        <a:graphic>
          <a:graphicData uri="http://schemas.openxmlformats.org/drawingml/2006/table">
            <a:tbl>
              <a:tblPr firstRow="1" bandRow="1">
                <a:tableStyleId>{69012ECD-51FC-41F1-AA8D-1B2483CD663E}</a:tableStyleId>
              </a:tblPr>
              <a:tblGrid>
                <a:gridCol w="1182686"/>
                <a:gridCol w="1202073"/>
              </a:tblGrid>
              <a:tr h="628378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rgbClr val="FF0000"/>
                          </a:solidFill>
                        </a:rPr>
                        <a:t>Sample code</a:t>
                      </a:r>
                      <a:endParaRPr lang="en-US" dirty="0">
                        <a:solidFill>
                          <a:srgbClr val="FF0000"/>
                        </a:solidFill>
                      </a:endParaRPr>
                    </a:p>
                  </a:txBody>
                  <a:tcPr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642</a:t>
                      </a:r>
                      <a:endParaRPr lang="en-US" b="0" dirty="0"/>
                    </a:p>
                  </a:txBody>
                  <a:tcPr/>
                </a:tc>
              </a:tr>
              <a:tr h="897683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rgbClr val="FF0000"/>
                          </a:solidFill>
                        </a:rPr>
                        <a:t>Reason(s)</a:t>
                      </a:r>
                      <a:endParaRPr lang="en-US" b="1" dirty="0">
                        <a:solidFill>
                          <a:srgbClr val="FF0000"/>
                        </a:solidFill>
                      </a:endParaRPr>
                    </a:p>
                  </a:txBody>
                  <a:tcPr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This</a:t>
                      </a:r>
                      <a:r>
                        <a:rPr lang="en-US" baseline="0" dirty="0" smtClean="0"/>
                        <a:t> sample is sweeter</a:t>
                      </a:r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0" name="Rectangle 9"/>
          <p:cNvSpPr/>
          <p:nvPr/>
        </p:nvSpPr>
        <p:spPr>
          <a:xfrm>
            <a:off x="914400" y="6488668"/>
            <a:ext cx="61192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315</a:t>
            </a:r>
          </a:p>
        </p:txBody>
      </p:sp>
      <p:sp>
        <p:nvSpPr>
          <p:cNvPr id="11" name="Rectangle 10"/>
          <p:cNvSpPr/>
          <p:nvPr/>
        </p:nvSpPr>
        <p:spPr>
          <a:xfrm>
            <a:off x="2895600" y="6488668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837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419600" y="6488668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642</a:t>
            </a:r>
          </a:p>
        </p:txBody>
      </p:sp>
    </p:spTree>
    <p:extLst>
      <p:ext uri="{BB962C8B-B14F-4D97-AF65-F5344CB8AC3E}">
        <p14:creationId xmlns:p14="http://schemas.microsoft.com/office/powerpoint/2010/main" val="620427393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11466</TotalTime>
  <Words>298</Words>
  <Application>Microsoft Office PowerPoint</Application>
  <PresentationFormat>On-screen Show (4:3)</PresentationFormat>
  <Paragraphs>71</Paragraphs>
  <Slides>6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7" baseType="lpstr">
      <vt:lpstr>Office Theme</vt:lpstr>
      <vt:lpstr>Unit II: Sensory Evaluation (Part IV)</vt:lpstr>
      <vt:lpstr>Types Of Sensory Testing</vt:lpstr>
      <vt:lpstr>PowerPoint Presentation</vt:lpstr>
      <vt:lpstr> Difference test</vt:lpstr>
      <vt:lpstr>PowerPoint Presentation</vt:lpstr>
      <vt:lpstr>Triangle Test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ROHIT</dc:creator>
  <cp:lastModifiedBy>ROHIT</cp:lastModifiedBy>
  <cp:revision>15</cp:revision>
  <dcterms:created xsi:type="dcterms:W3CDTF">2006-08-16T00:00:00Z</dcterms:created>
  <dcterms:modified xsi:type="dcterms:W3CDTF">2020-11-21T08:37:42Z</dcterms:modified>
</cp:coreProperties>
</file>