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9F9F43-72A5-4DEA-AB7B-27379CFADD13}" type="datetimeFigureOut">
              <a:rPr lang="en-IN" smtClean="0"/>
              <a:t>28-11-2020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B7F6D0-91C2-419E-AD8C-CD56F64330C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79522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2800"/>
            <a:ext cx="7772400" cy="914400"/>
          </a:xfrm>
        </p:spPr>
        <p:txBody>
          <a:bodyPr>
            <a:normAutofit/>
          </a:bodyPr>
          <a:lstStyle/>
          <a:p>
            <a:r>
              <a:rPr kumimoji="1" lang="en-AU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Unit II: </a:t>
            </a:r>
            <a:r>
              <a:rPr kumimoji="1" lang="en-IN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Sensory Evaluation (Part VI)</a:t>
            </a:r>
            <a:endParaRPr lang="en-IN" sz="4000" dirty="0"/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371600" y="41148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IN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By:</a:t>
            </a:r>
          </a:p>
          <a:p>
            <a:r>
              <a:rPr lang="en-IN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Dr.</a:t>
            </a:r>
            <a:r>
              <a:rPr lang="en-IN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R. K. </a:t>
            </a:r>
            <a:r>
              <a:rPr lang="en-IN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Jaiswal</a:t>
            </a:r>
            <a:endParaRPr lang="en-IN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IN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Asstt</a:t>
            </a:r>
            <a:r>
              <a:rPr lang="en-IN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Prof.-cum-Jr. Scientist</a:t>
            </a:r>
          </a:p>
          <a:p>
            <a:r>
              <a:rPr lang="en-IN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Dept. of LPT</a:t>
            </a:r>
          </a:p>
          <a:p>
            <a:r>
              <a:rPr lang="en-IN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Bihar Veterinary College</a:t>
            </a:r>
          </a:p>
          <a:p>
            <a:r>
              <a:rPr lang="en-IN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Bihar Animal Sciences University</a:t>
            </a:r>
          </a:p>
          <a:p>
            <a:r>
              <a:rPr lang="en-IN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Patna-800014 (Bihar)</a:t>
            </a:r>
          </a:p>
          <a:p>
            <a:endParaRPr lang="en-IN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3125" y="19048"/>
            <a:ext cx="2857500" cy="1508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75" y="0"/>
            <a:ext cx="1447800" cy="1527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95350" y="2057400"/>
            <a:ext cx="73533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32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LPT </a:t>
            </a:r>
            <a:r>
              <a:rPr lang="en-AU" sz="32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602: </a:t>
            </a:r>
            <a:r>
              <a:rPr lang="en-IN" sz="32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MEAT</a:t>
            </a:r>
            <a:r>
              <a:rPr lang="en-IN" sz="32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IN" sz="32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PROCESSING</a:t>
            </a:r>
            <a:r>
              <a:rPr lang="en-IN" sz="32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IN" sz="32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, PACKAGING, QUALITY</a:t>
            </a:r>
            <a:r>
              <a:rPr lang="en-IN" sz="32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IN" sz="32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CONTROL</a:t>
            </a:r>
            <a:r>
              <a:rPr lang="en-IN" sz="32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IN" sz="32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AND</a:t>
            </a:r>
            <a:r>
              <a:rPr lang="en-IN" sz="32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IN" sz="32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MARKETING</a:t>
            </a:r>
          </a:p>
          <a:p>
            <a:pPr algn="ctr"/>
            <a:r>
              <a:rPr lang="en-IN" sz="3200" b="1" dirty="0" smtClean="0">
                <a:latin typeface="+mj-lt"/>
                <a:ea typeface="+mj-ea"/>
                <a:cs typeface="+mj-cs"/>
              </a:rPr>
              <a:t>Date of lecture: 24/11/2020</a:t>
            </a:r>
            <a:endParaRPr lang="en-IN" sz="3200" b="1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569912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b="1" dirty="0" smtClean="0"/>
              <a:t/>
            </a:r>
            <a:br>
              <a:rPr lang="en-US" sz="3200" b="1" dirty="0" smtClean="0"/>
            </a:br>
            <a:r>
              <a:rPr lang="en-US" sz="3200" b="1" dirty="0" smtClean="0"/>
              <a:t>Major </a:t>
            </a:r>
            <a:r>
              <a:rPr lang="en-US" sz="3200" b="1" dirty="0"/>
              <a:t>Considerations in Sensory Evaluation</a:t>
            </a:r>
            <a:r>
              <a:rPr lang="en-IN" sz="3200" b="1" dirty="0"/>
              <a:t/>
            </a:r>
            <a:br>
              <a:rPr lang="en-IN" sz="3200" b="1" dirty="0"/>
            </a:br>
            <a:endParaRPr lang="en-IN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US" dirty="0" smtClean="0"/>
              <a:t>Sample</a:t>
            </a:r>
            <a:endParaRPr lang="en-IN" sz="2400" dirty="0"/>
          </a:p>
          <a:p>
            <a:pPr lvl="1"/>
            <a:r>
              <a:rPr lang="en-US" dirty="0"/>
              <a:t>Panelists</a:t>
            </a:r>
            <a:endParaRPr lang="en-IN" sz="2400" dirty="0"/>
          </a:p>
          <a:p>
            <a:pPr lvl="1"/>
            <a:r>
              <a:rPr lang="en-US" dirty="0"/>
              <a:t>Environment</a:t>
            </a:r>
            <a:endParaRPr lang="en-IN" sz="2400" dirty="0"/>
          </a:p>
          <a:p>
            <a:pPr lvl="1"/>
            <a:r>
              <a:rPr lang="en-US" dirty="0"/>
              <a:t>Presentation</a:t>
            </a:r>
            <a:endParaRPr lang="en-IN" sz="2400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95628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Considerations </a:t>
            </a:r>
            <a:r>
              <a:rPr lang="en-US" dirty="0"/>
              <a:t>Pertaining to Samples in Sensory Evaluation</a:t>
            </a:r>
            <a:r>
              <a:rPr lang="en-IN" dirty="0"/>
              <a:t/>
            </a:r>
            <a:br>
              <a:rPr lang="en-IN" dirty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US" dirty="0" smtClean="0"/>
              <a:t>Temperature </a:t>
            </a:r>
            <a:r>
              <a:rPr lang="en-US" dirty="0"/>
              <a:t>of Samples</a:t>
            </a:r>
            <a:endParaRPr lang="en-IN" dirty="0"/>
          </a:p>
          <a:p>
            <a:pPr lvl="0"/>
            <a:r>
              <a:rPr lang="en-US" dirty="0"/>
              <a:t>Serving Utensils</a:t>
            </a:r>
            <a:endParaRPr lang="en-IN" dirty="0"/>
          </a:p>
          <a:p>
            <a:pPr lvl="0"/>
            <a:r>
              <a:rPr lang="en-US" dirty="0"/>
              <a:t>Sample Size</a:t>
            </a:r>
            <a:endParaRPr lang="en-IN" dirty="0"/>
          </a:p>
          <a:p>
            <a:pPr lvl="0"/>
            <a:r>
              <a:rPr lang="en-US" dirty="0"/>
              <a:t>Sample Coding</a:t>
            </a:r>
            <a:endParaRPr lang="en-IN" dirty="0"/>
          </a:p>
          <a:p>
            <a:pPr lvl="0"/>
            <a:r>
              <a:rPr lang="en-US" dirty="0"/>
              <a:t>Order of Presentation</a:t>
            </a:r>
            <a:endParaRPr lang="en-IN" dirty="0"/>
          </a:p>
          <a:p>
            <a:pPr lvl="0"/>
            <a:r>
              <a:rPr lang="en-US" dirty="0"/>
              <a:t>Number of Samples</a:t>
            </a:r>
            <a:endParaRPr lang="en-IN" dirty="0"/>
          </a:p>
          <a:p>
            <a:pPr lvl="0"/>
            <a:r>
              <a:rPr lang="en-US" dirty="0"/>
              <a:t>Time of Testing</a:t>
            </a:r>
            <a:endParaRPr lang="en-IN" dirty="0"/>
          </a:p>
          <a:p>
            <a:r>
              <a:rPr lang="en-US" dirty="0"/>
              <a:t>Rinsing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458523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Considerations </a:t>
            </a:r>
            <a:r>
              <a:rPr lang="en-US" dirty="0"/>
              <a:t>Pertaining to Panelists in Sensory Evaluation</a:t>
            </a:r>
            <a:r>
              <a:rPr lang="en-IN" sz="4000" dirty="0"/>
              <a:t/>
            </a:r>
            <a:br>
              <a:rPr lang="en-IN" sz="4000" dirty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US" dirty="0" smtClean="0"/>
              <a:t>Age</a:t>
            </a:r>
            <a:endParaRPr lang="en-IN" sz="2400" dirty="0"/>
          </a:p>
          <a:p>
            <a:pPr lvl="1"/>
            <a:r>
              <a:rPr lang="en-US" dirty="0"/>
              <a:t>Gender</a:t>
            </a:r>
            <a:endParaRPr lang="en-IN" sz="2400" dirty="0"/>
          </a:p>
          <a:p>
            <a:pPr lvl="1"/>
            <a:r>
              <a:rPr lang="en-US" dirty="0"/>
              <a:t>Ethnicity</a:t>
            </a:r>
            <a:endParaRPr lang="en-IN" sz="2400" dirty="0"/>
          </a:p>
          <a:p>
            <a:pPr lvl="1"/>
            <a:r>
              <a:rPr lang="en-US" dirty="0"/>
              <a:t>Illness </a:t>
            </a:r>
            <a:endParaRPr lang="en-US" dirty="0" smtClean="0"/>
          </a:p>
          <a:p>
            <a:pPr lvl="1"/>
            <a:r>
              <a:rPr lang="en-US" dirty="0" smtClean="0"/>
              <a:t>Ability </a:t>
            </a:r>
            <a:r>
              <a:rPr lang="en-US" dirty="0"/>
              <a:t>to sense food</a:t>
            </a:r>
            <a:endParaRPr lang="en-IN" sz="2400" dirty="0"/>
          </a:p>
          <a:p>
            <a:pPr lvl="1"/>
            <a:r>
              <a:rPr lang="en-US" dirty="0" smtClean="0"/>
              <a:t>Smokers</a:t>
            </a:r>
            <a:endParaRPr lang="en-IN" sz="2400" dirty="0"/>
          </a:p>
          <a:p>
            <a:pPr lvl="1"/>
            <a:r>
              <a:rPr lang="en-US" dirty="0"/>
              <a:t>Availability</a:t>
            </a:r>
            <a:endParaRPr lang="en-IN" sz="2400" dirty="0"/>
          </a:p>
          <a:p>
            <a:pPr lvl="1"/>
            <a:r>
              <a:rPr lang="en-US" dirty="0"/>
              <a:t>Willingness to </a:t>
            </a:r>
            <a:r>
              <a:rPr lang="en-US" dirty="0" smtClean="0"/>
              <a:t>serve</a:t>
            </a:r>
            <a:endParaRPr lang="en-IN" sz="2400" dirty="0"/>
          </a:p>
        </p:txBody>
      </p:sp>
    </p:spTree>
    <p:extLst>
      <p:ext uri="{BB962C8B-B14F-4D97-AF65-F5344CB8AC3E}">
        <p14:creationId xmlns:p14="http://schemas.microsoft.com/office/powerpoint/2010/main" val="3007683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Panelists are selected after they demonstrate their skills in</a:t>
            </a:r>
            <a:endParaRPr lang="en-IN" sz="2800" dirty="0"/>
          </a:p>
          <a:p>
            <a:pPr lvl="1"/>
            <a:r>
              <a:rPr lang="en-US" dirty="0"/>
              <a:t>Tests</a:t>
            </a:r>
            <a:endParaRPr lang="en-IN" sz="2400" dirty="0"/>
          </a:p>
          <a:p>
            <a:pPr lvl="1"/>
            <a:r>
              <a:rPr lang="en-US" dirty="0"/>
              <a:t>Thresholds</a:t>
            </a:r>
            <a:endParaRPr lang="en-IN" sz="2400" dirty="0"/>
          </a:p>
          <a:p>
            <a:pPr lvl="1"/>
            <a:r>
              <a:rPr lang="en-US" dirty="0"/>
              <a:t>Discrimination</a:t>
            </a:r>
            <a:endParaRPr lang="en-IN" sz="2400" dirty="0"/>
          </a:p>
          <a:p>
            <a:pPr lvl="1"/>
            <a:r>
              <a:rPr lang="en-US" dirty="0"/>
              <a:t>Ability to taste the four basic tastes</a:t>
            </a:r>
            <a:endParaRPr lang="en-IN" sz="2400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98293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Considerations </a:t>
            </a:r>
            <a:r>
              <a:rPr lang="en-US" dirty="0"/>
              <a:t>pertaining to </a:t>
            </a:r>
            <a:r>
              <a:rPr lang="en-US" dirty="0" smtClean="0"/>
              <a:t>Environment </a:t>
            </a:r>
            <a:r>
              <a:rPr lang="en-US" dirty="0"/>
              <a:t>in Sensory Evaluation</a:t>
            </a:r>
            <a:r>
              <a:rPr lang="en-IN" sz="4000" dirty="0"/>
              <a:t/>
            </a:r>
            <a:br>
              <a:rPr lang="en-IN" sz="4000" dirty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US" dirty="0" smtClean="0"/>
              <a:t>Temperature</a:t>
            </a:r>
            <a:endParaRPr lang="en-IN" sz="2400" dirty="0"/>
          </a:p>
          <a:p>
            <a:pPr lvl="1"/>
            <a:r>
              <a:rPr lang="en-US" dirty="0" smtClean="0"/>
              <a:t>Light</a:t>
            </a:r>
            <a:endParaRPr lang="en-IN" sz="2400" dirty="0"/>
          </a:p>
          <a:p>
            <a:pPr lvl="1"/>
            <a:r>
              <a:rPr lang="en-US" dirty="0"/>
              <a:t>Comfort</a:t>
            </a:r>
            <a:endParaRPr lang="en-IN" sz="2400" dirty="0"/>
          </a:p>
          <a:p>
            <a:pPr lvl="1"/>
            <a:r>
              <a:rPr lang="en-US" dirty="0"/>
              <a:t>Private</a:t>
            </a:r>
            <a:endParaRPr lang="en-IN" sz="2400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72337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Considerations </a:t>
            </a:r>
            <a:r>
              <a:rPr lang="en-US" dirty="0"/>
              <a:t>pertaining to Presentation in Sensory Evaluation</a:t>
            </a:r>
            <a:r>
              <a:rPr lang="en-IN" dirty="0"/>
              <a:t/>
            </a:r>
            <a:br>
              <a:rPr lang="en-IN" dirty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US" dirty="0" smtClean="0"/>
              <a:t>Random</a:t>
            </a:r>
            <a:endParaRPr lang="en-IN" dirty="0"/>
          </a:p>
          <a:p>
            <a:pPr lvl="0"/>
            <a:r>
              <a:rPr lang="en-US" dirty="0"/>
              <a:t>Numbering or </a:t>
            </a:r>
            <a:r>
              <a:rPr lang="en-US" dirty="0" smtClean="0"/>
              <a:t>labeling</a:t>
            </a:r>
            <a:endParaRPr lang="en-IN" dirty="0"/>
          </a:p>
          <a:p>
            <a:pPr marL="0" lvl="0" indent="0">
              <a:buNone/>
            </a:pPr>
            <a:r>
              <a:rPr lang="en-US" dirty="0" smtClean="0"/>
              <a:t>In </a:t>
            </a:r>
            <a:r>
              <a:rPr lang="en-US" dirty="0"/>
              <a:t>presentation of samples the following criteria are to be met</a:t>
            </a:r>
            <a:endParaRPr lang="en-IN" dirty="0"/>
          </a:p>
          <a:p>
            <a:pPr lvl="0"/>
            <a:r>
              <a:rPr lang="en-US" dirty="0"/>
              <a:t>Utensils: Stainless Steel</a:t>
            </a:r>
            <a:endParaRPr lang="en-IN" dirty="0"/>
          </a:p>
          <a:p>
            <a:pPr lvl="0"/>
            <a:r>
              <a:rPr lang="en-US" dirty="0"/>
              <a:t>Plates: White or Paper</a:t>
            </a:r>
            <a:endParaRPr lang="en-IN" dirty="0"/>
          </a:p>
          <a:p>
            <a:pPr lvl="0"/>
            <a:r>
              <a:rPr lang="en-US" dirty="0"/>
              <a:t>Glasses: Clear</a:t>
            </a:r>
            <a:endParaRPr lang="en-IN" dirty="0"/>
          </a:p>
          <a:p>
            <a:pPr lvl="0"/>
            <a:r>
              <a:rPr lang="en-US" dirty="0"/>
              <a:t>Carrier: Pie Crust</a:t>
            </a:r>
            <a:endParaRPr lang="en-IN" dirty="0"/>
          </a:p>
          <a:p>
            <a:pPr lvl="0"/>
            <a:r>
              <a:rPr lang="en-US" dirty="0"/>
              <a:t>Accompaniment: Ketchup</a:t>
            </a: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93416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11467</TotalTime>
  <Words>150</Words>
  <Application>Microsoft Office PowerPoint</Application>
  <PresentationFormat>On-screen Show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Unit II: Sensory Evaluation (Part VI)</vt:lpstr>
      <vt:lpstr> Major Considerations in Sensory Evaluation </vt:lpstr>
      <vt:lpstr> Considerations Pertaining to Samples in Sensory Evaluation </vt:lpstr>
      <vt:lpstr> Considerations Pertaining to Panelists in Sensory Evaluation </vt:lpstr>
      <vt:lpstr>PowerPoint Presentation</vt:lpstr>
      <vt:lpstr> Considerations pertaining to Environment in Sensory Evaluation </vt:lpstr>
      <vt:lpstr> Considerations pertaining to Presentation in Sensory Evaluation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ROHIT</dc:creator>
  <cp:lastModifiedBy>ROHIT</cp:lastModifiedBy>
  <cp:revision>16</cp:revision>
  <dcterms:created xsi:type="dcterms:W3CDTF">2006-08-16T00:00:00Z</dcterms:created>
  <dcterms:modified xsi:type="dcterms:W3CDTF">2020-11-28T07:40:52Z</dcterms:modified>
</cp:coreProperties>
</file>