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7"/>
  </p:notesMasterIdLst>
  <p:sldIdLst>
    <p:sldId id="257" r:id="rId2"/>
    <p:sldId id="258" r:id="rId3"/>
    <p:sldId id="259" r:id="rId4"/>
    <p:sldId id="261" r:id="rId5"/>
    <p:sldId id="262" r:id="rId6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9" d="100"/>
          <a:sy n="69" d="100"/>
        </p:scale>
        <p:origin x="-1404" y="-9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tableStyles" Target="tableStyles.xml"/><Relationship Id="rId5" Type="http://schemas.openxmlformats.org/officeDocument/2006/relationships/slide" Target="slides/slide4.xml"/><Relationship Id="rId10" Type="http://schemas.openxmlformats.org/officeDocument/2006/relationships/theme" Target="theme/theme1.xml"/><Relationship Id="rId4" Type="http://schemas.openxmlformats.org/officeDocument/2006/relationships/slide" Target="slides/slide3.xml"/><Relationship Id="rId9" Type="http://schemas.openxmlformats.org/officeDocument/2006/relationships/viewProps" Target="view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C9F9F43-72A5-4DEA-AB7B-27379CFADD13}" type="datetimeFigureOut">
              <a:rPr lang="en-IN" smtClean="0"/>
              <a:t>28-11-2020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B8B7F6D0-91C2-419E-AD8C-CD56F64330CD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07952264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11/28/2020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11/28/2020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11/28/2020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11/28/2020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11/28/2020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11/28/2020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11/28/2020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11/28/2020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6.jpeg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3352800"/>
            <a:ext cx="7772400" cy="914400"/>
          </a:xfrm>
        </p:spPr>
        <p:txBody>
          <a:bodyPr>
            <a:normAutofit/>
          </a:bodyPr>
          <a:lstStyle/>
          <a:p>
            <a:r>
              <a:rPr kumimoji="1" lang="en-AU" sz="31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Arial" charset="0"/>
              </a:rPr>
              <a:t>Unit II: </a:t>
            </a:r>
            <a:r>
              <a:rPr kumimoji="1" lang="en-IN" sz="3100" b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C0C0C0"/>
                  </a:outerShdw>
                </a:effectLst>
                <a:latin typeface="Arial" charset="0"/>
              </a:rPr>
              <a:t>Sensory Evaluation (Part V)</a:t>
            </a:r>
            <a:endParaRPr lang="en-IN" sz="4000" dirty="0"/>
          </a:p>
        </p:txBody>
      </p:sp>
      <p:sp>
        <p:nvSpPr>
          <p:cNvPr id="4" name="Subtitle 2"/>
          <p:cNvSpPr txBox="1">
            <a:spLocks/>
          </p:cNvSpPr>
          <p:nvPr/>
        </p:nvSpPr>
        <p:spPr>
          <a:xfrm>
            <a:off x="1371600" y="4114800"/>
            <a:ext cx="6400800" cy="1752600"/>
          </a:xfrm>
          <a:prstGeom prst="rect">
            <a:avLst/>
          </a:prstGeom>
        </p:spPr>
        <p:txBody>
          <a:bodyPr vert="horz" lIns="91440" tIns="45720" rIns="91440" bIns="45720" rtlCol="0">
            <a:normAutofit fontScale="47500" lnSpcReduction="20000"/>
          </a:bodyPr>
          <a:lstStyle>
            <a:lvl1pPr marL="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32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1pPr>
            <a:lvl2pPr marL="457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914400" rtl="0" eaLnBrk="1" latinLnBrk="0" hangingPunct="1">
              <a:spcBef>
                <a:spcPct val="20000"/>
              </a:spcBef>
              <a:buFont typeface="Arial" pitchFamily="34" charset="0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By:</a:t>
            </a:r>
          </a:p>
          <a:p>
            <a:r>
              <a:rPr lang="en-IN" b="1" dirty="0" err="1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Dr.</a:t>
            </a:r>
            <a:r>
              <a:rPr lang="en-IN" b="1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 R. K. </a:t>
            </a:r>
            <a:r>
              <a:rPr lang="en-IN" b="1" dirty="0" err="1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Jaiswal</a:t>
            </a:r>
            <a:endParaRPr lang="en-IN" b="1" dirty="0" smtClean="0">
              <a:solidFill>
                <a:schemeClr val="tx1"/>
              </a:solidFill>
              <a:latin typeface="Times New Roman" pitchFamily="18" charset="0"/>
              <a:cs typeface="Times New Roman" pitchFamily="18" charset="0"/>
            </a:endParaRPr>
          </a:p>
          <a:p>
            <a:r>
              <a:rPr lang="en-IN" dirty="0" err="1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Asstt</a:t>
            </a:r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. Prof.-cum-Jr. Scientist</a:t>
            </a:r>
          </a:p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Dept. of LPT</a:t>
            </a:r>
          </a:p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Bihar Veterinary College</a:t>
            </a:r>
          </a:p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Bihar Animal Sciences University</a:t>
            </a:r>
          </a:p>
          <a:p>
            <a:r>
              <a:rPr lang="en-IN" dirty="0" smtClean="0">
                <a:solidFill>
                  <a:schemeClr val="tx1"/>
                </a:solidFill>
                <a:latin typeface="Times New Roman" pitchFamily="18" charset="0"/>
                <a:cs typeface="Times New Roman" pitchFamily="18" charset="0"/>
              </a:rPr>
              <a:t>Patna-800014 (Bihar)</a:t>
            </a:r>
          </a:p>
          <a:p>
            <a:endParaRPr lang="en-IN" dirty="0"/>
          </a:p>
        </p:txBody>
      </p:sp>
      <p:pic>
        <p:nvPicPr>
          <p:cNvPr id="5" name="Picture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53125" y="19048"/>
            <a:ext cx="2857500" cy="150808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" name="Picture 5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3375" y="0"/>
            <a:ext cx="1447800" cy="152713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TextBox 2"/>
          <p:cNvSpPr txBox="1"/>
          <p:nvPr/>
        </p:nvSpPr>
        <p:spPr>
          <a:xfrm>
            <a:off x="895350" y="2057400"/>
            <a:ext cx="7353300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AU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LPT </a:t>
            </a:r>
            <a:r>
              <a:rPr lang="en-AU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602: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MEAT</a:t>
            </a:r>
            <a:r>
              <a:rPr lang="en-IN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PROCESSING</a:t>
            </a:r>
            <a:r>
              <a:rPr lang="en-IN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, PACKAGING, QUALITY</a:t>
            </a:r>
            <a:r>
              <a:rPr lang="en-IN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CONTROL</a:t>
            </a:r>
            <a:r>
              <a:rPr lang="en-IN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AND</a:t>
            </a:r>
            <a:r>
              <a:rPr lang="en-IN" sz="3200" b="1" dirty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 </a:t>
            </a:r>
            <a:r>
              <a:rPr lang="en-IN" sz="3200" b="1" dirty="0" smtClean="0">
                <a:solidFill>
                  <a:srgbClr val="FF0000"/>
                </a:solidFill>
                <a:latin typeface="+mj-lt"/>
                <a:ea typeface="+mj-ea"/>
                <a:cs typeface="+mj-cs"/>
              </a:rPr>
              <a:t>MARKETING</a:t>
            </a:r>
          </a:p>
          <a:p>
            <a:pPr algn="ctr"/>
            <a:r>
              <a:rPr lang="en-IN" sz="3200" b="1" dirty="0" smtClean="0">
                <a:latin typeface="+mj-lt"/>
                <a:ea typeface="+mj-ea"/>
                <a:cs typeface="+mj-cs"/>
              </a:rPr>
              <a:t>Date of lecture: 23/11/2020</a:t>
            </a:r>
            <a:endParaRPr lang="en-IN" sz="3200" b="1" dirty="0">
              <a:latin typeface="+mj-lt"/>
              <a:ea typeface="+mj-ea"/>
              <a:cs typeface="+mj-cs"/>
            </a:endParaRPr>
          </a:p>
        </p:txBody>
      </p:sp>
    </p:spTree>
    <p:extLst>
      <p:ext uri="{BB962C8B-B14F-4D97-AF65-F5344CB8AC3E}">
        <p14:creationId xmlns:p14="http://schemas.microsoft.com/office/powerpoint/2010/main" val="9328828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990600" y="1220212"/>
            <a:ext cx="7543800" cy="304698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42900" lvl="1" indent="-342900" algn="just">
              <a:buFont typeface="Arial"/>
              <a:buChar char="•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Ranking of food samples according to a </a:t>
            </a:r>
            <a:r>
              <a:rPr lang="en-US" sz="2400" dirty="0" smtClean="0">
                <a:solidFill>
                  <a:srgbClr val="FF6600"/>
                </a:solidFill>
                <a:latin typeface="Times New Roman" pitchFamily="18" charset="0"/>
                <a:cs typeface="Times New Roman" pitchFamily="18" charset="0"/>
              </a:rPr>
              <a:t>specific property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e.g. sweetness</a:t>
            </a:r>
          </a:p>
          <a:p>
            <a:pPr marL="514272" indent="-514272" algn="just">
              <a:lnSpc>
                <a:spcPct val="150000"/>
              </a:lnSpc>
              <a:buFont typeface="Wingdings" pitchFamily="2" charset="2"/>
              <a:buChar char="v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Panelist are presented all samples with code number and are asked to rank.</a:t>
            </a:r>
          </a:p>
          <a:p>
            <a:pPr marL="514272" indent="-514272" algn="just">
              <a:lnSpc>
                <a:spcPct val="150000"/>
              </a:lnSpc>
              <a:buFont typeface="Wingdings" pitchFamily="2" charset="2"/>
              <a:buChar char="v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The Panelist are asked to rank the coded samples according to there preference</a:t>
            </a:r>
          </a:p>
        </p:txBody>
      </p:sp>
      <p:pic>
        <p:nvPicPr>
          <p:cNvPr id="3" name="Picture 2" descr="shutterstock_144831805 copy.jpg"/>
          <p:cNvPicPr>
            <a:picLocks noChangeAspect="1"/>
          </p:cNvPicPr>
          <p:nvPr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533400" y="4308908"/>
            <a:ext cx="4604718" cy="2320492"/>
          </a:xfrm>
          <a:prstGeom prst="rect">
            <a:avLst/>
          </a:prstGeom>
        </p:spPr>
      </p:pic>
      <p:graphicFrame>
        <p:nvGraphicFramePr>
          <p:cNvPr id="4" name="Table 3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238174154"/>
              </p:ext>
            </p:extLst>
          </p:nvPr>
        </p:nvGraphicFramePr>
        <p:xfrm>
          <a:off x="5621617" y="4384766"/>
          <a:ext cx="3043962" cy="1720874"/>
        </p:xfrm>
        <a:graphic>
          <a:graphicData uri="http://schemas.openxmlformats.org/drawingml/2006/table">
            <a:tbl>
              <a:tblPr firstRow="1" bandRow="1">
                <a:tableStyleId>{912C8C85-51F0-491E-9774-3900AFEF0FD7}</a:tableStyleId>
              </a:tblPr>
              <a:tblGrid>
                <a:gridCol w="1521981"/>
                <a:gridCol w="1521981"/>
              </a:tblGrid>
              <a:tr h="426307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Sample code</a:t>
                      </a:r>
                      <a:endParaRPr lang="en-US" dirty="0"/>
                    </a:p>
                  </a:txBody>
                  <a:tcPr>
                    <a:lnL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Ranking order</a:t>
                      </a:r>
                      <a:endParaRPr lang="en-US" dirty="0"/>
                    </a:p>
                  </a:txBody>
                  <a:tcPr>
                    <a:lnL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441953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315</a:t>
                      </a:r>
                      <a:endParaRPr lang="en-US" dirty="0"/>
                    </a:p>
                  </a:txBody>
                  <a:tcPr>
                    <a:lnL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2</a:t>
                      </a:r>
                      <a:endParaRPr lang="en-US" dirty="0"/>
                    </a:p>
                  </a:txBody>
                  <a:tcPr>
                    <a:lnL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426307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837</a:t>
                      </a:r>
                      <a:endParaRPr lang="en-US" dirty="0"/>
                    </a:p>
                  </a:txBody>
                  <a:tcPr>
                    <a:lnL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1</a:t>
                      </a:r>
                      <a:endParaRPr lang="en-US" dirty="0"/>
                    </a:p>
                  </a:txBody>
                  <a:tcPr>
                    <a:lnL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426307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642</a:t>
                      </a:r>
                      <a:endParaRPr lang="en-US" dirty="0"/>
                    </a:p>
                  </a:txBody>
                  <a:tcPr>
                    <a:lnL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</a:t>
                      </a:r>
                      <a:endParaRPr lang="en-US" dirty="0"/>
                    </a:p>
                  </a:txBody>
                  <a:tcPr>
                    <a:lnL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sp>
        <p:nvSpPr>
          <p:cNvPr id="5" name="Rectangle 4"/>
          <p:cNvSpPr/>
          <p:nvPr/>
        </p:nvSpPr>
        <p:spPr>
          <a:xfrm>
            <a:off x="990600" y="5029200"/>
            <a:ext cx="535724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 smtClean="0"/>
              <a:t>315</a:t>
            </a:r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2590800" y="4953000"/>
            <a:ext cx="535724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 smtClean="0"/>
              <a:t>837</a:t>
            </a:r>
            <a:endParaRPr lang="en-US" dirty="0"/>
          </a:p>
        </p:txBody>
      </p:sp>
      <p:sp>
        <p:nvSpPr>
          <p:cNvPr id="7" name="Rectangle 6"/>
          <p:cNvSpPr/>
          <p:nvPr/>
        </p:nvSpPr>
        <p:spPr>
          <a:xfrm>
            <a:off x="4038600" y="5181600"/>
            <a:ext cx="535724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 smtClean="0"/>
              <a:t>642</a:t>
            </a:r>
            <a:endParaRPr lang="en-US" dirty="0"/>
          </a:p>
        </p:txBody>
      </p:sp>
      <p:sp>
        <p:nvSpPr>
          <p:cNvPr id="8" name="Rectangle 7"/>
          <p:cNvSpPr/>
          <p:nvPr/>
        </p:nvSpPr>
        <p:spPr>
          <a:xfrm>
            <a:off x="3733800" y="304800"/>
            <a:ext cx="2249334" cy="584775"/>
          </a:xfrm>
          <a:prstGeom prst="rect">
            <a:avLst/>
          </a:prstGeom>
          <a:solidFill>
            <a:schemeClr val="bg2"/>
          </a:solidFill>
        </p:spPr>
        <p:txBody>
          <a:bodyPr wrap="none">
            <a:spAutoFit/>
          </a:bodyPr>
          <a:lstStyle/>
          <a:p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Ranking test</a:t>
            </a:r>
          </a:p>
        </p:txBody>
      </p:sp>
    </p:spTree>
    <p:extLst>
      <p:ext uri="{BB962C8B-B14F-4D97-AF65-F5344CB8AC3E}">
        <p14:creationId xmlns:p14="http://schemas.microsoft.com/office/powerpoint/2010/main" val="17071535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Table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100605144"/>
              </p:ext>
            </p:extLst>
          </p:nvPr>
        </p:nvGraphicFramePr>
        <p:xfrm>
          <a:off x="5867400" y="4923353"/>
          <a:ext cx="3276600" cy="1934647"/>
        </p:xfrm>
        <a:graphic>
          <a:graphicData uri="http://schemas.openxmlformats.org/drawingml/2006/table">
            <a:tbl>
              <a:tblPr firstRow="1" bandRow="1">
                <a:tableStyleId>{912C8C85-51F0-491E-9774-3900AFEF0FD7}</a:tableStyleId>
              </a:tblPr>
              <a:tblGrid>
                <a:gridCol w="1638300"/>
                <a:gridCol w="1638300"/>
              </a:tblGrid>
              <a:tr h="426307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Sample code</a:t>
                      </a:r>
                      <a:endParaRPr lang="en-US" dirty="0"/>
                    </a:p>
                  </a:txBody>
                  <a:tcPr>
                    <a:lnL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Degree of preference</a:t>
                      </a:r>
                      <a:endParaRPr lang="en-US" dirty="0"/>
                    </a:p>
                  </a:txBody>
                  <a:tcPr>
                    <a:lnL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441953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315</a:t>
                      </a:r>
                      <a:endParaRPr lang="en-US" dirty="0"/>
                    </a:p>
                  </a:txBody>
                  <a:tcPr>
                    <a:lnL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5</a:t>
                      </a:r>
                      <a:endParaRPr lang="en-US" dirty="0"/>
                    </a:p>
                  </a:txBody>
                  <a:tcPr>
                    <a:lnL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426307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837</a:t>
                      </a:r>
                      <a:endParaRPr lang="en-US" dirty="0"/>
                    </a:p>
                  </a:txBody>
                  <a:tcPr>
                    <a:lnL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3</a:t>
                      </a:r>
                      <a:endParaRPr lang="en-US" dirty="0"/>
                    </a:p>
                  </a:txBody>
                  <a:tcPr>
                    <a:lnL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426307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642</a:t>
                      </a:r>
                      <a:endParaRPr lang="en-US" dirty="0"/>
                    </a:p>
                  </a:txBody>
                  <a:tcPr>
                    <a:lnL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/>
                        <a:t>4</a:t>
                      </a:r>
                      <a:endParaRPr lang="en-US" dirty="0"/>
                    </a:p>
                  </a:txBody>
                  <a:tcPr>
                    <a:lnL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F79646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pic>
        <p:nvPicPr>
          <p:cNvPr id="4" name="Picture 3" descr="shutterstock_116521360 copy.jpg"/>
          <p:cNvPicPr>
            <a:picLocks noChangeAspect="1"/>
          </p:cNvPicPr>
          <p:nvPr/>
        </p:nvPicPr>
        <p:blipFill rotWithShape="1"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1037460" y="5334000"/>
            <a:ext cx="1138127" cy="1063228"/>
          </a:xfrm>
          <a:prstGeom prst="rect">
            <a:avLst/>
          </a:prstGeom>
        </p:spPr>
      </p:pic>
      <p:pic>
        <p:nvPicPr>
          <p:cNvPr id="5" name="Picture 4" descr="shutterstock_116521360 copy.jpg"/>
          <p:cNvPicPr>
            <a:picLocks noChangeAspect="1"/>
          </p:cNvPicPr>
          <p:nvPr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2866260" y="5334000"/>
            <a:ext cx="1071992" cy="1063228"/>
          </a:xfrm>
          <a:prstGeom prst="rect">
            <a:avLst/>
          </a:prstGeom>
        </p:spPr>
      </p:pic>
      <p:pic>
        <p:nvPicPr>
          <p:cNvPr id="6" name="Picture 5" descr="shutterstock_116521360 copy.jpg"/>
          <p:cNvPicPr>
            <a:picLocks noChangeAspect="1"/>
          </p:cNvPicPr>
          <p:nvPr/>
        </p:nvPicPr>
        <p:blipFill rotWithShape="1">
          <a:blip r:embed="rId4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4390260" y="5334000"/>
            <a:ext cx="1248540" cy="1063228"/>
          </a:xfrm>
          <a:prstGeom prst="rect">
            <a:avLst/>
          </a:prstGeom>
        </p:spPr>
      </p:pic>
      <p:sp>
        <p:nvSpPr>
          <p:cNvPr id="7" name="Rectangle 6"/>
          <p:cNvSpPr/>
          <p:nvPr/>
        </p:nvSpPr>
        <p:spPr>
          <a:xfrm>
            <a:off x="6172200" y="1981200"/>
            <a:ext cx="2971800" cy="2234458"/>
          </a:xfrm>
          <a:prstGeom prst="rect">
            <a:avLst/>
          </a:prstGeom>
          <a:solidFill>
            <a:schemeClr val="accent3">
              <a:lumMod val="40000"/>
              <a:lumOff val="60000"/>
            </a:schemeClr>
          </a:solidFill>
        </p:spPr>
        <p:style>
          <a:lnRef idx="2">
            <a:schemeClr val="dk1"/>
          </a:lnRef>
          <a:fillRef idx="1">
            <a:schemeClr val="lt1"/>
          </a:fillRef>
          <a:effectRef idx="0">
            <a:schemeClr val="dk1"/>
          </a:effectRef>
          <a:fontRef idx="minor">
            <a:schemeClr val="dk1"/>
          </a:fontRef>
        </p:style>
        <p:txBody>
          <a:bodyPr wrap="square">
            <a:spAutoFit/>
          </a:bodyPr>
          <a:lstStyle/>
          <a:p>
            <a:pPr lvl="0">
              <a:spcBef>
                <a:spcPct val="20000"/>
              </a:spcBef>
            </a:pPr>
            <a:r>
              <a:rPr lang="en-US" sz="2400" dirty="0" smtClean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1 – dislike a lot </a:t>
            </a:r>
          </a:p>
          <a:p>
            <a:pPr lvl="0">
              <a:spcBef>
                <a:spcPct val="20000"/>
              </a:spcBef>
            </a:pPr>
            <a:r>
              <a:rPr lang="en-US" sz="2400" dirty="0" smtClean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2 – dislike moderately </a:t>
            </a:r>
          </a:p>
          <a:p>
            <a:pPr lvl="0">
              <a:spcBef>
                <a:spcPct val="20000"/>
              </a:spcBef>
            </a:pPr>
            <a:r>
              <a:rPr lang="en-US" sz="2400" dirty="0" smtClean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3 – neutral</a:t>
            </a:r>
          </a:p>
          <a:p>
            <a:pPr lvl="0">
              <a:spcBef>
                <a:spcPct val="20000"/>
              </a:spcBef>
            </a:pPr>
            <a:r>
              <a:rPr lang="en-US" sz="2400" dirty="0" smtClean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4 – like moderately </a:t>
            </a:r>
          </a:p>
          <a:p>
            <a:pPr lvl="0">
              <a:spcBef>
                <a:spcPct val="20000"/>
              </a:spcBef>
            </a:pPr>
            <a:r>
              <a:rPr lang="en-US" sz="2400" dirty="0" smtClean="0">
                <a:solidFill>
                  <a:prstClr val="black"/>
                </a:solidFill>
                <a:latin typeface="Times New Roman" pitchFamily="18" charset="0"/>
                <a:cs typeface="Times New Roman" pitchFamily="18" charset="0"/>
              </a:rPr>
              <a:t>5 – like a lot</a:t>
            </a:r>
            <a:endParaRPr lang="en-US" sz="2400" dirty="0">
              <a:solidFill>
                <a:prstClr val="black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1029862" y="1273314"/>
            <a:ext cx="7885538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Rating of food samples according to a scale to find out the degree of </a:t>
            </a:r>
            <a:r>
              <a:rPr lang="en-US" sz="2000" dirty="0" smtClean="0">
                <a:solidFill>
                  <a:srgbClr val="FF6600"/>
                </a:solidFill>
                <a:latin typeface="Times New Roman" pitchFamily="18" charset="0"/>
                <a:cs typeface="Times New Roman" pitchFamily="18" charset="0"/>
              </a:rPr>
              <a:t>preference</a:t>
            </a: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for each food sample</a:t>
            </a:r>
          </a:p>
        </p:txBody>
      </p:sp>
      <p:sp>
        <p:nvSpPr>
          <p:cNvPr id="9" name="Rectangle 8"/>
          <p:cNvSpPr/>
          <p:nvPr/>
        </p:nvSpPr>
        <p:spPr>
          <a:xfrm>
            <a:off x="1293076" y="6488668"/>
            <a:ext cx="535724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 smtClean="0"/>
              <a:t>315</a:t>
            </a:r>
            <a:endParaRPr lang="en-US" dirty="0"/>
          </a:p>
        </p:txBody>
      </p:sp>
      <p:sp>
        <p:nvSpPr>
          <p:cNvPr id="10" name="Rectangle 9"/>
          <p:cNvSpPr/>
          <p:nvPr/>
        </p:nvSpPr>
        <p:spPr>
          <a:xfrm>
            <a:off x="3121876" y="6488668"/>
            <a:ext cx="535724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en-US" dirty="0" smtClean="0"/>
              <a:t>837</a:t>
            </a:r>
            <a:endParaRPr lang="en-US" dirty="0"/>
          </a:p>
        </p:txBody>
      </p:sp>
      <p:sp>
        <p:nvSpPr>
          <p:cNvPr id="11" name="Rectangle 10"/>
          <p:cNvSpPr/>
          <p:nvPr/>
        </p:nvSpPr>
        <p:spPr>
          <a:xfrm>
            <a:off x="4950676" y="6488668"/>
            <a:ext cx="535724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dirty="0" smtClean="0"/>
              <a:t>642</a:t>
            </a:r>
            <a:endParaRPr lang="en-US" dirty="0"/>
          </a:p>
        </p:txBody>
      </p:sp>
      <p:sp>
        <p:nvSpPr>
          <p:cNvPr id="12" name="Rectangle 11"/>
          <p:cNvSpPr/>
          <p:nvPr/>
        </p:nvSpPr>
        <p:spPr>
          <a:xfrm>
            <a:off x="1066800" y="2286000"/>
            <a:ext cx="4703294" cy="240065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>
              <a:lnSpc>
                <a:spcPts val="2000"/>
              </a:lnSpc>
              <a:buFont typeface="Wingdings" pitchFamily="2" charset="2"/>
              <a:buChar char="ü"/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Prepare the food samples.</a:t>
            </a:r>
          </a:p>
          <a:p>
            <a:pPr algn="just">
              <a:lnSpc>
                <a:spcPts val="2000"/>
              </a:lnSpc>
              <a:buFont typeface="Wingdings" pitchFamily="2" charset="2"/>
              <a:buChar char="ü"/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Ask each taster to taste each sample in turn and tick a box, from '1 Dislike Very Much' to '5. Like Very Much‘ to indicate their preference. This is a 5-point-scale. Sometime a 9-point-scale is used.</a:t>
            </a:r>
          </a:p>
          <a:p>
            <a:pPr algn="just">
              <a:lnSpc>
                <a:spcPts val="2000"/>
              </a:lnSpc>
              <a:buFont typeface="Wingdings" pitchFamily="2" charset="2"/>
              <a:buChar char="ü"/>
            </a:pPr>
            <a:r>
              <a:rPr lang="en-US" sz="2000" dirty="0" smtClean="0">
                <a:latin typeface="Times New Roman" pitchFamily="18" charset="0"/>
                <a:cs typeface="Times New Roman" pitchFamily="18" charset="0"/>
              </a:rPr>
              <a:t> The taster may also wish to make remarks about the products’ appearance, taste, odour and texture</a:t>
            </a:r>
            <a:r>
              <a:rPr lang="en-US" dirty="0" smtClean="0">
                <a:latin typeface="Times New Roman" pitchFamily="18" charset="0"/>
                <a:cs typeface="Times New Roman" pitchFamily="18" charset="0"/>
              </a:rPr>
              <a:t>.</a:t>
            </a:r>
          </a:p>
        </p:txBody>
      </p:sp>
      <p:sp>
        <p:nvSpPr>
          <p:cNvPr id="13" name="Rectangle 12"/>
          <p:cNvSpPr/>
          <p:nvPr/>
        </p:nvSpPr>
        <p:spPr>
          <a:xfrm>
            <a:off x="3429000" y="152400"/>
            <a:ext cx="2057400" cy="584775"/>
          </a:xfrm>
          <a:prstGeom prst="rect">
            <a:avLst/>
          </a:prstGeom>
          <a:solidFill>
            <a:schemeClr val="bg2"/>
          </a:solidFill>
        </p:spPr>
        <p:txBody>
          <a:bodyPr wrap="square">
            <a:spAutoFit/>
          </a:bodyPr>
          <a:lstStyle/>
          <a:p>
            <a:r>
              <a:rPr lang="en-US" sz="3200" dirty="0" smtClean="0">
                <a:latin typeface="Times New Roman" pitchFamily="18" charset="0"/>
                <a:cs typeface="Times New Roman" pitchFamily="18" charset="0"/>
              </a:rPr>
              <a:t>Rating test</a:t>
            </a:r>
          </a:p>
        </p:txBody>
      </p:sp>
    </p:spTree>
    <p:extLst>
      <p:ext uri="{BB962C8B-B14F-4D97-AF65-F5344CB8AC3E}">
        <p14:creationId xmlns:p14="http://schemas.microsoft.com/office/powerpoint/2010/main" val="5891004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209800" y="304800"/>
            <a:ext cx="4648200" cy="609600"/>
          </a:xfrm>
          <a:solidFill>
            <a:schemeClr val="bg2"/>
          </a:solidFill>
        </p:spPr>
        <p:txBody>
          <a:bodyPr>
            <a:normAutofit/>
          </a:bodyPr>
          <a:lstStyle/>
          <a:p>
            <a:r>
              <a:rPr lang="en-IN" sz="32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Flavour </a:t>
            </a:r>
            <a:r>
              <a:rPr lang="en-IN" sz="32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Profile Test </a:t>
            </a:r>
            <a:endParaRPr lang="en-IN" sz="32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24600" y="4267200"/>
            <a:ext cx="2592659" cy="2362200"/>
          </a:xfrm>
          <a:prstGeom prst="rect">
            <a:avLst/>
          </a:prstGeom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4</a:t>
            </a:fld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990600" y="1295401"/>
            <a:ext cx="7391400" cy="2590799"/>
          </a:xfrm>
        </p:spPr>
        <p:txBody>
          <a:bodyPr>
            <a:normAutofit fontScale="70000" lnSpcReduction="20000"/>
          </a:bodyPr>
          <a:lstStyle/>
          <a:p>
            <a:pPr lvl="0"/>
            <a:r>
              <a:rPr lang="en-US" sz="3100" dirty="0" smtClean="0">
                <a:latin typeface="Times New Roman" pitchFamily="18" charset="0"/>
                <a:cs typeface="Times New Roman" pitchFamily="18" charset="0"/>
              </a:rPr>
              <a:t>Descriptive method of sensory analysis which provides a written record of the products perceptible aroma, flavour components (notes), feeling factors </a:t>
            </a:r>
            <a:endParaRPr lang="en-IN" sz="3100" dirty="0" smtClean="0">
              <a:latin typeface="Times New Roman" pitchFamily="18" charset="0"/>
              <a:cs typeface="Times New Roman" pitchFamily="18" charset="0"/>
            </a:endParaRPr>
          </a:p>
          <a:p>
            <a:pPr lvl="0"/>
            <a:r>
              <a:rPr lang="en-IN" sz="3100" dirty="0" smtClean="0">
                <a:latin typeface="Times New Roman" pitchFamily="18" charset="0"/>
                <a:cs typeface="Times New Roman" pitchFamily="18" charset="0"/>
              </a:rPr>
              <a:t>Uses </a:t>
            </a:r>
            <a:r>
              <a:rPr lang="en-IN" sz="3100" dirty="0">
                <a:latin typeface="Times New Roman" pitchFamily="18" charset="0"/>
                <a:cs typeface="Times New Roman" pitchFamily="18" charset="0"/>
              </a:rPr>
              <a:t>panel of 4 - 6 trained panellists</a:t>
            </a:r>
          </a:p>
          <a:p>
            <a:pPr lvl="0"/>
            <a:r>
              <a:rPr lang="en-IN" sz="3100" dirty="0">
                <a:latin typeface="Times New Roman" pitchFamily="18" charset="0"/>
                <a:cs typeface="Times New Roman" pitchFamily="18" charset="0"/>
              </a:rPr>
              <a:t>Panel sit round table and evaluate one sample at a time and record the ratings</a:t>
            </a:r>
          </a:p>
          <a:p>
            <a:pPr lvl="0"/>
            <a:r>
              <a:rPr lang="en-IN" sz="3100" dirty="0">
                <a:latin typeface="Times New Roman" pitchFamily="18" charset="0"/>
                <a:cs typeface="Times New Roman" pitchFamily="18" charset="0"/>
              </a:rPr>
              <a:t>Panel then discusses ratings and arrives at a consensus</a:t>
            </a:r>
          </a:p>
          <a:p>
            <a:pPr lvl="0"/>
            <a:r>
              <a:rPr lang="en-IN" sz="3100" dirty="0">
                <a:latin typeface="Times New Roman" pitchFamily="18" charset="0"/>
                <a:cs typeface="Times New Roman" pitchFamily="18" charset="0"/>
              </a:rPr>
              <a:t>Advantage of small </a:t>
            </a:r>
            <a:r>
              <a:rPr lang="en-IN" sz="3100" dirty="0" smtClean="0">
                <a:latin typeface="Times New Roman" pitchFamily="18" charset="0"/>
                <a:cs typeface="Times New Roman" pitchFamily="18" charset="0"/>
              </a:rPr>
              <a:t>panel, not require statistical analysis</a:t>
            </a:r>
            <a:endParaRPr lang="en-IN" sz="3100" dirty="0">
              <a:latin typeface="Times New Roman" pitchFamily="18" charset="0"/>
              <a:cs typeface="Times New Roman" pitchFamily="18" charset="0"/>
            </a:endParaRPr>
          </a:p>
          <a:p>
            <a:endParaRPr lang="en-IN" dirty="0">
              <a:latin typeface="Arabic Typesetting" pitchFamily="66" charset="-78"/>
              <a:cs typeface="Arabic Typesetting" pitchFamily="66" charset="-78"/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1143000" y="4038600"/>
            <a:ext cx="4648200" cy="175432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lvl="0"/>
            <a:r>
              <a:rPr lang="en-IN" sz="2800" b="1" dirty="0">
                <a:solidFill>
                  <a:srgbClr val="00B050"/>
                </a:solidFill>
                <a:latin typeface="Arabic Typesetting" pitchFamily="66" charset="-78"/>
                <a:cs typeface="Arabic Typesetting" pitchFamily="66" charset="-78"/>
              </a:rPr>
              <a:t>Disadvantages:</a:t>
            </a:r>
          </a:p>
          <a:p>
            <a:pPr marL="457200" lvl="0" indent="-457200" algn="just">
              <a:buFont typeface="Arial" pitchFamily="34" charset="0"/>
              <a:buChar char="•"/>
            </a:pP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Consensus method means risk of bias from dominant personality</a:t>
            </a:r>
          </a:p>
          <a:p>
            <a:pPr marL="457200" lvl="0" indent="-457200" algn="just">
              <a:buFont typeface="Arial" pitchFamily="34" charset="0"/>
              <a:buChar char="•"/>
            </a:pP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Danger of lack </a:t>
            </a:r>
            <a:r>
              <a:rPr lang="en-IN" sz="2000" dirty="0" smtClean="0">
                <a:latin typeface="Times New Roman" pitchFamily="18" charset="0"/>
                <a:cs typeface="Times New Roman" pitchFamily="18" charset="0"/>
              </a:rPr>
              <a:t>of consistency </a:t>
            </a:r>
            <a:r>
              <a:rPr lang="en-IN" sz="2000" dirty="0">
                <a:latin typeface="Times New Roman" pitchFamily="18" charset="0"/>
                <a:cs typeface="Times New Roman" pitchFamily="18" charset="0"/>
              </a:rPr>
              <a:t>and </a:t>
            </a:r>
            <a:r>
              <a:rPr lang="en-IN" sz="2000" dirty="0" smtClean="0">
                <a:latin typeface="Times New Roman" pitchFamily="18" charset="0"/>
                <a:cs typeface="Times New Roman" pitchFamily="18" charset="0"/>
              </a:rPr>
              <a:t>reproducibility</a:t>
            </a:r>
            <a:endParaRPr lang="en-IN" sz="2000" dirty="0"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3797763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447800" y="228600"/>
            <a:ext cx="4724400" cy="639762"/>
          </a:xfrm>
        </p:spPr>
        <p:txBody>
          <a:bodyPr>
            <a:normAutofit/>
          </a:bodyPr>
          <a:lstStyle/>
          <a:p>
            <a:r>
              <a:rPr lang="en-IN" sz="3200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Texture </a:t>
            </a:r>
            <a:r>
              <a:rPr lang="en-IN" sz="3200" dirty="0" smtClean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Profile Test </a:t>
            </a:r>
            <a:endParaRPr lang="en-IN" sz="3200" dirty="0">
              <a:solidFill>
                <a:srgbClr val="FF000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219200" y="1676400"/>
            <a:ext cx="7696200" cy="5105400"/>
          </a:xfrm>
        </p:spPr>
        <p:txBody>
          <a:bodyPr>
            <a:normAutofit fontScale="92500" lnSpcReduction="10000"/>
          </a:bodyPr>
          <a:lstStyle/>
          <a:p>
            <a:pPr algn="just">
              <a:buFont typeface="Wingdings" pitchFamily="2" charset="2"/>
              <a:buChar char="Ø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Descriptive method &amp; provides a systematic approach to the measurement of textural dimensions of a food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6 to 9 screened and trained members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 Three stage for assessment of textural attributes 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Initial stage - Mechanical  characteristic (hardness, viscosity, brittleness ) &amp; geometrical characteristics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Second stage- Mechanical characteristics like gumminess, chewiness, adhesion etc. and geometrical characteristics 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Third stage - Residual changes that occur during mastication (rate of breakdown, type of breakdown, moisture absorption, mouth coating etc.)</a:t>
            </a:r>
          </a:p>
          <a:p>
            <a:pPr algn="just">
              <a:buFont typeface="Wingdings" pitchFamily="2" charset="2"/>
              <a:buChar char="Ø"/>
            </a:pPr>
            <a:r>
              <a:rPr lang="en-US" sz="2400" smtClean="0"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2400" smtClean="0">
                <a:latin typeface="Times New Roman" pitchFamily="18" charset="0"/>
                <a:cs typeface="Times New Roman" pitchFamily="18" charset="0"/>
              </a:rPr>
              <a:t>Applied </a:t>
            </a:r>
            <a:r>
              <a:rPr lang="en-US" sz="2400" dirty="0" smtClean="0">
                <a:latin typeface="Times New Roman" pitchFamily="18" charset="0"/>
                <a:cs typeface="Times New Roman" pitchFamily="18" charset="0"/>
              </a:rPr>
              <a:t>in new product development, product matching, product improvement, process changes, storage stability and quality control of various meat products</a:t>
            </a:r>
            <a:endParaRPr lang="en-IN" sz="2400" dirty="0"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5</a:t>
            </a:fld>
            <a:endParaRPr lang="en-US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629400" y="1"/>
            <a:ext cx="2514600" cy="167639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334202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11467</TotalTime>
  <Words>439</Words>
  <Application>Microsoft Office PowerPoint</Application>
  <PresentationFormat>On-screen Show (4:3)</PresentationFormat>
  <Paragraphs>65</Paragraphs>
  <Slides>5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5</vt:i4>
      </vt:variant>
    </vt:vector>
  </HeadingPairs>
  <TitlesOfParts>
    <vt:vector size="6" baseType="lpstr">
      <vt:lpstr>Office Theme</vt:lpstr>
      <vt:lpstr>Unit II: Sensory Evaluation (Part V)</vt:lpstr>
      <vt:lpstr>PowerPoint Presentation</vt:lpstr>
      <vt:lpstr>PowerPoint Presentation</vt:lpstr>
      <vt:lpstr>Flavour Profile Test </vt:lpstr>
      <vt:lpstr>Texture Profile Test 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ROHIT</dc:creator>
  <cp:lastModifiedBy>ROHIT</cp:lastModifiedBy>
  <cp:revision>17</cp:revision>
  <dcterms:created xsi:type="dcterms:W3CDTF">2006-08-16T00:00:00Z</dcterms:created>
  <dcterms:modified xsi:type="dcterms:W3CDTF">2020-11-28T07:39:39Z</dcterms:modified>
</cp:coreProperties>
</file>