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70" r:id="rId5"/>
    <p:sldId id="259" r:id="rId6"/>
    <p:sldId id="260" r:id="rId7"/>
    <p:sldId id="261" r:id="rId8"/>
    <p:sldId id="262" r:id="rId9"/>
    <p:sldId id="263" r:id="rId10"/>
    <p:sldId id="264" r:id="rId11"/>
    <p:sldId id="265" r:id="rId12"/>
    <p:sldId id="267" r:id="rId13"/>
    <p:sldId id="266" r:id="rId14"/>
    <p:sldId id="268" r:id="rId15"/>
    <p:sldId id="269"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10/31/2020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10/31/2020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61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10/31/2020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7378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10/31/2020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5124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10/31/2020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25551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10/31/2020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2696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10/31/2020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59772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10/31/2020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68109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10/31/2020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08763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10/31/2020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9617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10/31/2020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3315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10/31/2020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78410473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3">
            <a:extLst>
              <a:ext uri="{FF2B5EF4-FFF2-40B4-BE49-F238E27FC236}">
                <a16:creationId xmlns:a16="http://schemas.microsoft.com/office/drawing/2014/main" id="{75A5E8AF-D8F1-43AD-BDF9-D097F4DE80CD}"/>
              </a:ext>
            </a:extLst>
          </p:cNvPr>
          <p:cNvPicPr>
            <a:picLocks noChangeAspect="1"/>
          </p:cNvPicPr>
          <p:nvPr/>
        </p:nvPicPr>
        <p:blipFill rotWithShape="1">
          <a:blip r:embed="rId2"/>
          <a:srcRect l="26175" r="4938" b="1"/>
          <a:stretch/>
        </p:blipFill>
        <p:spPr>
          <a:xfrm>
            <a:off x="20" y="10"/>
            <a:ext cx="8668492" cy="6857990"/>
          </a:xfrm>
          <a:prstGeom prst="rect">
            <a:avLst/>
          </a:prstGeom>
        </p:spPr>
      </p:pic>
      <p:sp>
        <p:nvSpPr>
          <p:cNvPr id="18" name="Rectangle 10">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4BE766-88A7-47CB-88C6-E53D934A4540}"/>
              </a:ext>
            </a:extLst>
          </p:cNvPr>
          <p:cNvSpPr>
            <a:spLocks noGrp="1"/>
          </p:cNvSpPr>
          <p:nvPr>
            <p:ph type="ctrTitle"/>
          </p:nvPr>
        </p:nvSpPr>
        <p:spPr>
          <a:xfrm>
            <a:off x="7848600" y="1122363"/>
            <a:ext cx="4023360" cy="3204134"/>
          </a:xfrm>
        </p:spPr>
        <p:txBody>
          <a:bodyPr anchor="b">
            <a:normAutofit/>
          </a:bodyPr>
          <a:lstStyle/>
          <a:p>
            <a:r>
              <a:rPr lang="en-IN" sz="4100" dirty="0"/>
              <a:t>Small Molecule Hormone Receptor (Nuclear Receptor)</a:t>
            </a:r>
          </a:p>
        </p:txBody>
      </p:sp>
      <p:sp>
        <p:nvSpPr>
          <p:cNvPr id="3" name="Subtitle 2">
            <a:extLst>
              <a:ext uri="{FF2B5EF4-FFF2-40B4-BE49-F238E27FC236}">
                <a16:creationId xmlns:a16="http://schemas.microsoft.com/office/drawing/2014/main" id="{D71B3D85-DF35-4B53-8C99-9CAB0315C94E}"/>
              </a:ext>
            </a:extLst>
          </p:cNvPr>
          <p:cNvSpPr>
            <a:spLocks noGrp="1"/>
          </p:cNvSpPr>
          <p:nvPr>
            <p:ph type="subTitle" idx="1"/>
          </p:nvPr>
        </p:nvSpPr>
        <p:spPr>
          <a:xfrm>
            <a:off x="7848600" y="4872922"/>
            <a:ext cx="4023360" cy="1208141"/>
          </a:xfrm>
        </p:spPr>
        <p:txBody>
          <a:bodyPr>
            <a:normAutofit/>
          </a:bodyPr>
          <a:lstStyle/>
          <a:p>
            <a:r>
              <a:rPr lang="en-IN" sz="2000" dirty="0"/>
              <a:t>VBC-612</a:t>
            </a:r>
          </a:p>
          <a:p>
            <a:r>
              <a:rPr lang="en-IN" sz="2000" dirty="0"/>
              <a:t>Unit-1</a:t>
            </a:r>
          </a:p>
        </p:txBody>
      </p:sp>
      <p:sp>
        <p:nvSpPr>
          <p:cNvPr id="19"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116EBD1-AD16-48C7-9217-78B8AB0674CA}"/>
              </a:ext>
            </a:extLst>
          </p:cNvPr>
          <p:cNvSpPr txBox="1"/>
          <p:nvPr/>
        </p:nvSpPr>
        <p:spPr>
          <a:xfrm>
            <a:off x="10296525" y="266700"/>
            <a:ext cx="1190625" cy="369332"/>
          </a:xfrm>
          <a:prstGeom prst="rect">
            <a:avLst/>
          </a:prstGeom>
          <a:noFill/>
        </p:spPr>
        <p:txBody>
          <a:bodyPr wrap="square" rtlCol="0">
            <a:spAutoFit/>
          </a:bodyPr>
          <a:lstStyle/>
          <a:p>
            <a:r>
              <a:rPr lang="en-IN" dirty="0"/>
              <a:t>P.G.</a:t>
            </a:r>
          </a:p>
        </p:txBody>
      </p:sp>
      <p:sp>
        <p:nvSpPr>
          <p:cNvPr id="4" name="TextBox 3">
            <a:extLst>
              <a:ext uri="{FF2B5EF4-FFF2-40B4-BE49-F238E27FC236}">
                <a16:creationId xmlns:a16="http://schemas.microsoft.com/office/drawing/2014/main" id="{69DAF273-F486-4F9F-990D-6612538E3D3F}"/>
              </a:ext>
            </a:extLst>
          </p:cNvPr>
          <p:cNvSpPr txBox="1"/>
          <p:nvPr/>
        </p:nvSpPr>
        <p:spPr>
          <a:xfrm>
            <a:off x="188165" y="6261463"/>
            <a:ext cx="1961719" cy="523220"/>
          </a:xfrm>
          <a:prstGeom prst="rect">
            <a:avLst/>
          </a:prstGeom>
          <a:noFill/>
        </p:spPr>
        <p:txBody>
          <a:bodyPr wrap="square" rtlCol="0">
            <a:spAutoFit/>
          </a:bodyPr>
          <a:lstStyle/>
          <a:p>
            <a:r>
              <a:rPr lang="en-IN" sz="1400" dirty="0"/>
              <a:t>16.10.2020</a:t>
            </a:r>
          </a:p>
          <a:p>
            <a:r>
              <a:rPr lang="en-IN" sz="1400" dirty="0"/>
              <a:t>28.10.2020</a:t>
            </a:r>
          </a:p>
        </p:txBody>
      </p:sp>
    </p:spTree>
    <p:extLst>
      <p:ext uri="{BB962C8B-B14F-4D97-AF65-F5344CB8AC3E}">
        <p14:creationId xmlns:p14="http://schemas.microsoft.com/office/powerpoint/2010/main" val="3646271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CF11E-E7D8-4F14-8B3E-A41CC7FE39D1}"/>
              </a:ext>
            </a:extLst>
          </p:cNvPr>
          <p:cNvSpPr>
            <a:spLocks noGrp="1"/>
          </p:cNvSpPr>
          <p:nvPr>
            <p:ph type="title"/>
          </p:nvPr>
        </p:nvSpPr>
        <p:spPr/>
        <p:txBody>
          <a:bodyPr/>
          <a:lstStyle/>
          <a:p>
            <a:r>
              <a:rPr lang="en-IN"/>
              <a:t>Structure of Nuclear Receptor</a:t>
            </a:r>
            <a:endParaRPr lang="en-IN" dirty="0"/>
          </a:p>
        </p:txBody>
      </p:sp>
      <p:sp>
        <p:nvSpPr>
          <p:cNvPr id="3" name="Content Placeholder 2">
            <a:extLst>
              <a:ext uri="{FF2B5EF4-FFF2-40B4-BE49-F238E27FC236}">
                <a16:creationId xmlns:a16="http://schemas.microsoft.com/office/drawing/2014/main" id="{61BEA713-0E39-4C23-A317-086CDD8E33E0}"/>
              </a:ext>
            </a:extLst>
          </p:cNvPr>
          <p:cNvSpPr>
            <a:spLocks noGrp="1"/>
          </p:cNvSpPr>
          <p:nvPr>
            <p:ph idx="1"/>
          </p:nvPr>
        </p:nvSpPr>
        <p:spPr>
          <a:xfrm>
            <a:off x="1115568" y="1728217"/>
            <a:ext cx="10168128" cy="4942550"/>
          </a:xfrm>
        </p:spPr>
        <p:txBody>
          <a:bodyPr>
            <a:normAutofit fontScale="62500" lnSpcReduction="20000"/>
          </a:bodyPr>
          <a:lstStyle/>
          <a:p>
            <a:pPr marL="0" indent="0">
              <a:lnSpc>
                <a:spcPct val="100000"/>
              </a:lnSpc>
              <a:spcBef>
                <a:spcPts val="555"/>
              </a:spcBef>
              <a:buNone/>
            </a:pPr>
            <a:r>
              <a:rPr lang="en-US" sz="2800" b="1" dirty="0">
                <a:latin typeface="Times New Roman" panose="02020603050405020304" pitchFamily="18" charset="0"/>
                <a:cs typeface="Times New Roman" panose="02020603050405020304" pitchFamily="18" charset="0"/>
              </a:rPr>
              <a:t>N TERMINAL (A/B Region)</a:t>
            </a:r>
            <a:endParaRPr lang="en-US" sz="2800" dirty="0">
              <a:latin typeface="Times New Roman" panose="02020603050405020304" pitchFamily="18" charset="0"/>
              <a:cs typeface="Times New Roman" panose="02020603050405020304" pitchFamily="18" charset="0"/>
            </a:endParaRPr>
          </a:p>
          <a:p>
            <a:pPr marL="355600" marR="5080" indent="-343535">
              <a:lnSpc>
                <a:spcPct val="100000"/>
              </a:lnSpc>
              <a:spcBef>
                <a:spcPts val="455"/>
              </a:spcBef>
              <a:buFont typeface="Arial"/>
              <a:buChar char="•"/>
              <a:tabLst>
                <a:tab pos="355600" algn="l"/>
                <a:tab pos="356235" algn="l"/>
              </a:tabLst>
            </a:pPr>
            <a:r>
              <a:rPr lang="en-US" sz="2800" dirty="0">
                <a:latin typeface="Times New Roman" panose="02020603050405020304" pitchFamily="18" charset="0"/>
                <a:cs typeface="Times New Roman" panose="02020603050405020304" pitchFamily="18" charset="0"/>
              </a:rPr>
              <a:t>It is also called as VARIABLE terminal as the length of this terminal is variable for every  hormone.</a:t>
            </a:r>
          </a:p>
          <a:p>
            <a:pPr marL="355600" indent="-343535">
              <a:lnSpc>
                <a:spcPct val="100000"/>
              </a:lnSpc>
              <a:spcBef>
                <a:spcPts val="480"/>
              </a:spcBef>
              <a:buFont typeface="Arial"/>
              <a:buChar char="•"/>
              <a:tabLst>
                <a:tab pos="355600" algn="l"/>
                <a:tab pos="356235" algn="l"/>
              </a:tabLst>
            </a:pPr>
            <a:r>
              <a:rPr lang="en-US" sz="2800" dirty="0">
                <a:latin typeface="Times New Roman" panose="02020603050405020304" pitchFamily="18" charset="0"/>
                <a:cs typeface="Times New Roman" panose="02020603050405020304" pitchFamily="18" charset="0"/>
              </a:rPr>
              <a:t>Its length ranges between 100 to 500 amino acids.</a:t>
            </a:r>
          </a:p>
          <a:p>
            <a:pPr marL="355600" indent="-343535">
              <a:lnSpc>
                <a:spcPct val="100000"/>
              </a:lnSpc>
              <a:spcBef>
                <a:spcPts val="480"/>
              </a:spcBef>
              <a:buFont typeface="Arial"/>
              <a:buChar char="•"/>
              <a:tabLst>
                <a:tab pos="355600" algn="l"/>
                <a:tab pos="356235" algn="l"/>
              </a:tabLst>
            </a:pPr>
            <a:r>
              <a:rPr lang="en-US" sz="2800" dirty="0">
                <a:latin typeface="Times New Roman" panose="02020603050405020304" pitchFamily="18" charset="0"/>
                <a:cs typeface="Times New Roman" panose="02020603050405020304" pitchFamily="18" charset="0"/>
              </a:rPr>
              <a:t>It contains several autonomous transactivation domain.</a:t>
            </a:r>
          </a:p>
          <a:p>
            <a:pPr marL="355600" indent="-343535">
              <a:lnSpc>
                <a:spcPct val="100000"/>
              </a:lnSpc>
              <a:spcBef>
                <a:spcPts val="480"/>
              </a:spcBef>
              <a:buFont typeface="Arial"/>
              <a:buChar char="•"/>
              <a:tabLst>
                <a:tab pos="355600" algn="l"/>
                <a:tab pos="356235" algn="l"/>
              </a:tabLst>
            </a:pPr>
            <a:endParaRPr lang="en-US" sz="2800" dirty="0">
              <a:latin typeface="Times New Roman" panose="02020603050405020304" pitchFamily="18" charset="0"/>
              <a:cs typeface="Times New Roman" panose="02020603050405020304" pitchFamily="18" charset="0"/>
            </a:endParaRPr>
          </a:p>
          <a:p>
            <a:pPr marL="0" indent="0">
              <a:lnSpc>
                <a:spcPct val="100000"/>
              </a:lnSpc>
              <a:spcBef>
                <a:spcPts val="509"/>
              </a:spcBef>
              <a:buNone/>
            </a:pPr>
            <a:r>
              <a:rPr lang="en-US" sz="2800" b="1" dirty="0">
                <a:latin typeface="Times New Roman" panose="02020603050405020304" pitchFamily="18" charset="0"/>
                <a:cs typeface="Times New Roman" panose="02020603050405020304" pitchFamily="18" charset="0"/>
              </a:rPr>
              <a:t>DNA BINDING DOMAIN (C Region)</a:t>
            </a:r>
            <a:endParaRPr lang="en-US" sz="2800" dirty="0">
              <a:latin typeface="Times New Roman" panose="02020603050405020304" pitchFamily="18" charset="0"/>
              <a:cs typeface="Times New Roman" panose="02020603050405020304" pitchFamily="18" charset="0"/>
            </a:endParaRPr>
          </a:p>
          <a:p>
            <a:pPr marL="355600" indent="-343535">
              <a:lnSpc>
                <a:spcPct val="100000"/>
              </a:lnSpc>
              <a:spcBef>
                <a:spcPts val="455"/>
              </a:spcBef>
              <a:buFont typeface="Arial"/>
              <a:buChar char="•"/>
              <a:tabLst>
                <a:tab pos="355600" algn="l"/>
                <a:tab pos="356235" algn="l"/>
                <a:tab pos="1565275" algn="l"/>
              </a:tabLst>
            </a:pPr>
            <a:r>
              <a:rPr lang="en-US" sz="2800" dirty="0">
                <a:latin typeface="Times New Roman" panose="02020603050405020304" pitchFamily="18" charset="0"/>
                <a:cs typeface="Times New Roman" panose="02020603050405020304" pitchFamily="18" charset="0"/>
              </a:rPr>
              <a:t>Highly conserved domain </a:t>
            </a:r>
          </a:p>
          <a:p>
            <a:pPr marL="355600" indent="-343535">
              <a:lnSpc>
                <a:spcPct val="100000"/>
              </a:lnSpc>
              <a:spcBef>
                <a:spcPts val="480"/>
              </a:spcBef>
              <a:buFont typeface="Arial"/>
              <a:buChar char="•"/>
              <a:tabLst>
                <a:tab pos="355600" algn="l"/>
                <a:tab pos="356235" algn="l"/>
              </a:tabLst>
            </a:pPr>
            <a:r>
              <a:rPr lang="en-US" sz="2800" dirty="0">
                <a:latin typeface="Times New Roman" panose="02020603050405020304" pitchFamily="18" charset="0"/>
                <a:cs typeface="Times New Roman" panose="02020603050405020304" pitchFamily="18" charset="0"/>
              </a:rPr>
              <a:t>It consists of two zinc fingers and forms a highly conserved residue core.</a:t>
            </a:r>
          </a:p>
          <a:p>
            <a:pPr marL="355600" indent="-343535">
              <a:lnSpc>
                <a:spcPct val="100000"/>
              </a:lnSpc>
              <a:spcBef>
                <a:spcPts val="480"/>
              </a:spcBef>
              <a:buFont typeface="Arial"/>
              <a:buChar char="•"/>
              <a:tabLst>
                <a:tab pos="355600" algn="l"/>
                <a:tab pos="356235" algn="l"/>
              </a:tabLst>
            </a:pPr>
            <a:r>
              <a:rPr lang="en-US" sz="2800" dirty="0">
                <a:latin typeface="Times New Roman" panose="02020603050405020304" pitchFamily="18" charset="0"/>
                <a:cs typeface="Times New Roman" panose="02020603050405020304" pitchFamily="18" charset="0"/>
              </a:rPr>
              <a:t>Usually present in the </a:t>
            </a:r>
            <a:r>
              <a:rPr lang="en-US" sz="2800" dirty="0" err="1">
                <a:latin typeface="Times New Roman" panose="02020603050405020304" pitchFamily="18" charset="0"/>
                <a:cs typeface="Times New Roman" panose="02020603050405020304" pitchFamily="18" charset="0"/>
              </a:rPr>
              <a:t>centre</a:t>
            </a:r>
            <a:r>
              <a:rPr lang="en-US" sz="2800" dirty="0">
                <a:latin typeface="Times New Roman" panose="02020603050405020304" pitchFamily="18" charset="0"/>
                <a:cs typeface="Times New Roman" panose="02020603050405020304" pitchFamily="18" charset="0"/>
              </a:rPr>
              <a:t> of receptor molecule.</a:t>
            </a:r>
          </a:p>
          <a:p>
            <a:pPr marL="355600" indent="-343535">
              <a:lnSpc>
                <a:spcPct val="100000"/>
              </a:lnSpc>
              <a:spcBef>
                <a:spcPts val="480"/>
              </a:spcBef>
              <a:buFont typeface="Arial"/>
              <a:buChar char="•"/>
              <a:tabLst>
                <a:tab pos="355600" algn="l"/>
                <a:tab pos="356235" algn="l"/>
              </a:tabLst>
            </a:pPr>
            <a:r>
              <a:rPr lang="en-US" sz="2800" dirty="0">
                <a:latin typeface="Times New Roman" panose="02020603050405020304" pitchFamily="18" charset="0"/>
                <a:cs typeface="Times New Roman" panose="02020603050405020304" pitchFamily="18" charset="0"/>
              </a:rPr>
              <a:t>binds to specific sequences  of DNA called hormone response elements (HRE)</a:t>
            </a:r>
          </a:p>
          <a:p>
            <a:pPr marL="355600" indent="-343535">
              <a:lnSpc>
                <a:spcPct val="100000"/>
              </a:lnSpc>
              <a:spcBef>
                <a:spcPts val="480"/>
              </a:spcBef>
              <a:buFont typeface="Arial"/>
              <a:buChar char="•"/>
              <a:tabLst>
                <a:tab pos="355600" algn="l"/>
                <a:tab pos="356235" algn="l"/>
              </a:tabLst>
            </a:pPr>
            <a:endParaRPr lang="en-US" sz="2800" dirty="0">
              <a:latin typeface="Times New Roman" panose="02020603050405020304" pitchFamily="18" charset="0"/>
              <a:cs typeface="Times New Roman" panose="02020603050405020304" pitchFamily="18" charset="0"/>
            </a:endParaRPr>
          </a:p>
          <a:p>
            <a:pPr marL="0" indent="0">
              <a:lnSpc>
                <a:spcPct val="100000"/>
              </a:lnSpc>
              <a:spcBef>
                <a:spcPts val="505"/>
              </a:spcBef>
              <a:buNone/>
            </a:pPr>
            <a:r>
              <a:rPr lang="en-US" sz="2800" b="1" dirty="0">
                <a:latin typeface="Times New Roman" panose="02020603050405020304" pitchFamily="18" charset="0"/>
                <a:cs typeface="Times New Roman" panose="02020603050405020304" pitchFamily="18" charset="0"/>
              </a:rPr>
              <a:t>HINGE REGION (D Region)</a:t>
            </a:r>
            <a:endParaRPr lang="en-US" sz="2800" dirty="0">
              <a:latin typeface="Times New Roman" panose="02020603050405020304" pitchFamily="18" charset="0"/>
              <a:cs typeface="Times New Roman" panose="02020603050405020304" pitchFamily="18" charset="0"/>
            </a:endParaRPr>
          </a:p>
          <a:p>
            <a:pPr marL="355600" indent="-343535">
              <a:lnSpc>
                <a:spcPct val="100000"/>
              </a:lnSpc>
              <a:spcBef>
                <a:spcPts val="455"/>
              </a:spcBef>
              <a:buFont typeface="Arial"/>
              <a:buChar char="•"/>
              <a:tabLst>
                <a:tab pos="355600" algn="l"/>
                <a:tab pos="356235" algn="l"/>
              </a:tabLst>
            </a:pPr>
            <a:r>
              <a:rPr lang="en-US" sz="2800" dirty="0">
                <a:latin typeface="Times New Roman" panose="02020603050405020304" pitchFamily="18" charset="0"/>
                <a:cs typeface="Times New Roman" panose="02020603050405020304" pitchFamily="18" charset="0"/>
              </a:rPr>
              <a:t>It is a poorly conserved region, serves as a connection between the DBD and LBD.</a:t>
            </a:r>
          </a:p>
          <a:p>
            <a:pPr marL="355600" indent="-343535">
              <a:lnSpc>
                <a:spcPct val="100000"/>
              </a:lnSpc>
              <a:spcBef>
                <a:spcPts val="480"/>
              </a:spcBef>
              <a:buFont typeface="Arial"/>
              <a:buChar char="•"/>
              <a:tabLst>
                <a:tab pos="355600" algn="l"/>
                <a:tab pos="356235" algn="l"/>
              </a:tabLst>
            </a:pPr>
            <a:r>
              <a:rPr lang="en-US" sz="2800" dirty="0">
                <a:latin typeface="Times New Roman" panose="02020603050405020304" pitchFamily="18" charset="0"/>
                <a:cs typeface="Times New Roman" panose="02020603050405020304" pitchFamily="18" charset="0"/>
              </a:rPr>
              <a:t>It allows the DBD and LBD to adopt different conformations without creating a steric hindrance.</a:t>
            </a:r>
          </a:p>
          <a:p>
            <a:pPr marL="355600" indent="-343535">
              <a:lnSpc>
                <a:spcPct val="100000"/>
              </a:lnSpc>
              <a:spcBef>
                <a:spcPts val="480"/>
              </a:spcBef>
              <a:buFont typeface="Arial"/>
              <a:buChar char="•"/>
              <a:tabLst>
                <a:tab pos="355600" algn="l"/>
                <a:tab pos="356235" algn="l"/>
              </a:tabLst>
            </a:pPr>
            <a:r>
              <a:rPr lang="en-US" sz="2800" dirty="0">
                <a:latin typeface="Times New Roman" panose="02020603050405020304" pitchFamily="18" charset="0"/>
                <a:cs typeface="Times New Roman" panose="02020603050405020304" pitchFamily="18" charset="0"/>
              </a:rPr>
              <a:t>Domain also harbors a nuclear localization signal</a:t>
            </a:r>
            <a:endParaRPr lang="en-IN" dirty="0"/>
          </a:p>
        </p:txBody>
      </p:sp>
      <p:pic>
        <p:nvPicPr>
          <p:cNvPr id="11" name="Picture 10">
            <a:extLst>
              <a:ext uri="{FF2B5EF4-FFF2-40B4-BE49-F238E27FC236}">
                <a16:creationId xmlns:a16="http://schemas.microsoft.com/office/drawing/2014/main" id="{03DE3F67-2E9B-463D-86BE-1578475A23F0}"/>
              </a:ext>
            </a:extLst>
          </p:cNvPr>
          <p:cNvPicPr>
            <a:picLocks noChangeAspect="1"/>
          </p:cNvPicPr>
          <p:nvPr/>
        </p:nvPicPr>
        <p:blipFill rotWithShape="1">
          <a:blip r:embed="rId2"/>
          <a:srcRect l="6956" t="15017" r="6083" b="3809"/>
          <a:stretch/>
        </p:blipFill>
        <p:spPr>
          <a:xfrm>
            <a:off x="9561984" y="2279239"/>
            <a:ext cx="2163291" cy="3159536"/>
          </a:xfrm>
          <a:prstGeom prst="rect">
            <a:avLst/>
          </a:prstGeom>
        </p:spPr>
      </p:pic>
    </p:spTree>
    <p:extLst>
      <p:ext uri="{BB962C8B-B14F-4D97-AF65-F5344CB8AC3E}">
        <p14:creationId xmlns:p14="http://schemas.microsoft.com/office/powerpoint/2010/main" val="721501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67AA-497A-4FCB-88F6-6CC567D8BC1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FD0AFF1-E50A-48F6-9663-DB6C1488FF33}"/>
              </a:ext>
            </a:extLst>
          </p:cNvPr>
          <p:cNvSpPr>
            <a:spLocks noGrp="1"/>
          </p:cNvSpPr>
          <p:nvPr>
            <p:ph idx="1"/>
          </p:nvPr>
        </p:nvSpPr>
        <p:spPr>
          <a:xfrm>
            <a:off x="435430" y="1776545"/>
            <a:ext cx="8856616" cy="5020491"/>
          </a:xfrm>
        </p:spPr>
        <p:txBody>
          <a:bodyPr>
            <a:normAutofit fontScale="77500" lnSpcReduction="20000"/>
          </a:bodyPr>
          <a:lstStyle/>
          <a:p>
            <a:pPr marL="12700">
              <a:lnSpc>
                <a:spcPct val="100000"/>
              </a:lnSpc>
              <a:spcBef>
                <a:spcPts val="555"/>
              </a:spcBef>
            </a:pPr>
            <a:r>
              <a:rPr lang="en-US" sz="2800" b="1" dirty="0">
                <a:latin typeface="Times New Roman" panose="02020603050405020304" pitchFamily="18" charset="0"/>
                <a:cs typeface="Times New Roman" panose="02020603050405020304" pitchFamily="18" charset="0"/>
              </a:rPr>
              <a:t>LIGAND BINDING DOMAIN (E Region)</a:t>
            </a:r>
            <a:endParaRPr lang="en-US" sz="2800" dirty="0">
              <a:latin typeface="Times New Roman" panose="02020603050405020304" pitchFamily="18" charset="0"/>
              <a:cs typeface="Times New Roman" panose="02020603050405020304" pitchFamily="18" charset="0"/>
            </a:endParaRPr>
          </a:p>
          <a:p>
            <a:pPr marL="355600" indent="-342900">
              <a:lnSpc>
                <a:spcPct val="100000"/>
              </a:lnSpc>
              <a:spcBef>
                <a:spcPts val="455"/>
              </a:spcBef>
              <a:buFont typeface="Arial"/>
              <a:buChar char="•"/>
              <a:tabLst>
                <a:tab pos="354965" algn="l"/>
                <a:tab pos="355600" algn="l"/>
              </a:tabLst>
            </a:pPr>
            <a:r>
              <a:rPr lang="en-US" sz="2800" dirty="0">
                <a:latin typeface="Times New Roman" panose="02020603050405020304" pitchFamily="18" charset="0"/>
                <a:cs typeface="Times New Roman" panose="02020603050405020304" pitchFamily="18" charset="0"/>
              </a:rPr>
              <a:t>Largest domain and forms 30% of the receptor</a:t>
            </a:r>
          </a:p>
          <a:p>
            <a:pPr marL="355600" indent="-342900">
              <a:lnSpc>
                <a:spcPct val="100000"/>
              </a:lnSpc>
              <a:spcBef>
                <a:spcPts val="455"/>
              </a:spcBef>
              <a:buFont typeface="Arial"/>
              <a:buChar char="•"/>
              <a:tabLst>
                <a:tab pos="354965" algn="l"/>
                <a:tab pos="355600" algn="l"/>
              </a:tabLst>
            </a:pPr>
            <a:r>
              <a:rPr lang="en-US" sz="2800" dirty="0">
                <a:latin typeface="Times New Roman" panose="02020603050405020304" pitchFamily="18" charset="0"/>
                <a:cs typeface="Times New Roman" panose="02020603050405020304" pitchFamily="18" charset="0"/>
              </a:rPr>
              <a:t>Referred to as  an alpha helical sandwich fold in which  three anti parallel alpha helices are  flanked by two alpha helices on one side and three on the other</a:t>
            </a:r>
          </a:p>
          <a:p>
            <a:pPr marL="355600" indent="-342900">
              <a:lnSpc>
                <a:spcPct val="100000"/>
              </a:lnSpc>
              <a:spcBef>
                <a:spcPts val="480"/>
              </a:spcBef>
              <a:buFont typeface="Arial"/>
              <a:buChar char="•"/>
              <a:tabLst>
                <a:tab pos="354965" algn="l"/>
                <a:tab pos="355600" algn="l"/>
              </a:tabLst>
            </a:pPr>
            <a:r>
              <a:rPr lang="en-US" sz="2800" dirty="0">
                <a:latin typeface="Times New Roman" panose="02020603050405020304" pitchFamily="18" charset="0"/>
                <a:cs typeface="Times New Roman" panose="02020603050405020304" pitchFamily="18" charset="0"/>
              </a:rPr>
              <a:t>It is moderately conserved</a:t>
            </a:r>
          </a:p>
          <a:p>
            <a:pPr marL="355600" indent="-342900">
              <a:lnSpc>
                <a:spcPct val="100000"/>
              </a:lnSpc>
              <a:spcBef>
                <a:spcPts val="480"/>
              </a:spcBef>
              <a:buFont typeface="Arial"/>
              <a:buChar char="•"/>
              <a:tabLst>
                <a:tab pos="354965" algn="l"/>
                <a:tab pos="355600" algn="l"/>
              </a:tabLst>
            </a:pPr>
            <a:r>
              <a:rPr lang="en-US" sz="2800" dirty="0">
                <a:latin typeface="Times New Roman" panose="02020603050405020304" pitchFamily="18" charset="0"/>
                <a:cs typeface="Times New Roman" panose="02020603050405020304" pitchFamily="18" charset="0"/>
              </a:rPr>
              <a:t>Ligand binding  cavity is within the interior of the LBD and  just below three anti parallel alpha helical  sandwich "filling</a:t>
            </a:r>
          </a:p>
          <a:p>
            <a:pPr marL="355600" indent="-342900">
              <a:lnSpc>
                <a:spcPct val="100000"/>
              </a:lnSpc>
              <a:spcBef>
                <a:spcPts val="484"/>
              </a:spcBef>
              <a:buFont typeface="Arial"/>
              <a:buChar char="•"/>
              <a:tabLst>
                <a:tab pos="354965" algn="l"/>
                <a:tab pos="355600" algn="l"/>
              </a:tabLst>
            </a:pPr>
            <a:r>
              <a:rPr lang="en-US" sz="2800" dirty="0">
                <a:latin typeface="Times New Roman" panose="02020603050405020304" pitchFamily="18" charset="0"/>
                <a:cs typeface="Times New Roman" panose="02020603050405020304" pitchFamily="18" charset="0"/>
              </a:rPr>
              <a:t>This domain with the heat shock proteins (chaperone proteins) in cytoplasm.</a:t>
            </a:r>
          </a:p>
          <a:p>
            <a:pPr marL="355600" indent="-342900">
              <a:lnSpc>
                <a:spcPct val="100000"/>
              </a:lnSpc>
              <a:spcBef>
                <a:spcPts val="484"/>
              </a:spcBef>
              <a:buFont typeface="Arial"/>
              <a:buChar char="•"/>
              <a:tabLst>
                <a:tab pos="354965" algn="l"/>
                <a:tab pos="355600" algn="l"/>
              </a:tabLst>
            </a:pPr>
            <a:endParaRPr lang="en-US" sz="2800" dirty="0">
              <a:latin typeface="Times New Roman" panose="02020603050405020304" pitchFamily="18" charset="0"/>
              <a:cs typeface="Times New Roman" panose="02020603050405020304" pitchFamily="18" charset="0"/>
            </a:endParaRPr>
          </a:p>
          <a:p>
            <a:pPr marL="12700">
              <a:lnSpc>
                <a:spcPct val="100000"/>
              </a:lnSpc>
              <a:spcBef>
                <a:spcPts val="500"/>
              </a:spcBef>
            </a:pPr>
            <a:r>
              <a:rPr lang="en-US" sz="2800" b="1" dirty="0">
                <a:latin typeface="Times New Roman" panose="02020603050405020304" pitchFamily="18" charset="0"/>
                <a:cs typeface="Times New Roman" panose="02020603050405020304" pitchFamily="18" charset="0"/>
              </a:rPr>
              <a:t>C Terminal (F Region)</a:t>
            </a:r>
            <a:endParaRPr lang="en-US" sz="2800" dirty="0">
              <a:latin typeface="Times New Roman" panose="02020603050405020304" pitchFamily="18" charset="0"/>
              <a:cs typeface="Times New Roman" panose="02020603050405020304" pitchFamily="18" charset="0"/>
            </a:endParaRPr>
          </a:p>
          <a:p>
            <a:pPr marL="355600" indent="-342900">
              <a:lnSpc>
                <a:spcPct val="100000"/>
              </a:lnSpc>
              <a:spcBef>
                <a:spcPts val="459"/>
              </a:spcBef>
              <a:buFont typeface="Arial"/>
              <a:buChar char="•"/>
              <a:tabLst>
                <a:tab pos="354965" algn="l"/>
                <a:tab pos="355600" algn="l"/>
              </a:tabLst>
            </a:pPr>
            <a:r>
              <a:rPr lang="en-US" sz="2800" dirty="0">
                <a:latin typeface="Times New Roman" panose="02020603050405020304" pitchFamily="18" charset="0"/>
                <a:cs typeface="Times New Roman" panose="02020603050405020304" pitchFamily="18" charset="0"/>
              </a:rPr>
              <a:t>the C-terminal is present at the end of LBD.</a:t>
            </a:r>
          </a:p>
          <a:p>
            <a:pPr marL="355600" indent="-342900">
              <a:lnSpc>
                <a:spcPct val="100000"/>
              </a:lnSpc>
              <a:spcBef>
                <a:spcPts val="480"/>
              </a:spcBef>
              <a:buFont typeface="Arial"/>
              <a:buChar char="•"/>
              <a:tabLst>
                <a:tab pos="354965" algn="l"/>
                <a:tab pos="355600" algn="l"/>
              </a:tabLst>
            </a:pPr>
            <a:r>
              <a:rPr lang="en-US" sz="2800" dirty="0">
                <a:latin typeface="Times New Roman" panose="02020603050405020304" pitchFamily="18" charset="0"/>
                <a:cs typeface="Times New Roman" panose="02020603050405020304" pitchFamily="18" charset="0"/>
              </a:rPr>
              <a:t>It is a highly variable terminal with amino acids ranging from 530 to 984.</a:t>
            </a:r>
          </a:p>
          <a:p>
            <a:pPr marL="355600" indent="-342900">
              <a:lnSpc>
                <a:spcPct val="100000"/>
              </a:lnSpc>
              <a:spcBef>
                <a:spcPts val="480"/>
              </a:spcBef>
              <a:buFont typeface="Arial"/>
              <a:buChar char="•"/>
              <a:tabLst>
                <a:tab pos="354965" algn="l"/>
                <a:tab pos="355600" algn="l"/>
              </a:tabLst>
            </a:pPr>
            <a:r>
              <a:rPr lang="en-US" sz="2800" dirty="0">
                <a:latin typeface="Times New Roman" panose="02020603050405020304" pitchFamily="18" charset="0"/>
                <a:cs typeface="Times New Roman" panose="02020603050405020304" pitchFamily="18" charset="0"/>
              </a:rPr>
              <a:t>The terminal connects the molecule to its pair in the homodimer or heterodimer. It may affect the magnitude of the response.</a:t>
            </a:r>
          </a:p>
        </p:txBody>
      </p:sp>
      <p:sp>
        <p:nvSpPr>
          <p:cNvPr id="5" name="object 5">
            <a:extLst>
              <a:ext uri="{FF2B5EF4-FFF2-40B4-BE49-F238E27FC236}">
                <a16:creationId xmlns:a16="http://schemas.microsoft.com/office/drawing/2014/main" id="{E705318B-0183-4ACC-8EAD-48150E8D3668}"/>
              </a:ext>
            </a:extLst>
          </p:cNvPr>
          <p:cNvSpPr/>
          <p:nvPr/>
        </p:nvSpPr>
        <p:spPr>
          <a:xfrm>
            <a:off x="9292045" y="2832898"/>
            <a:ext cx="2355668" cy="216582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9964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8AED-E78D-435B-944A-0186B767A763}"/>
              </a:ext>
            </a:extLst>
          </p:cNvPr>
          <p:cNvSpPr>
            <a:spLocks noGrp="1"/>
          </p:cNvSpPr>
          <p:nvPr>
            <p:ph type="title"/>
          </p:nvPr>
        </p:nvSpPr>
        <p:spPr/>
        <p:txBody>
          <a:bodyPr/>
          <a:lstStyle/>
          <a:p>
            <a:r>
              <a:rPr lang="en-IN" dirty="0"/>
              <a:t>INTERACTION WITH DNA</a:t>
            </a:r>
          </a:p>
        </p:txBody>
      </p:sp>
      <p:sp>
        <p:nvSpPr>
          <p:cNvPr id="3" name="Content Placeholder 2">
            <a:extLst>
              <a:ext uri="{FF2B5EF4-FFF2-40B4-BE49-F238E27FC236}">
                <a16:creationId xmlns:a16="http://schemas.microsoft.com/office/drawing/2014/main" id="{75B201D3-8CFC-47D5-ACAF-A76E3CBC90FD}"/>
              </a:ext>
            </a:extLst>
          </p:cNvPr>
          <p:cNvSpPr>
            <a:spLocks noGrp="1"/>
          </p:cNvSpPr>
          <p:nvPr>
            <p:ph idx="1"/>
          </p:nvPr>
        </p:nvSpPr>
        <p:spPr>
          <a:xfrm>
            <a:off x="505097" y="2081349"/>
            <a:ext cx="10778599" cy="4493622"/>
          </a:xfrm>
        </p:spPr>
        <p:txBody>
          <a:bodyPr>
            <a:normAutofit fontScale="62500" lnSpcReduction="20000"/>
          </a:bodyPr>
          <a:lstStyle/>
          <a:p>
            <a:pPr marL="0" indent="0">
              <a:buNone/>
            </a:pPr>
            <a:r>
              <a:rPr lang="en-US" dirty="0"/>
              <a:t>	There two models about how the hormone interacts with the DNA</a:t>
            </a:r>
          </a:p>
          <a:p>
            <a:pPr marL="0" indent="0">
              <a:buNone/>
            </a:pPr>
            <a:r>
              <a:rPr lang="en-US" dirty="0" err="1"/>
              <a:t>Ist</a:t>
            </a:r>
            <a:r>
              <a:rPr lang="en-US" dirty="0"/>
              <a:t> Model</a:t>
            </a:r>
          </a:p>
          <a:p>
            <a:r>
              <a:rPr lang="en-US" dirty="0"/>
              <a:t>The DNA is wrapped tightly in nucleosome which is composed of histone fold domains.</a:t>
            </a:r>
          </a:p>
          <a:p>
            <a:r>
              <a:rPr lang="en-US" dirty="0"/>
              <a:t>The nucleosome also consists an amino terminal tail rich in lysine .</a:t>
            </a:r>
          </a:p>
          <a:p>
            <a:r>
              <a:rPr lang="en-US" dirty="0"/>
              <a:t>Acetylation of tail </a:t>
            </a:r>
            <a:r>
              <a:rPr lang="en-US" dirty="0" err="1"/>
              <a:t>lysines</a:t>
            </a:r>
            <a:r>
              <a:rPr lang="en-US" dirty="0"/>
              <a:t> reduces the affinity of histone to DNA, thus making it accessible to transcription factors.</a:t>
            </a:r>
          </a:p>
          <a:p>
            <a:r>
              <a:rPr lang="en-US" dirty="0"/>
              <a:t>The architecture of the nucleosome is also maintained.</a:t>
            </a:r>
          </a:p>
          <a:p>
            <a:endParaRPr lang="en-US" dirty="0"/>
          </a:p>
          <a:p>
            <a:pPr marL="0" indent="0">
              <a:buNone/>
            </a:pPr>
            <a:r>
              <a:rPr lang="en-US" dirty="0" err="1"/>
              <a:t>IInd</a:t>
            </a:r>
            <a:r>
              <a:rPr lang="en-US" dirty="0"/>
              <a:t> Model</a:t>
            </a:r>
          </a:p>
          <a:p>
            <a:r>
              <a:rPr lang="en-US" dirty="0"/>
              <a:t>According to the 2nd model NURF induces an ATP dependent remodeling of chromatin resulting in an unstable or transient opening of promoter nucleosome.</a:t>
            </a:r>
          </a:p>
          <a:p>
            <a:r>
              <a:rPr lang="en-US" dirty="0"/>
              <a:t>In this case,NF1 acts as a wedge to stabilize the open conformation of chromatin</a:t>
            </a:r>
            <a:endParaRPr lang="en-IN" dirty="0"/>
          </a:p>
        </p:txBody>
      </p:sp>
    </p:spTree>
    <p:extLst>
      <p:ext uri="{BB962C8B-B14F-4D97-AF65-F5344CB8AC3E}">
        <p14:creationId xmlns:p14="http://schemas.microsoft.com/office/powerpoint/2010/main" val="77423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D772A-1639-41FC-8524-E8388690E58E}"/>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400"/>
              <a:t>Transcription regulation by small-molecule</a:t>
            </a:r>
            <a:br>
              <a:rPr lang="en-US" sz="4400"/>
            </a:br>
            <a:r>
              <a:rPr lang="en-US" sz="4400"/>
              <a:t>hormones</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8DE8B45-B878-413B-AAA5-60C51B8FCC27}"/>
              </a:ext>
            </a:extLst>
          </p:cNvPr>
          <p:cNvPicPr>
            <a:picLocks noChangeAspect="1"/>
          </p:cNvPicPr>
          <p:nvPr/>
        </p:nvPicPr>
        <p:blipFill>
          <a:blip r:embed="rId2"/>
          <a:stretch>
            <a:fillRect/>
          </a:stretch>
        </p:blipFill>
        <p:spPr>
          <a:xfrm>
            <a:off x="5414356" y="982104"/>
            <a:ext cx="6408836" cy="4742539"/>
          </a:xfrm>
          <a:prstGeom prst="rect">
            <a:avLst/>
          </a:prstGeom>
        </p:spPr>
      </p:pic>
      <p:sp>
        <p:nvSpPr>
          <p:cNvPr id="6" name="TextBox 5">
            <a:extLst>
              <a:ext uri="{FF2B5EF4-FFF2-40B4-BE49-F238E27FC236}">
                <a16:creationId xmlns:a16="http://schemas.microsoft.com/office/drawing/2014/main" id="{98077439-77FD-48F7-8F77-7EB4670DD5F0}"/>
              </a:ext>
            </a:extLst>
          </p:cNvPr>
          <p:cNvSpPr txBox="1"/>
          <p:nvPr/>
        </p:nvSpPr>
        <p:spPr>
          <a:xfrm>
            <a:off x="8264435" y="6513143"/>
            <a:ext cx="3863993" cy="246221"/>
          </a:xfrm>
          <a:prstGeom prst="rect">
            <a:avLst/>
          </a:prstGeom>
          <a:noFill/>
        </p:spPr>
        <p:txBody>
          <a:bodyPr wrap="square" rtlCol="0">
            <a:spAutoFit/>
          </a:bodyPr>
          <a:lstStyle/>
          <a:p>
            <a:r>
              <a:rPr lang="en-IN" sz="1000" dirty="0" err="1"/>
              <a:t>Puzianowska-Kuznicka</a:t>
            </a:r>
            <a:r>
              <a:rPr lang="en-IN" sz="1000" dirty="0"/>
              <a:t> et al (2013).</a:t>
            </a:r>
            <a:r>
              <a:rPr lang="en-US" sz="1000" dirty="0"/>
              <a:t> DOI: 10.1155/2013/601246</a:t>
            </a:r>
            <a:endParaRPr lang="en-IN" sz="1000" dirty="0"/>
          </a:p>
        </p:txBody>
      </p:sp>
    </p:spTree>
    <p:extLst>
      <p:ext uri="{BB962C8B-B14F-4D97-AF65-F5344CB8AC3E}">
        <p14:creationId xmlns:p14="http://schemas.microsoft.com/office/powerpoint/2010/main" val="2518288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A7FC-7125-4A09-85AF-C172DF714C2E}"/>
              </a:ext>
            </a:extLst>
          </p:cNvPr>
          <p:cNvSpPr>
            <a:spLocks noGrp="1"/>
          </p:cNvSpPr>
          <p:nvPr>
            <p:ph type="title"/>
          </p:nvPr>
        </p:nvSpPr>
        <p:spPr/>
        <p:txBody>
          <a:bodyPr/>
          <a:lstStyle/>
          <a:p>
            <a:r>
              <a:rPr lang="en-IN" dirty="0"/>
              <a:t>Regulation</a:t>
            </a:r>
          </a:p>
        </p:txBody>
      </p:sp>
      <p:sp>
        <p:nvSpPr>
          <p:cNvPr id="3" name="Content Placeholder 2">
            <a:extLst>
              <a:ext uri="{FF2B5EF4-FFF2-40B4-BE49-F238E27FC236}">
                <a16:creationId xmlns:a16="http://schemas.microsoft.com/office/drawing/2014/main" id="{77FAF56C-673C-414F-9327-5E429C1017D6}"/>
              </a:ext>
            </a:extLst>
          </p:cNvPr>
          <p:cNvSpPr>
            <a:spLocks noGrp="1"/>
          </p:cNvSpPr>
          <p:nvPr>
            <p:ph idx="1"/>
          </p:nvPr>
        </p:nvSpPr>
        <p:spPr/>
        <p:txBody>
          <a:bodyPr>
            <a:normAutofit fontScale="70000" lnSpcReduction="20000"/>
          </a:bodyPr>
          <a:lstStyle/>
          <a:p>
            <a:r>
              <a:rPr lang="en-US" dirty="0"/>
              <a:t>The action of small molecule hormone ligand is regulated by the presence of two components- Coactivators  and Corepressors.</a:t>
            </a:r>
          </a:p>
          <a:p>
            <a:r>
              <a:rPr lang="en-US" dirty="0"/>
              <a:t>The activation or inhibition of transcription of genes by ligand depend on the presence of these components.</a:t>
            </a:r>
          </a:p>
          <a:p>
            <a:r>
              <a:rPr lang="en-US" dirty="0"/>
              <a:t>They are a class of protein whose mechanism &amp; function is synonymous to that of coenzymes &amp;  inhibitors in case of enzyme action .</a:t>
            </a:r>
          </a:p>
          <a:p>
            <a:endParaRPr lang="en-US" dirty="0"/>
          </a:p>
          <a:p>
            <a:pPr marL="0" indent="0">
              <a:buNone/>
            </a:pPr>
            <a:r>
              <a:rPr lang="en-US" dirty="0"/>
              <a:t>Corepressors</a:t>
            </a:r>
          </a:p>
          <a:p>
            <a:r>
              <a:rPr lang="en-US" dirty="0"/>
              <a:t>Not much known about them.</a:t>
            </a:r>
          </a:p>
          <a:p>
            <a:r>
              <a:rPr lang="en-US" dirty="0"/>
              <a:t>Antagonizes the effect of hormone to stimulate transcription from reporter genes</a:t>
            </a:r>
            <a:endParaRPr lang="en-IN" dirty="0"/>
          </a:p>
        </p:txBody>
      </p:sp>
    </p:spTree>
    <p:extLst>
      <p:ext uri="{BB962C8B-B14F-4D97-AF65-F5344CB8AC3E}">
        <p14:creationId xmlns:p14="http://schemas.microsoft.com/office/powerpoint/2010/main" val="322510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A8DDF5-91D2-426E-B757-8537C5FA23EA}"/>
              </a:ext>
            </a:extLst>
          </p:cNvPr>
          <p:cNvSpPr>
            <a:spLocks noGrp="1"/>
          </p:cNvSpPr>
          <p:nvPr>
            <p:ph type="title"/>
          </p:nvPr>
        </p:nvSpPr>
        <p:spPr>
          <a:xfrm>
            <a:off x="841247" y="978619"/>
            <a:ext cx="3410712" cy="1106424"/>
          </a:xfrm>
        </p:spPr>
        <p:txBody>
          <a:bodyPr>
            <a:normAutofit/>
          </a:bodyPr>
          <a:lstStyle/>
          <a:p>
            <a:r>
              <a:rPr lang="en-US" sz="2800" dirty="0"/>
              <a:t>COACTIVATORS</a:t>
            </a:r>
            <a:br>
              <a:rPr lang="en-US" sz="2800" dirty="0"/>
            </a:br>
            <a:endParaRPr lang="en-IN" sz="2800" dirty="0"/>
          </a:p>
        </p:txBody>
      </p:sp>
      <p:sp>
        <p:nvSpPr>
          <p:cNvPr id="13" name="Rectangle 12">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462B0D5-6016-40E2-85D7-AE8ECE9FA6E1}"/>
              </a:ext>
            </a:extLst>
          </p:cNvPr>
          <p:cNvSpPr>
            <a:spLocks noGrp="1"/>
          </p:cNvSpPr>
          <p:nvPr>
            <p:ph idx="1"/>
          </p:nvPr>
        </p:nvSpPr>
        <p:spPr>
          <a:xfrm>
            <a:off x="841247" y="2243726"/>
            <a:ext cx="3412219" cy="3613006"/>
          </a:xfrm>
        </p:spPr>
        <p:txBody>
          <a:bodyPr>
            <a:normAutofit/>
          </a:bodyPr>
          <a:lstStyle/>
          <a:p>
            <a:pPr marL="0" indent="0">
              <a:lnSpc>
                <a:spcPct val="100000"/>
              </a:lnSpc>
              <a:buNone/>
            </a:pPr>
            <a:r>
              <a:rPr lang="en-US" sz="1700" dirty="0"/>
              <a:t>Made up of amino acid motif.</a:t>
            </a:r>
          </a:p>
          <a:p>
            <a:pPr marL="0" indent="0">
              <a:lnSpc>
                <a:spcPct val="100000"/>
              </a:lnSpc>
              <a:buNone/>
            </a:pPr>
            <a:r>
              <a:rPr lang="en-US" sz="1700" dirty="0"/>
              <a:t>It is distinguished into two classes </a:t>
            </a:r>
          </a:p>
          <a:p>
            <a:pPr marL="514350" indent="-514350">
              <a:lnSpc>
                <a:spcPct val="100000"/>
              </a:lnSpc>
              <a:buFont typeface="+mj-lt"/>
              <a:buAutoNum type="arabicPeriod"/>
            </a:pPr>
            <a:r>
              <a:rPr lang="en-US" sz="1700" dirty="0"/>
              <a:t>Interacts with sequence specific transcription factors.</a:t>
            </a:r>
          </a:p>
          <a:p>
            <a:pPr marL="514350" indent="-514350">
              <a:lnSpc>
                <a:spcPct val="100000"/>
              </a:lnSpc>
              <a:buFont typeface="+mj-lt"/>
              <a:buAutoNum type="arabicPeriod"/>
            </a:pPr>
            <a:r>
              <a:rPr lang="en-US" sz="1700" dirty="0"/>
              <a:t>Interacts with general machinery on core promoter elements. </a:t>
            </a:r>
            <a:r>
              <a:rPr lang="en-US" sz="1700" dirty="0" err="1"/>
              <a:t>Eg.</a:t>
            </a:r>
            <a:r>
              <a:rPr lang="en-US" sz="1700" dirty="0"/>
              <a:t> TATA box binding protein</a:t>
            </a:r>
            <a:endParaRPr lang="en-IN" sz="1700" dirty="0"/>
          </a:p>
        </p:txBody>
      </p:sp>
      <p:pic>
        <p:nvPicPr>
          <p:cNvPr id="4" name="Picture 3" descr="Diagram&#10;&#10;Description automatically generated">
            <a:extLst>
              <a:ext uri="{FF2B5EF4-FFF2-40B4-BE49-F238E27FC236}">
                <a16:creationId xmlns:a16="http://schemas.microsoft.com/office/drawing/2014/main" id="{3A98FEBF-D3C6-4CD7-8BD6-FF41B14717C0}"/>
              </a:ext>
            </a:extLst>
          </p:cNvPr>
          <p:cNvPicPr>
            <a:picLocks noChangeAspect="1"/>
          </p:cNvPicPr>
          <p:nvPr/>
        </p:nvPicPr>
        <p:blipFill>
          <a:blip r:embed="rId2"/>
          <a:stretch>
            <a:fillRect/>
          </a:stretch>
        </p:blipFill>
        <p:spPr>
          <a:xfrm>
            <a:off x="5120640" y="882396"/>
            <a:ext cx="6656832" cy="4992624"/>
          </a:xfrm>
          <a:prstGeom prst="rect">
            <a:avLst/>
          </a:prstGeom>
        </p:spPr>
      </p:pic>
      <p:sp>
        <p:nvSpPr>
          <p:cNvPr id="5" name="TextBox 4">
            <a:extLst>
              <a:ext uri="{FF2B5EF4-FFF2-40B4-BE49-F238E27FC236}">
                <a16:creationId xmlns:a16="http://schemas.microsoft.com/office/drawing/2014/main" id="{704B2EB9-286C-4B11-A13B-6784B6E4F840}"/>
              </a:ext>
            </a:extLst>
          </p:cNvPr>
          <p:cNvSpPr txBox="1"/>
          <p:nvPr/>
        </p:nvSpPr>
        <p:spPr>
          <a:xfrm>
            <a:off x="8847908" y="6418862"/>
            <a:ext cx="3274423" cy="338554"/>
          </a:xfrm>
          <a:prstGeom prst="rect">
            <a:avLst/>
          </a:prstGeom>
          <a:noFill/>
        </p:spPr>
        <p:txBody>
          <a:bodyPr wrap="square" rtlCol="0">
            <a:spAutoFit/>
          </a:bodyPr>
          <a:lstStyle/>
          <a:p>
            <a:r>
              <a:rPr lang="en-IN" sz="800"/>
              <a:t>https://www.open.edu/openlearn/science-maths-technology/cell-signalling/content-section-2.5</a:t>
            </a:r>
            <a:endParaRPr lang="en-IN" sz="800" dirty="0"/>
          </a:p>
        </p:txBody>
      </p:sp>
    </p:spTree>
    <p:extLst>
      <p:ext uri="{BB962C8B-B14F-4D97-AF65-F5344CB8AC3E}">
        <p14:creationId xmlns:p14="http://schemas.microsoft.com/office/powerpoint/2010/main" val="1500591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5F986-4616-483F-A133-D3B2C465ED00}"/>
              </a:ext>
            </a:extLst>
          </p:cNvPr>
          <p:cNvSpPr>
            <a:spLocks noGrp="1"/>
          </p:cNvSpPr>
          <p:nvPr>
            <p:ph type="title"/>
          </p:nvPr>
        </p:nvSpPr>
        <p:spPr/>
        <p:txBody>
          <a:bodyPr/>
          <a:lstStyle/>
          <a:p>
            <a:r>
              <a:rPr lang="en-US"/>
              <a:t>Type I receptor genomic mode of action</a:t>
            </a:r>
            <a:endParaRPr lang="en-IN" dirty="0"/>
          </a:p>
        </p:txBody>
      </p:sp>
      <p:pic>
        <p:nvPicPr>
          <p:cNvPr id="5" name="Picture 4">
            <a:extLst>
              <a:ext uri="{FF2B5EF4-FFF2-40B4-BE49-F238E27FC236}">
                <a16:creationId xmlns:a16="http://schemas.microsoft.com/office/drawing/2014/main" id="{44AED576-EBD7-4629-ADD9-626A03D13310}"/>
              </a:ext>
            </a:extLst>
          </p:cNvPr>
          <p:cNvPicPr>
            <a:picLocks noChangeAspect="1"/>
          </p:cNvPicPr>
          <p:nvPr/>
        </p:nvPicPr>
        <p:blipFill>
          <a:blip r:embed="rId2"/>
          <a:stretch>
            <a:fillRect/>
          </a:stretch>
        </p:blipFill>
        <p:spPr>
          <a:xfrm>
            <a:off x="353568" y="2135782"/>
            <a:ext cx="6455297" cy="4065897"/>
          </a:xfrm>
          <a:prstGeom prst="rect">
            <a:avLst/>
          </a:prstGeom>
        </p:spPr>
      </p:pic>
      <p:sp>
        <p:nvSpPr>
          <p:cNvPr id="6" name="TextBox 5">
            <a:extLst>
              <a:ext uri="{FF2B5EF4-FFF2-40B4-BE49-F238E27FC236}">
                <a16:creationId xmlns:a16="http://schemas.microsoft.com/office/drawing/2014/main" id="{FEB6F22F-1F2B-40EE-AA2E-CDB818764F31}"/>
              </a:ext>
            </a:extLst>
          </p:cNvPr>
          <p:cNvSpPr txBox="1"/>
          <p:nvPr/>
        </p:nvSpPr>
        <p:spPr>
          <a:xfrm>
            <a:off x="7029450" y="2231361"/>
            <a:ext cx="4545957" cy="3970318"/>
          </a:xfrm>
          <a:prstGeom prst="rect">
            <a:avLst/>
          </a:prstGeom>
          <a:noFill/>
        </p:spPr>
        <p:txBody>
          <a:bodyPr wrap="square" rtlCol="0">
            <a:spAutoFit/>
          </a:bodyPr>
          <a:lstStyle/>
          <a:p>
            <a:pPr marL="285750" indent="-285750">
              <a:buFont typeface="Arial" panose="020B0604020202020204" pitchFamily="34" charset="0"/>
              <a:buChar char="•"/>
            </a:pPr>
            <a:r>
              <a:rPr lang="en-US" dirty="0"/>
              <a:t>The hormone enters the cell by diffusion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hormone-free receptors form an inactive complex with heat shock chaperone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IN" dirty="0"/>
              <a:t>Upon hormone binding, </a:t>
            </a:r>
            <a:r>
              <a:rPr lang="en-IN" dirty="0" err="1"/>
              <a:t>translocates</a:t>
            </a:r>
            <a:r>
              <a:rPr lang="en-IN" dirty="0"/>
              <a:t> into the nucleus</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US" dirty="0"/>
              <a:t>Recruitment of a coactivator complex possessing a histone acetyltransferase activity results in local chromatin </a:t>
            </a:r>
            <a:r>
              <a:rPr lang="en-US" dirty="0" err="1"/>
              <a:t>decondensation</a:t>
            </a:r>
            <a:endParaRPr lang="en-IN" dirty="0"/>
          </a:p>
        </p:txBody>
      </p:sp>
      <p:sp>
        <p:nvSpPr>
          <p:cNvPr id="7" name="TextBox 6">
            <a:extLst>
              <a:ext uri="{FF2B5EF4-FFF2-40B4-BE49-F238E27FC236}">
                <a16:creationId xmlns:a16="http://schemas.microsoft.com/office/drawing/2014/main" id="{63CA631F-592C-4925-8FAD-5E6F0348337E}"/>
              </a:ext>
            </a:extLst>
          </p:cNvPr>
          <p:cNvSpPr txBox="1"/>
          <p:nvPr/>
        </p:nvSpPr>
        <p:spPr>
          <a:xfrm>
            <a:off x="8264435" y="6513143"/>
            <a:ext cx="3863993" cy="246221"/>
          </a:xfrm>
          <a:prstGeom prst="rect">
            <a:avLst/>
          </a:prstGeom>
          <a:noFill/>
        </p:spPr>
        <p:txBody>
          <a:bodyPr wrap="square" rtlCol="0">
            <a:spAutoFit/>
          </a:bodyPr>
          <a:lstStyle/>
          <a:p>
            <a:r>
              <a:rPr lang="en-IN" sz="1000" dirty="0" err="1"/>
              <a:t>Puzianowska-Kuznicka</a:t>
            </a:r>
            <a:r>
              <a:rPr lang="en-IN" sz="1000" dirty="0"/>
              <a:t> et al (2013).</a:t>
            </a:r>
            <a:r>
              <a:rPr lang="en-US" sz="1000" dirty="0"/>
              <a:t> DOI: 10.1155/2013/601246</a:t>
            </a:r>
            <a:endParaRPr lang="en-IN" sz="1000" dirty="0"/>
          </a:p>
        </p:txBody>
      </p:sp>
    </p:spTree>
    <p:extLst>
      <p:ext uri="{BB962C8B-B14F-4D97-AF65-F5344CB8AC3E}">
        <p14:creationId xmlns:p14="http://schemas.microsoft.com/office/powerpoint/2010/main" val="1165260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EC65A8-74B5-4249-AB5E-9034500A9611}"/>
              </a:ext>
            </a:extLst>
          </p:cNvPr>
          <p:cNvPicPr>
            <a:picLocks noChangeAspect="1"/>
          </p:cNvPicPr>
          <p:nvPr/>
        </p:nvPicPr>
        <p:blipFill>
          <a:blip r:embed="rId2"/>
          <a:stretch>
            <a:fillRect/>
          </a:stretch>
        </p:blipFill>
        <p:spPr>
          <a:xfrm>
            <a:off x="1044217" y="1776603"/>
            <a:ext cx="9855155" cy="3299984"/>
          </a:xfrm>
          <a:prstGeom prst="rect">
            <a:avLst/>
          </a:prstGeom>
        </p:spPr>
      </p:pic>
      <p:sp>
        <p:nvSpPr>
          <p:cNvPr id="2" name="Title 1">
            <a:extLst>
              <a:ext uri="{FF2B5EF4-FFF2-40B4-BE49-F238E27FC236}">
                <a16:creationId xmlns:a16="http://schemas.microsoft.com/office/drawing/2014/main" id="{8F58CE28-29DB-47E7-B5A8-F10CA5361E40}"/>
              </a:ext>
            </a:extLst>
          </p:cNvPr>
          <p:cNvSpPr>
            <a:spLocks noGrp="1"/>
          </p:cNvSpPr>
          <p:nvPr>
            <p:ph type="title"/>
          </p:nvPr>
        </p:nvSpPr>
        <p:spPr/>
        <p:txBody>
          <a:bodyPr/>
          <a:lstStyle/>
          <a:p>
            <a:r>
              <a:rPr lang="en-US" dirty="0"/>
              <a:t>Type II receptor genomic mode of action</a:t>
            </a:r>
            <a:endParaRPr lang="en-IN" dirty="0"/>
          </a:p>
        </p:txBody>
      </p:sp>
      <p:sp>
        <p:nvSpPr>
          <p:cNvPr id="6" name="TextBox 5">
            <a:extLst>
              <a:ext uri="{FF2B5EF4-FFF2-40B4-BE49-F238E27FC236}">
                <a16:creationId xmlns:a16="http://schemas.microsoft.com/office/drawing/2014/main" id="{1D0A6CF7-AA8E-40E2-92EA-EDA3FB38F5BD}"/>
              </a:ext>
            </a:extLst>
          </p:cNvPr>
          <p:cNvSpPr txBox="1"/>
          <p:nvPr/>
        </p:nvSpPr>
        <p:spPr>
          <a:xfrm>
            <a:off x="217550" y="5091499"/>
            <a:ext cx="575424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In the absence of the hormone, the receptor binds to HRE as heterodimer with 9-cis-retinoic acid receptor</a:t>
            </a:r>
          </a:p>
          <a:p>
            <a:pPr marL="285750" indent="-285750">
              <a:buFont typeface="Arial" panose="020B0604020202020204" pitchFamily="34" charset="0"/>
              <a:buChar char="•"/>
            </a:pPr>
            <a:r>
              <a:rPr lang="en-IN" dirty="0"/>
              <a:t>a corepressor complex possessing a histone deacetylase activity</a:t>
            </a:r>
          </a:p>
        </p:txBody>
      </p:sp>
      <p:sp>
        <p:nvSpPr>
          <p:cNvPr id="8" name="TextBox 7">
            <a:extLst>
              <a:ext uri="{FF2B5EF4-FFF2-40B4-BE49-F238E27FC236}">
                <a16:creationId xmlns:a16="http://schemas.microsoft.com/office/drawing/2014/main" id="{45A3E357-DA55-4D14-B960-31E3B478DB21}"/>
              </a:ext>
            </a:extLst>
          </p:cNvPr>
          <p:cNvSpPr txBox="1"/>
          <p:nvPr/>
        </p:nvSpPr>
        <p:spPr>
          <a:xfrm>
            <a:off x="6199632" y="4953000"/>
            <a:ext cx="56769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Upon hormone binding, the receptor changes its conformation, which results in the dissociation of the corepressor complex and in the binding of the coactivator complex</a:t>
            </a:r>
          </a:p>
          <a:p>
            <a:pPr marL="285750" indent="-285750">
              <a:buFont typeface="Arial" panose="020B0604020202020204" pitchFamily="34" charset="0"/>
              <a:buChar char="•"/>
            </a:pPr>
            <a:r>
              <a:rPr lang="en-US" dirty="0"/>
              <a:t>Histone acetylation results in chromatin </a:t>
            </a:r>
            <a:r>
              <a:rPr lang="en-US" dirty="0" err="1"/>
              <a:t>decondensation</a:t>
            </a:r>
            <a:endParaRPr lang="en-US" dirty="0"/>
          </a:p>
        </p:txBody>
      </p:sp>
      <p:sp>
        <p:nvSpPr>
          <p:cNvPr id="10" name="TextBox 9">
            <a:extLst>
              <a:ext uri="{FF2B5EF4-FFF2-40B4-BE49-F238E27FC236}">
                <a16:creationId xmlns:a16="http://schemas.microsoft.com/office/drawing/2014/main" id="{E85AA2BF-E0D6-42D8-846A-E9D3055B93AE}"/>
              </a:ext>
            </a:extLst>
          </p:cNvPr>
          <p:cNvSpPr txBox="1"/>
          <p:nvPr/>
        </p:nvSpPr>
        <p:spPr>
          <a:xfrm>
            <a:off x="9090007" y="6599604"/>
            <a:ext cx="3101993" cy="215444"/>
          </a:xfrm>
          <a:prstGeom prst="rect">
            <a:avLst/>
          </a:prstGeom>
          <a:noFill/>
        </p:spPr>
        <p:txBody>
          <a:bodyPr wrap="square" rtlCol="0">
            <a:spAutoFit/>
          </a:bodyPr>
          <a:lstStyle/>
          <a:p>
            <a:r>
              <a:rPr lang="en-IN" sz="800" dirty="0" err="1"/>
              <a:t>Puzianowska-Kuznicka</a:t>
            </a:r>
            <a:r>
              <a:rPr lang="en-IN" sz="800" dirty="0"/>
              <a:t> et al (2013).</a:t>
            </a:r>
            <a:r>
              <a:rPr lang="en-US" sz="800" dirty="0"/>
              <a:t> DOI: 10.1155/2013/601246</a:t>
            </a:r>
            <a:endParaRPr lang="en-IN" sz="800" dirty="0"/>
          </a:p>
        </p:txBody>
      </p:sp>
    </p:spTree>
    <p:extLst>
      <p:ext uri="{BB962C8B-B14F-4D97-AF65-F5344CB8AC3E}">
        <p14:creationId xmlns:p14="http://schemas.microsoft.com/office/powerpoint/2010/main" val="300639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8EBE5-C920-4A38-B051-5AAF40DB5359}"/>
              </a:ext>
            </a:extLst>
          </p:cNvPr>
          <p:cNvSpPr>
            <a:spLocks noGrp="1"/>
          </p:cNvSpPr>
          <p:nvPr>
            <p:ph type="title"/>
          </p:nvPr>
        </p:nvSpPr>
        <p:spPr/>
        <p:txBody>
          <a:bodyPr>
            <a:normAutofit fontScale="90000"/>
          </a:bodyPr>
          <a:lstStyle/>
          <a:p>
            <a:r>
              <a:rPr lang="en-US" dirty="0"/>
              <a:t>Nongenomic mechanisms of action of small-molecule hormones</a:t>
            </a:r>
            <a:endParaRPr lang="en-IN" dirty="0"/>
          </a:p>
        </p:txBody>
      </p:sp>
      <p:sp>
        <p:nvSpPr>
          <p:cNvPr id="3" name="Content Placeholder 2">
            <a:extLst>
              <a:ext uri="{FF2B5EF4-FFF2-40B4-BE49-F238E27FC236}">
                <a16:creationId xmlns:a16="http://schemas.microsoft.com/office/drawing/2014/main" id="{C9896AA7-6A7D-4598-A628-4061AAC7C04B}"/>
              </a:ext>
            </a:extLst>
          </p:cNvPr>
          <p:cNvSpPr>
            <a:spLocks noGrp="1"/>
          </p:cNvSpPr>
          <p:nvPr>
            <p:ph idx="1"/>
          </p:nvPr>
        </p:nvSpPr>
        <p:spPr>
          <a:xfrm>
            <a:off x="6447098" y="2067471"/>
            <a:ext cx="5362938" cy="4609553"/>
          </a:xfrm>
        </p:spPr>
        <p:txBody>
          <a:bodyPr>
            <a:normAutofit fontScale="62500" lnSpcReduction="20000"/>
          </a:bodyPr>
          <a:lstStyle/>
          <a:p>
            <a:pPr marL="266700" indent="-266700">
              <a:buNone/>
            </a:pPr>
            <a:r>
              <a:rPr lang="en-US" dirty="0"/>
              <a:t>(A) Interaction of the hormone with cell membrane receptor- modifies the function of ion channels</a:t>
            </a:r>
          </a:p>
          <a:p>
            <a:pPr marL="266700" indent="-266700">
              <a:buNone/>
            </a:pPr>
            <a:r>
              <a:rPr lang="en-US" dirty="0"/>
              <a:t>(B) Activation of phospholipase (C)</a:t>
            </a:r>
          </a:p>
          <a:p>
            <a:pPr marL="266700" indent="-266700">
              <a:buNone/>
            </a:pPr>
            <a:r>
              <a:rPr lang="en-US" dirty="0"/>
              <a:t>(C) Activation of c-SRC by the hormone-activated nuclear receptor</a:t>
            </a:r>
          </a:p>
          <a:p>
            <a:pPr marL="266700" indent="-266700">
              <a:buNone/>
            </a:pPr>
            <a:r>
              <a:rPr lang="en-US" dirty="0"/>
              <a:t>(D) The binding of the hormone-activated nuclear receptor to the phosphatidylinositol 3 kinase p85𝛼 subunit results in an increased synthesis of inositol triphosphate</a:t>
            </a:r>
          </a:p>
          <a:p>
            <a:pPr marL="266700" indent="-266700">
              <a:buNone/>
            </a:pPr>
            <a:r>
              <a:rPr lang="en-IN" dirty="0"/>
              <a:t>(E) In mitochondria, acting via </a:t>
            </a:r>
            <a:r>
              <a:rPr lang="en-US" dirty="0"/>
              <a:t>their shorter (mitochondrial) isoforms of HR regulate transcription of mitochondrial DNA</a:t>
            </a:r>
          </a:p>
          <a:p>
            <a:pPr marL="266700" indent="-266700">
              <a:buNone/>
            </a:pPr>
            <a:r>
              <a:rPr lang="en-US" dirty="0"/>
              <a:t>(F) The binding of the hormone activates protein kinase (C)</a:t>
            </a:r>
            <a:endParaRPr lang="en-IN" dirty="0"/>
          </a:p>
        </p:txBody>
      </p:sp>
      <p:pic>
        <p:nvPicPr>
          <p:cNvPr id="5" name="Picture 4">
            <a:extLst>
              <a:ext uri="{FF2B5EF4-FFF2-40B4-BE49-F238E27FC236}">
                <a16:creationId xmlns:a16="http://schemas.microsoft.com/office/drawing/2014/main" id="{0CD3B0FD-F0E4-495A-914B-822CF363E911}"/>
              </a:ext>
            </a:extLst>
          </p:cNvPr>
          <p:cNvPicPr>
            <a:picLocks noChangeAspect="1"/>
          </p:cNvPicPr>
          <p:nvPr/>
        </p:nvPicPr>
        <p:blipFill>
          <a:blip r:embed="rId2"/>
          <a:stretch>
            <a:fillRect/>
          </a:stretch>
        </p:blipFill>
        <p:spPr>
          <a:xfrm>
            <a:off x="381964" y="2067471"/>
            <a:ext cx="6065135" cy="4375926"/>
          </a:xfrm>
          <a:prstGeom prst="rect">
            <a:avLst/>
          </a:prstGeom>
        </p:spPr>
      </p:pic>
      <p:sp>
        <p:nvSpPr>
          <p:cNvPr id="7" name="TextBox 6">
            <a:extLst>
              <a:ext uri="{FF2B5EF4-FFF2-40B4-BE49-F238E27FC236}">
                <a16:creationId xmlns:a16="http://schemas.microsoft.com/office/drawing/2014/main" id="{58253FD7-621D-4286-89C2-E48DF74B4EBF}"/>
              </a:ext>
            </a:extLst>
          </p:cNvPr>
          <p:cNvSpPr txBox="1"/>
          <p:nvPr/>
        </p:nvSpPr>
        <p:spPr>
          <a:xfrm>
            <a:off x="8864511" y="6569302"/>
            <a:ext cx="3098890" cy="215444"/>
          </a:xfrm>
          <a:prstGeom prst="rect">
            <a:avLst/>
          </a:prstGeom>
          <a:noFill/>
        </p:spPr>
        <p:txBody>
          <a:bodyPr wrap="square" rtlCol="0">
            <a:spAutoFit/>
          </a:bodyPr>
          <a:lstStyle/>
          <a:p>
            <a:r>
              <a:rPr lang="en-IN" sz="800" dirty="0" err="1"/>
              <a:t>Puzianowska-Kuznicka</a:t>
            </a:r>
            <a:r>
              <a:rPr lang="en-IN" sz="800" dirty="0"/>
              <a:t> et al (2013).</a:t>
            </a:r>
            <a:r>
              <a:rPr lang="en-US" sz="800" dirty="0"/>
              <a:t> DOI: 10.1155/2013/601246</a:t>
            </a:r>
            <a:endParaRPr lang="en-IN" sz="800" dirty="0"/>
          </a:p>
        </p:txBody>
      </p:sp>
    </p:spTree>
    <p:extLst>
      <p:ext uri="{BB962C8B-B14F-4D97-AF65-F5344CB8AC3E}">
        <p14:creationId xmlns:p14="http://schemas.microsoft.com/office/powerpoint/2010/main" val="4257454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7A18E-554A-416F-B123-9BBA42C409DD}"/>
              </a:ext>
            </a:extLst>
          </p:cNvPr>
          <p:cNvSpPr>
            <a:spLocks noGrp="1"/>
          </p:cNvSpPr>
          <p:nvPr>
            <p:ph type="title"/>
          </p:nvPr>
        </p:nvSpPr>
        <p:spPr/>
        <p:txBody>
          <a:bodyPr/>
          <a:lstStyle/>
          <a:p>
            <a:r>
              <a:rPr lang="en-IN" dirty="0"/>
              <a:t>Tissue-specific nuclear receptor </a:t>
            </a:r>
            <a:r>
              <a:rPr lang="en-IN" dirty="0" err="1"/>
              <a:t>signaling</a:t>
            </a:r>
            <a:endParaRPr lang="en-IN" dirty="0"/>
          </a:p>
        </p:txBody>
      </p:sp>
      <p:pic>
        <p:nvPicPr>
          <p:cNvPr id="5" name="Picture 4">
            <a:extLst>
              <a:ext uri="{FF2B5EF4-FFF2-40B4-BE49-F238E27FC236}">
                <a16:creationId xmlns:a16="http://schemas.microsoft.com/office/drawing/2014/main" id="{8C561C15-0FF7-4DBF-BC65-7A1FEEB22EF5}"/>
              </a:ext>
            </a:extLst>
          </p:cNvPr>
          <p:cNvPicPr>
            <a:picLocks noChangeAspect="1"/>
          </p:cNvPicPr>
          <p:nvPr/>
        </p:nvPicPr>
        <p:blipFill>
          <a:blip r:embed="rId2"/>
          <a:stretch>
            <a:fillRect/>
          </a:stretch>
        </p:blipFill>
        <p:spPr>
          <a:xfrm>
            <a:off x="2273170" y="1930132"/>
            <a:ext cx="8058928" cy="4556394"/>
          </a:xfrm>
          <a:prstGeom prst="rect">
            <a:avLst/>
          </a:prstGeom>
        </p:spPr>
      </p:pic>
      <p:sp>
        <p:nvSpPr>
          <p:cNvPr id="6" name="TextBox 5">
            <a:extLst>
              <a:ext uri="{FF2B5EF4-FFF2-40B4-BE49-F238E27FC236}">
                <a16:creationId xmlns:a16="http://schemas.microsoft.com/office/drawing/2014/main" id="{C9AF3496-89D1-405F-8CA9-E300E5886D6D}"/>
              </a:ext>
            </a:extLst>
          </p:cNvPr>
          <p:cNvSpPr txBox="1"/>
          <p:nvPr/>
        </p:nvSpPr>
        <p:spPr>
          <a:xfrm>
            <a:off x="9144000" y="6611779"/>
            <a:ext cx="3048000" cy="246221"/>
          </a:xfrm>
          <a:prstGeom prst="rect">
            <a:avLst/>
          </a:prstGeom>
          <a:noFill/>
        </p:spPr>
        <p:txBody>
          <a:bodyPr wrap="square" rtlCol="0">
            <a:spAutoFit/>
          </a:bodyPr>
          <a:lstStyle/>
          <a:p>
            <a:r>
              <a:rPr lang="en-US" sz="1000" dirty="0"/>
              <a:t>Cold Spring </a:t>
            </a:r>
            <a:r>
              <a:rPr lang="en-US" sz="1000" dirty="0" err="1"/>
              <a:t>Harb</a:t>
            </a:r>
            <a:r>
              <a:rPr lang="en-US" sz="1000" dirty="0"/>
              <a:t> </a:t>
            </a:r>
            <a:r>
              <a:rPr lang="en-US" sz="1000" dirty="0" err="1"/>
              <a:t>Perspect</a:t>
            </a:r>
            <a:r>
              <a:rPr lang="en-US" sz="1000" dirty="0"/>
              <a:t> Biol 2013;5:a016709</a:t>
            </a:r>
            <a:endParaRPr lang="en-IN" sz="1000" dirty="0"/>
          </a:p>
        </p:txBody>
      </p:sp>
    </p:spTree>
    <p:extLst>
      <p:ext uri="{BB962C8B-B14F-4D97-AF65-F5344CB8AC3E}">
        <p14:creationId xmlns:p14="http://schemas.microsoft.com/office/powerpoint/2010/main" val="3110284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FEE8-0456-4923-950C-3221F2FC012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0A7BA4A-0FD3-4F6F-A246-6E7ECBB1292C}"/>
              </a:ext>
            </a:extLst>
          </p:cNvPr>
          <p:cNvSpPr>
            <a:spLocks noGrp="1"/>
          </p:cNvSpPr>
          <p:nvPr>
            <p:ph idx="1"/>
          </p:nvPr>
        </p:nvSpPr>
        <p:spPr/>
        <p:txBody>
          <a:bodyPr>
            <a:noAutofit/>
          </a:bodyPr>
          <a:lstStyle/>
          <a:p>
            <a:pPr marL="463550" indent="-451484">
              <a:lnSpc>
                <a:spcPct val="100000"/>
              </a:lnSpc>
              <a:spcBef>
                <a:spcPts val="390"/>
              </a:spcBef>
              <a:buClr>
                <a:srgbClr val="5F76B4"/>
              </a:buClr>
              <a:buFont typeface="Wingdings"/>
              <a:buChar char=""/>
              <a:tabLst>
                <a:tab pos="463550" algn="l"/>
                <a:tab pos="464184" algn="l"/>
                <a:tab pos="9401175" algn="l"/>
              </a:tabLst>
            </a:pPr>
            <a:r>
              <a:rPr lang="en-US" sz="2000" b="1" dirty="0">
                <a:solidFill>
                  <a:srgbClr val="2E5796"/>
                </a:solidFill>
                <a:latin typeface="Arial" panose="020B0604020202020204" pitchFamily="34" charset="0"/>
                <a:cs typeface="Arial" panose="020B0604020202020204" pitchFamily="34" charset="0"/>
              </a:rPr>
              <a:t>Nuclear receptors </a:t>
            </a:r>
            <a:r>
              <a:rPr lang="en-US" sz="2000" dirty="0">
                <a:solidFill>
                  <a:srgbClr val="2E5796"/>
                </a:solidFill>
                <a:latin typeface="Arial" panose="020B0604020202020204" pitchFamily="34" charset="0"/>
                <a:cs typeface="Arial" panose="020B0604020202020204" pitchFamily="34" charset="0"/>
              </a:rPr>
              <a:t>are intracellular proteins expressed in the nucleus of a cell that have a binding site for a particular steroid molecule</a:t>
            </a:r>
            <a:endParaRPr lang="en-US" sz="2000" dirty="0">
              <a:latin typeface="Arial" panose="020B0604020202020204" pitchFamily="34" charset="0"/>
              <a:cs typeface="Arial" panose="020B0604020202020204" pitchFamily="34" charset="0"/>
            </a:endParaRPr>
          </a:p>
          <a:p>
            <a:pPr>
              <a:lnSpc>
                <a:spcPct val="100000"/>
              </a:lnSpc>
              <a:spcBef>
                <a:spcPts val="5"/>
              </a:spcBef>
            </a:pPr>
            <a:endParaRPr lang="en-US" sz="2000" dirty="0">
              <a:latin typeface="Arial" panose="020B0604020202020204" pitchFamily="34" charset="0"/>
              <a:cs typeface="Arial" panose="020B0604020202020204" pitchFamily="34" charset="0"/>
            </a:endParaRPr>
          </a:p>
          <a:p>
            <a:pPr marL="321945" marR="5080" indent="-309880">
              <a:lnSpc>
                <a:spcPct val="110000"/>
              </a:lnSpc>
              <a:buClr>
                <a:srgbClr val="5F76B4"/>
              </a:buClr>
              <a:buFont typeface="Wingdings"/>
              <a:buChar char=""/>
              <a:tabLst>
                <a:tab pos="358775" algn="l"/>
                <a:tab pos="1577975" algn="l"/>
                <a:tab pos="9953625" algn="l"/>
              </a:tabLst>
            </a:pPr>
            <a:r>
              <a:rPr lang="en-US" sz="2000" dirty="0">
                <a:latin typeface="Arial" panose="020B0604020202020204" pitchFamily="34" charset="0"/>
                <a:cs typeface="Arial" panose="020B0604020202020204" pitchFamily="34" charset="0"/>
              </a:rPr>
              <a:t>	</a:t>
            </a:r>
            <a:r>
              <a:rPr lang="en-US" sz="2000" b="1" dirty="0">
                <a:solidFill>
                  <a:srgbClr val="2E5796"/>
                </a:solidFill>
                <a:latin typeface="Arial" panose="020B0604020202020204" pitchFamily="34" charset="0"/>
                <a:cs typeface="Arial" panose="020B0604020202020204" pitchFamily="34" charset="0"/>
              </a:rPr>
              <a:t>Nuclear receptors </a:t>
            </a:r>
            <a:r>
              <a:rPr lang="en-US" sz="2000" dirty="0">
                <a:solidFill>
                  <a:srgbClr val="2E5796"/>
                </a:solidFill>
                <a:latin typeface="Arial" panose="020B0604020202020204" pitchFamily="34" charset="0"/>
                <a:cs typeface="Arial" panose="020B0604020202020204" pitchFamily="34" charset="0"/>
              </a:rPr>
              <a:t>are a family of ligand-regulated transcription  factors	that are activated by steroid hormones, such as estrogen  and progesterone, and various other lipid-soluble signals, including retinoic acid, and thyroid hormone.</a:t>
            </a:r>
            <a:endParaRPr lang="en-US" sz="2000" dirty="0">
              <a:latin typeface="Arial" panose="020B0604020202020204" pitchFamily="34" charset="0"/>
              <a:cs typeface="Arial" panose="020B0604020202020204" pitchFamily="34" charset="0"/>
            </a:endParaRPr>
          </a:p>
          <a:p>
            <a:pPr>
              <a:lnSpc>
                <a:spcPct val="100000"/>
              </a:lnSpc>
              <a:spcBef>
                <a:spcPts val="5"/>
              </a:spcBef>
              <a:buClr>
                <a:srgbClr val="5F76B4"/>
              </a:buClr>
              <a:buFont typeface="Wingdings"/>
              <a:buChar char=""/>
            </a:pPr>
            <a:endParaRPr lang="en-US" sz="2000" dirty="0">
              <a:latin typeface="Arial" panose="020B0604020202020204" pitchFamily="34" charset="0"/>
              <a:cs typeface="Arial" panose="020B0604020202020204" pitchFamily="34" charset="0"/>
            </a:endParaRPr>
          </a:p>
          <a:p>
            <a:pPr marL="358140" indent="-346075">
              <a:lnSpc>
                <a:spcPct val="100000"/>
              </a:lnSpc>
              <a:spcBef>
                <a:spcPts val="5"/>
              </a:spcBef>
              <a:buClr>
                <a:srgbClr val="5F76B4"/>
              </a:buClr>
              <a:buFont typeface="Wingdings"/>
              <a:buChar char=""/>
              <a:tabLst>
                <a:tab pos="358775" algn="l"/>
                <a:tab pos="7782559" algn="l"/>
              </a:tabLst>
            </a:pPr>
            <a:r>
              <a:rPr lang="en-US" sz="2000" dirty="0">
                <a:solidFill>
                  <a:srgbClr val="2E5796"/>
                </a:solidFill>
                <a:latin typeface="Arial" panose="020B0604020202020204" pitchFamily="34" charset="0"/>
                <a:cs typeface="Arial" panose="020B0604020202020204" pitchFamily="34" charset="0"/>
              </a:rPr>
              <a:t>Nuclear receptors (NRs) are proteins  that share considerable</a:t>
            </a:r>
            <a:r>
              <a:rPr lang="en-US" sz="2000" dirty="0">
                <a:latin typeface="Arial" panose="020B0604020202020204" pitchFamily="34" charset="0"/>
                <a:cs typeface="Arial" panose="020B0604020202020204" pitchFamily="34" charset="0"/>
              </a:rPr>
              <a:t> </a:t>
            </a:r>
            <a:r>
              <a:rPr lang="en-US" sz="2000" dirty="0">
                <a:solidFill>
                  <a:srgbClr val="2E5796"/>
                </a:solidFill>
                <a:latin typeface="Arial" panose="020B0604020202020204" pitchFamily="34" charset="0"/>
                <a:cs typeface="Arial" panose="020B0604020202020204" pitchFamily="34" charset="0"/>
              </a:rPr>
              <a:t>amino acid sequence similarity in two highly conserved domains</a:t>
            </a:r>
          </a:p>
          <a:p>
            <a:pPr marL="321945">
              <a:lnSpc>
                <a:spcPct val="100000"/>
              </a:lnSpc>
              <a:spcBef>
                <a:spcPts val="290"/>
              </a:spcBef>
            </a:pPr>
            <a:endParaRPr lang="en-IN" sz="2000" dirty="0">
              <a:latin typeface="Arial" panose="020B0604020202020204" pitchFamily="34" charset="0"/>
              <a:cs typeface="Arial" panose="020B0604020202020204" pitchFamily="34" charset="0"/>
            </a:endParaRPr>
          </a:p>
          <a:p>
            <a:pPr marL="444500" indent="-444500">
              <a:lnSpc>
                <a:spcPct val="100000"/>
              </a:lnSpc>
              <a:spcBef>
                <a:spcPts val="290"/>
              </a:spcBef>
              <a:buFont typeface="Wingdings" panose="05000000000000000000" pitchFamily="2" charset="2"/>
              <a:buChar char="Ø"/>
              <a:tabLst>
                <a:tab pos="357188" algn="l"/>
              </a:tabLst>
            </a:pPr>
            <a:r>
              <a:rPr lang="en-US" sz="2000" dirty="0">
                <a:solidFill>
                  <a:srgbClr val="2E5796"/>
                </a:solidFill>
                <a:latin typeface="Arial" panose="020B0604020202020204" pitchFamily="34" charset="0"/>
                <a:cs typeface="Arial" panose="020B0604020202020204" pitchFamily="34" charset="0"/>
              </a:rPr>
              <a:t>DNA binding (DBD) and the ligand binding domains (LBD)</a:t>
            </a:r>
            <a:endParaRPr lang="en-IN"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FD485F8-ED59-45A8-8052-ED410771F6FE}"/>
              </a:ext>
            </a:extLst>
          </p:cNvPr>
          <p:cNvSpPr txBox="1"/>
          <p:nvPr/>
        </p:nvSpPr>
        <p:spPr>
          <a:xfrm>
            <a:off x="10171612" y="6495778"/>
            <a:ext cx="1820091" cy="246221"/>
          </a:xfrm>
          <a:prstGeom prst="rect">
            <a:avLst/>
          </a:prstGeom>
          <a:noFill/>
        </p:spPr>
        <p:txBody>
          <a:bodyPr wrap="square" rtlCol="0">
            <a:spAutoFit/>
          </a:bodyPr>
          <a:lstStyle/>
          <a:p>
            <a:r>
              <a:rPr lang="en-IN" sz="1000" dirty="0">
                <a:latin typeface="Arial"/>
                <a:cs typeface="Arial"/>
              </a:rPr>
              <a:t>Freedman, Cell 97 (1999)</a:t>
            </a:r>
            <a:endParaRPr lang="en-IN" sz="1000" dirty="0"/>
          </a:p>
        </p:txBody>
      </p:sp>
    </p:spTree>
    <p:extLst>
      <p:ext uri="{BB962C8B-B14F-4D97-AF65-F5344CB8AC3E}">
        <p14:creationId xmlns:p14="http://schemas.microsoft.com/office/powerpoint/2010/main" val="219744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3CAB4-3D0C-4497-BEB2-76AC51D90789}"/>
              </a:ext>
            </a:extLst>
          </p:cNvPr>
          <p:cNvSpPr>
            <a:spLocks noGrp="1"/>
          </p:cNvSpPr>
          <p:nvPr>
            <p:ph type="title"/>
          </p:nvPr>
        </p:nvSpPr>
        <p:spPr/>
        <p:txBody>
          <a:bodyPr/>
          <a:lstStyle/>
          <a:p>
            <a:r>
              <a:rPr lang="en-IN" dirty="0"/>
              <a:t>Nuclear Receptors</a:t>
            </a:r>
          </a:p>
        </p:txBody>
      </p:sp>
      <p:grpSp>
        <p:nvGrpSpPr>
          <p:cNvPr id="7" name="Group 6">
            <a:extLst>
              <a:ext uri="{FF2B5EF4-FFF2-40B4-BE49-F238E27FC236}">
                <a16:creationId xmlns:a16="http://schemas.microsoft.com/office/drawing/2014/main" id="{A85FD866-EB0C-45A6-BF48-27D74C679232}"/>
              </a:ext>
            </a:extLst>
          </p:cNvPr>
          <p:cNvGrpSpPr/>
          <p:nvPr/>
        </p:nvGrpSpPr>
        <p:grpSpPr>
          <a:xfrm>
            <a:off x="1492431" y="1728216"/>
            <a:ext cx="8604069" cy="5017879"/>
            <a:chOff x="1011935" y="548640"/>
            <a:chExt cx="10168129" cy="6025289"/>
          </a:xfrm>
        </p:grpSpPr>
        <p:pic>
          <p:nvPicPr>
            <p:cNvPr id="5" name="Picture 4">
              <a:extLst>
                <a:ext uri="{FF2B5EF4-FFF2-40B4-BE49-F238E27FC236}">
                  <a16:creationId xmlns:a16="http://schemas.microsoft.com/office/drawing/2014/main" id="{25D0D784-BE10-4F82-85DD-B8D1A7FB3B4B}"/>
                </a:ext>
              </a:extLst>
            </p:cNvPr>
            <p:cNvPicPr>
              <a:picLocks noChangeAspect="1"/>
            </p:cNvPicPr>
            <p:nvPr/>
          </p:nvPicPr>
          <p:blipFill>
            <a:blip r:embed="rId2"/>
            <a:stretch>
              <a:fillRect/>
            </a:stretch>
          </p:blipFill>
          <p:spPr>
            <a:xfrm>
              <a:off x="1011935" y="548640"/>
              <a:ext cx="10168129" cy="6025289"/>
            </a:xfrm>
            <a:prstGeom prst="rect">
              <a:avLst/>
            </a:prstGeom>
          </p:spPr>
        </p:pic>
        <p:sp>
          <p:nvSpPr>
            <p:cNvPr id="6" name="Rectangle 5">
              <a:extLst>
                <a:ext uri="{FF2B5EF4-FFF2-40B4-BE49-F238E27FC236}">
                  <a16:creationId xmlns:a16="http://schemas.microsoft.com/office/drawing/2014/main" id="{93E1FF9D-D170-475C-8A4F-9284CC6AD4AB}"/>
                </a:ext>
              </a:extLst>
            </p:cNvPr>
            <p:cNvSpPr/>
            <p:nvPr/>
          </p:nvSpPr>
          <p:spPr>
            <a:xfrm>
              <a:off x="3619500" y="548640"/>
              <a:ext cx="676275" cy="308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241148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3E5034-10A2-4343-A363-36A29738ABAB}"/>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Hormone Receptor- DNA Interaction</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7FA4907-0ECC-4151-8BBE-E385112D3B9B}"/>
              </a:ext>
            </a:extLst>
          </p:cNvPr>
          <p:cNvPicPr>
            <a:picLocks noChangeAspect="1"/>
          </p:cNvPicPr>
          <p:nvPr/>
        </p:nvPicPr>
        <p:blipFill rotWithShape="1">
          <a:blip r:embed="rId2"/>
          <a:srcRect t="11412"/>
          <a:stretch/>
        </p:blipFill>
        <p:spPr>
          <a:xfrm>
            <a:off x="4540421" y="1389889"/>
            <a:ext cx="7296705" cy="4363211"/>
          </a:xfrm>
          <a:prstGeom prst="rect">
            <a:avLst/>
          </a:prstGeom>
        </p:spPr>
      </p:pic>
      <p:sp>
        <p:nvSpPr>
          <p:cNvPr id="6" name="TextBox 5">
            <a:extLst>
              <a:ext uri="{FF2B5EF4-FFF2-40B4-BE49-F238E27FC236}">
                <a16:creationId xmlns:a16="http://schemas.microsoft.com/office/drawing/2014/main" id="{9737ABC3-EC51-4074-9FD1-21D3AF3A3E25}"/>
              </a:ext>
            </a:extLst>
          </p:cNvPr>
          <p:cNvSpPr txBox="1"/>
          <p:nvPr/>
        </p:nvSpPr>
        <p:spPr>
          <a:xfrm>
            <a:off x="8895339" y="6502384"/>
            <a:ext cx="3296661" cy="246221"/>
          </a:xfrm>
          <a:prstGeom prst="rect">
            <a:avLst/>
          </a:prstGeom>
          <a:noFill/>
        </p:spPr>
        <p:txBody>
          <a:bodyPr wrap="square" rtlCol="0">
            <a:spAutoFit/>
          </a:bodyPr>
          <a:lstStyle/>
          <a:p>
            <a:r>
              <a:rPr lang="en-IN" sz="1000" dirty="0"/>
              <a:t>Porter et al. (2019) DOI: 10.3390/cancers11121852</a:t>
            </a:r>
          </a:p>
        </p:txBody>
      </p:sp>
    </p:spTree>
    <p:extLst>
      <p:ext uri="{BB962C8B-B14F-4D97-AF65-F5344CB8AC3E}">
        <p14:creationId xmlns:p14="http://schemas.microsoft.com/office/powerpoint/2010/main" val="91145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594FE-11DC-4DF9-94BD-34EB9FE231E2}"/>
              </a:ext>
            </a:extLst>
          </p:cNvPr>
          <p:cNvSpPr>
            <a:spLocks noGrp="1"/>
          </p:cNvSpPr>
          <p:nvPr>
            <p:ph type="title"/>
          </p:nvPr>
        </p:nvSpPr>
        <p:spPr/>
        <p:txBody>
          <a:bodyPr>
            <a:normAutofit fontScale="90000"/>
          </a:bodyPr>
          <a:lstStyle/>
          <a:p>
            <a:r>
              <a:rPr lang="en-US" dirty="0"/>
              <a:t>Basic components related to nuclear receptor</a:t>
            </a:r>
            <a:endParaRPr lang="en-IN" dirty="0"/>
          </a:p>
        </p:txBody>
      </p:sp>
      <p:sp>
        <p:nvSpPr>
          <p:cNvPr id="3" name="Content Placeholder 2">
            <a:extLst>
              <a:ext uri="{FF2B5EF4-FFF2-40B4-BE49-F238E27FC236}">
                <a16:creationId xmlns:a16="http://schemas.microsoft.com/office/drawing/2014/main" id="{ED46928F-3A84-4CE0-9F41-CA491290D06E}"/>
              </a:ext>
            </a:extLst>
          </p:cNvPr>
          <p:cNvSpPr>
            <a:spLocks noGrp="1"/>
          </p:cNvSpPr>
          <p:nvPr>
            <p:ph idx="1"/>
          </p:nvPr>
        </p:nvSpPr>
        <p:spPr>
          <a:xfrm>
            <a:off x="4519750" y="1593668"/>
            <a:ext cx="7521592" cy="5094513"/>
          </a:xfrm>
        </p:spPr>
        <p:txBody>
          <a:bodyPr>
            <a:normAutofit lnSpcReduction="10000"/>
          </a:bodyPr>
          <a:lstStyle/>
          <a:p>
            <a:pPr marL="12700" indent="0">
              <a:lnSpc>
                <a:spcPct val="100000"/>
              </a:lnSpc>
              <a:buNone/>
              <a:tabLst>
                <a:tab pos="447040" algn="l"/>
              </a:tabLst>
            </a:pPr>
            <a:r>
              <a:rPr lang="en-US" sz="3200" b="1" dirty="0">
                <a:latin typeface="Arial"/>
                <a:cs typeface="Arial"/>
              </a:rPr>
              <a:t>Zinc fingers</a:t>
            </a:r>
            <a:endParaRPr lang="en-US" sz="2400" dirty="0">
              <a:latin typeface="Arial"/>
              <a:cs typeface="Arial"/>
            </a:endParaRPr>
          </a:p>
          <a:p>
            <a:pPr marL="426720" marR="635000" indent="-414655">
              <a:lnSpc>
                <a:spcPct val="120000"/>
              </a:lnSpc>
              <a:spcBef>
                <a:spcPts val="15"/>
              </a:spcBef>
              <a:buClr>
                <a:srgbClr val="5F76B4"/>
              </a:buClr>
              <a:buFont typeface="Wingdings"/>
              <a:buChar char=""/>
              <a:tabLst>
                <a:tab pos="463550" algn="l"/>
                <a:tab pos="464184" algn="l"/>
                <a:tab pos="2470785" algn="l"/>
              </a:tabLst>
            </a:pPr>
            <a:r>
              <a:rPr lang="en-US" dirty="0"/>
              <a:t>	</a:t>
            </a:r>
            <a:r>
              <a:rPr lang="en-US" sz="2800" dirty="0">
                <a:solidFill>
                  <a:srgbClr val="2E5796"/>
                </a:solidFill>
                <a:latin typeface="Arial"/>
                <a:cs typeface="Arial"/>
              </a:rPr>
              <a:t>Zinc fingers have one or more zinc atoms gripped by a combination of four amino acids, either cysteine</a:t>
            </a:r>
            <a:r>
              <a:rPr lang="en-US" dirty="0">
                <a:latin typeface="Arial"/>
                <a:cs typeface="Arial"/>
              </a:rPr>
              <a:t> </a:t>
            </a:r>
            <a:r>
              <a:rPr lang="en-US" sz="2800" dirty="0">
                <a:solidFill>
                  <a:srgbClr val="2E5796"/>
                </a:solidFill>
                <a:latin typeface="Arial"/>
                <a:cs typeface="Arial"/>
              </a:rPr>
              <a:t>or histidine. a protein can grab a zinc ion and fold tightly  around it. a short chain of 20 -30 amino acids is enough  to create a solid, stable structure.</a:t>
            </a:r>
            <a:endParaRPr lang="en-US" sz="2800" dirty="0">
              <a:latin typeface="Arial"/>
              <a:cs typeface="Arial"/>
            </a:endParaRPr>
          </a:p>
          <a:p>
            <a:pPr marL="358140" indent="-346075">
              <a:lnSpc>
                <a:spcPct val="100000"/>
              </a:lnSpc>
              <a:spcBef>
                <a:spcPts val="575"/>
              </a:spcBef>
              <a:buClr>
                <a:srgbClr val="5F76B4"/>
              </a:buClr>
              <a:buFont typeface="Wingdings"/>
              <a:buChar char=""/>
              <a:tabLst>
                <a:tab pos="358775" algn="l"/>
              </a:tabLst>
            </a:pPr>
            <a:r>
              <a:rPr lang="en-US" sz="2800" dirty="0">
                <a:solidFill>
                  <a:srgbClr val="2E5796"/>
                </a:solidFill>
                <a:latin typeface="Arial"/>
                <a:cs typeface="Arial"/>
              </a:rPr>
              <a:t>Many zinc fingers play essential roles in DNA recognition</a:t>
            </a:r>
            <a:r>
              <a:rPr lang="en-US" dirty="0">
                <a:latin typeface="Arial"/>
                <a:cs typeface="Arial"/>
              </a:rPr>
              <a:t> </a:t>
            </a:r>
            <a:r>
              <a:rPr lang="en-US" sz="2800" dirty="0">
                <a:solidFill>
                  <a:srgbClr val="2E5796"/>
                </a:solidFill>
                <a:latin typeface="Arial"/>
                <a:cs typeface="Arial"/>
              </a:rPr>
              <a:t>and essential role in the development of blood cells.</a:t>
            </a:r>
            <a:endParaRPr lang="en-US" sz="2800" dirty="0">
              <a:latin typeface="Arial"/>
              <a:cs typeface="Arial"/>
            </a:endParaRPr>
          </a:p>
        </p:txBody>
      </p:sp>
      <p:sp>
        <p:nvSpPr>
          <p:cNvPr id="7" name="object 4">
            <a:extLst>
              <a:ext uri="{FF2B5EF4-FFF2-40B4-BE49-F238E27FC236}">
                <a16:creationId xmlns:a16="http://schemas.microsoft.com/office/drawing/2014/main" id="{1049515C-CB26-4307-951E-D4EE64B64F11}"/>
              </a:ext>
            </a:extLst>
          </p:cNvPr>
          <p:cNvSpPr/>
          <p:nvPr/>
        </p:nvSpPr>
        <p:spPr>
          <a:xfrm>
            <a:off x="573242" y="2191293"/>
            <a:ext cx="3493661" cy="4270467"/>
          </a:xfrm>
          <a:prstGeom prst="rect">
            <a:avLst/>
          </a:prstGeom>
          <a:blipFill>
            <a:blip r:embed="rId2" cstate="print"/>
            <a:stretch>
              <a:fillRect/>
            </a:stretch>
          </a:blipFill>
        </p:spPr>
        <p:txBody>
          <a:bodyPr wrap="square" lIns="0" tIns="0" rIns="0" bIns="0" rtlCol="0"/>
          <a:lstStyle/>
          <a:p>
            <a:endParaRPr/>
          </a:p>
        </p:txBody>
      </p:sp>
      <p:sp>
        <p:nvSpPr>
          <p:cNvPr id="8" name="TextBox 7">
            <a:extLst>
              <a:ext uri="{FF2B5EF4-FFF2-40B4-BE49-F238E27FC236}">
                <a16:creationId xmlns:a16="http://schemas.microsoft.com/office/drawing/2014/main" id="{DE2053C7-9323-4C86-A056-2B59C8DFFEE9}"/>
              </a:ext>
            </a:extLst>
          </p:cNvPr>
          <p:cNvSpPr txBox="1"/>
          <p:nvPr/>
        </p:nvSpPr>
        <p:spPr>
          <a:xfrm>
            <a:off x="269966" y="6583680"/>
            <a:ext cx="3901440" cy="246221"/>
          </a:xfrm>
          <a:prstGeom prst="rect">
            <a:avLst/>
          </a:prstGeom>
          <a:noFill/>
        </p:spPr>
        <p:txBody>
          <a:bodyPr wrap="square" rtlCol="0">
            <a:spAutoFit/>
          </a:bodyPr>
          <a:lstStyle/>
          <a:p>
            <a:r>
              <a:rPr lang="en-IN" sz="1000" dirty="0">
                <a:latin typeface="Times New Roman" panose="02020603050405020304" pitchFamily="18" charset="0"/>
                <a:cs typeface="Times New Roman" panose="02020603050405020304" pitchFamily="18" charset="0"/>
              </a:rPr>
              <a:t>Nolte (1998), PNAS 95</a:t>
            </a:r>
          </a:p>
        </p:txBody>
      </p:sp>
    </p:spTree>
    <p:extLst>
      <p:ext uri="{BB962C8B-B14F-4D97-AF65-F5344CB8AC3E}">
        <p14:creationId xmlns:p14="http://schemas.microsoft.com/office/powerpoint/2010/main" val="170826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73D0B-3976-4E45-8422-9089DFAED6C2}"/>
              </a:ext>
            </a:extLst>
          </p:cNvPr>
          <p:cNvSpPr>
            <a:spLocks noGrp="1"/>
          </p:cNvSpPr>
          <p:nvPr>
            <p:ph type="title"/>
          </p:nvPr>
        </p:nvSpPr>
        <p:spPr/>
        <p:txBody>
          <a:bodyPr/>
          <a:lstStyle/>
          <a:p>
            <a:r>
              <a:rPr lang="en-IN" dirty="0"/>
              <a:t>Heat shock proteins (HSP)</a:t>
            </a:r>
          </a:p>
        </p:txBody>
      </p:sp>
      <p:sp>
        <p:nvSpPr>
          <p:cNvPr id="3" name="Content Placeholder 2">
            <a:extLst>
              <a:ext uri="{FF2B5EF4-FFF2-40B4-BE49-F238E27FC236}">
                <a16:creationId xmlns:a16="http://schemas.microsoft.com/office/drawing/2014/main" id="{8EAB1A3A-4F40-48B0-84CA-01A9EADD30FE}"/>
              </a:ext>
            </a:extLst>
          </p:cNvPr>
          <p:cNvSpPr>
            <a:spLocks noGrp="1"/>
          </p:cNvSpPr>
          <p:nvPr>
            <p:ph idx="1"/>
          </p:nvPr>
        </p:nvSpPr>
        <p:spPr/>
        <p:txBody>
          <a:bodyPr>
            <a:normAutofit fontScale="77500" lnSpcReduction="20000"/>
          </a:bodyPr>
          <a:lstStyle/>
          <a:p>
            <a:r>
              <a:rPr lang="en-US" dirty="0"/>
              <a:t>Are a  family of proteins that are produced by cells in response  to exposure to stressful conditions such as infection,  inflammation, exercise, exposure of the cell to toxins ( ethanol  arsenic, trace metals and ultraviolet light), starvation, hypoxia.</a:t>
            </a:r>
          </a:p>
          <a:p>
            <a:endParaRPr lang="en-US" dirty="0"/>
          </a:p>
          <a:p>
            <a:r>
              <a:rPr lang="en-US" dirty="0"/>
              <a:t>Heat-shock proteins are named according  to their molecular  weight. For example, Hsp60, Hsp70 and Hsp90  (Chaperones).</a:t>
            </a:r>
          </a:p>
          <a:p>
            <a:endParaRPr lang="en-US" dirty="0"/>
          </a:p>
          <a:p>
            <a:r>
              <a:rPr lang="en-US" dirty="0"/>
              <a:t>Heat Shock Proteins bind to denatured proteins to prevent  aggregation</a:t>
            </a:r>
            <a:endParaRPr lang="en-IN" dirty="0"/>
          </a:p>
        </p:txBody>
      </p:sp>
    </p:spTree>
    <p:extLst>
      <p:ext uri="{BB962C8B-B14F-4D97-AF65-F5344CB8AC3E}">
        <p14:creationId xmlns:p14="http://schemas.microsoft.com/office/powerpoint/2010/main" val="382383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ECFB4-E6B8-46F6-BCF5-19576F17F20F}"/>
              </a:ext>
            </a:extLst>
          </p:cNvPr>
          <p:cNvSpPr>
            <a:spLocks noGrp="1"/>
          </p:cNvSpPr>
          <p:nvPr>
            <p:ph type="title"/>
          </p:nvPr>
        </p:nvSpPr>
        <p:spPr/>
        <p:txBody>
          <a:bodyPr/>
          <a:lstStyle/>
          <a:p>
            <a:r>
              <a:rPr lang="en-IN" dirty="0"/>
              <a:t>Coactivator and Corepressor</a:t>
            </a:r>
          </a:p>
        </p:txBody>
      </p:sp>
      <p:sp>
        <p:nvSpPr>
          <p:cNvPr id="3" name="Content Placeholder 2">
            <a:extLst>
              <a:ext uri="{FF2B5EF4-FFF2-40B4-BE49-F238E27FC236}">
                <a16:creationId xmlns:a16="http://schemas.microsoft.com/office/drawing/2014/main" id="{E3FE1877-A8CE-4FBD-8988-A507A2F4753E}"/>
              </a:ext>
            </a:extLst>
          </p:cNvPr>
          <p:cNvSpPr>
            <a:spLocks noGrp="1"/>
          </p:cNvSpPr>
          <p:nvPr>
            <p:ph idx="1"/>
          </p:nvPr>
        </p:nvSpPr>
        <p:spPr>
          <a:xfrm>
            <a:off x="304800" y="2478024"/>
            <a:ext cx="5347063" cy="3983736"/>
          </a:xfrm>
        </p:spPr>
        <p:txBody>
          <a:bodyPr>
            <a:normAutofit fontScale="85000" lnSpcReduction="10000"/>
          </a:bodyPr>
          <a:lstStyle/>
          <a:p>
            <a:r>
              <a:rPr lang="en-US" dirty="0"/>
              <a:t>Transcription coregulators that  activate gene transcription are referred  to as coactivators while those  that repress are known as corepressors. The mechanism of action of  transcription coregulators is to modify chromatin structure and thereby  make the associated DNA more or less accessible to transcription</a:t>
            </a:r>
            <a:endParaRPr lang="en-IN" dirty="0"/>
          </a:p>
        </p:txBody>
      </p:sp>
      <p:sp>
        <p:nvSpPr>
          <p:cNvPr id="5" name="object 4">
            <a:extLst>
              <a:ext uri="{FF2B5EF4-FFF2-40B4-BE49-F238E27FC236}">
                <a16:creationId xmlns:a16="http://schemas.microsoft.com/office/drawing/2014/main" id="{9AB306DE-7B7C-4313-9147-186EEED248C6}"/>
              </a:ext>
            </a:extLst>
          </p:cNvPr>
          <p:cNvSpPr/>
          <p:nvPr/>
        </p:nvSpPr>
        <p:spPr>
          <a:xfrm>
            <a:off x="5894396" y="2573706"/>
            <a:ext cx="5992804" cy="3008487"/>
          </a:xfrm>
          <a:prstGeom prst="rect">
            <a:avLst/>
          </a:prstGeom>
          <a:blipFill>
            <a:blip r:embed="rId2" cstate="print"/>
            <a:stretch>
              <a:fillRect/>
            </a:stretch>
          </a:blipFill>
        </p:spPr>
        <p:txBody>
          <a:bodyPr wrap="square" lIns="0" tIns="0" rIns="0" bIns="0" rtlCol="0"/>
          <a:lstStyle/>
          <a:p>
            <a:endParaRPr/>
          </a:p>
        </p:txBody>
      </p:sp>
      <p:sp>
        <p:nvSpPr>
          <p:cNvPr id="6" name="TextBox 5">
            <a:extLst>
              <a:ext uri="{FF2B5EF4-FFF2-40B4-BE49-F238E27FC236}">
                <a16:creationId xmlns:a16="http://schemas.microsoft.com/office/drawing/2014/main" id="{8BEE06E7-8DF0-45CD-B177-88737BAA68E1}"/>
              </a:ext>
            </a:extLst>
          </p:cNvPr>
          <p:cNvSpPr txBox="1"/>
          <p:nvPr/>
        </p:nvSpPr>
        <p:spPr>
          <a:xfrm>
            <a:off x="9570720" y="6461760"/>
            <a:ext cx="2621280" cy="246221"/>
          </a:xfrm>
          <a:prstGeom prst="rect">
            <a:avLst/>
          </a:prstGeom>
          <a:noFill/>
        </p:spPr>
        <p:txBody>
          <a:bodyPr wrap="square" rtlCol="0">
            <a:spAutoFit/>
          </a:bodyPr>
          <a:lstStyle/>
          <a:p>
            <a:r>
              <a:rPr lang="en-IN" sz="1000" dirty="0"/>
              <a:t>Petkovic et al (1987). Nature 330 </a:t>
            </a:r>
          </a:p>
        </p:txBody>
      </p:sp>
    </p:spTree>
    <p:extLst>
      <p:ext uri="{BB962C8B-B14F-4D97-AF65-F5344CB8AC3E}">
        <p14:creationId xmlns:p14="http://schemas.microsoft.com/office/powerpoint/2010/main" val="1094066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B4FF-7379-4F92-95DD-B99E4D8D307D}"/>
              </a:ext>
            </a:extLst>
          </p:cNvPr>
          <p:cNvSpPr>
            <a:spLocks noGrp="1"/>
          </p:cNvSpPr>
          <p:nvPr>
            <p:ph type="title"/>
          </p:nvPr>
        </p:nvSpPr>
        <p:spPr/>
        <p:txBody>
          <a:bodyPr/>
          <a:lstStyle/>
          <a:p>
            <a:r>
              <a:rPr lang="en-IN" dirty="0"/>
              <a:t>Hormone response element (HRE) </a:t>
            </a:r>
          </a:p>
        </p:txBody>
      </p:sp>
      <p:sp>
        <p:nvSpPr>
          <p:cNvPr id="3" name="Content Placeholder 2">
            <a:extLst>
              <a:ext uri="{FF2B5EF4-FFF2-40B4-BE49-F238E27FC236}">
                <a16:creationId xmlns:a16="http://schemas.microsoft.com/office/drawing/2014/main" id="{DFCE8F04-5981-4D31-AD25-38F271E0F843}"/>
              </a:ext>
            </a:extLst>
          </p:cNvPr>
          <p:cNvSpPr>
            <a:spLocks noGrp="1"/>
          </p:cNvSpPr>
          <p:nvPr>
            <p:ph idx="1"/>
          </p:nvPr>
        </p:nvSpPr>
        <p:spPr>
          <a:xfrm>
            <a:off x="1057398" y="2147098"/>
            <a:ext cx="10168128" cy="2059142"/>
          </a:xfrm>
        </p:spPr>
        <p:txBody>
          <a:bodyPr>
            <a:normAutofit fontScale="92500" lnSpcReduction="20000"/>
          </a:bodyPr>
          <a:lstStyle/>
          <a:p>
            <a:r>
              <a:rPr lang="en-US" dirty="0"/>
              <a:t>A short sequence  of DNA within the promoter of a gene that binds to a Specific hormone receptor complex and therefore regulate transcription.  </a:t>
            </a:r>
          </a:p>
          <a:p>
            <a:r>
              <a:rPr lang="en-US" dirty="0"/>
              <a:t>HRE responds to steroid hormones, as the activated steroid receptor is  the transcription factor binding HRE</a:t>
            </a:r>
            <a:endParaRPr lang="en-IN" dirty="0"/>
          </a:p>
        </p:txBody>
      </p:sp>
      <p:sp>
        <p:nvSpPr>
          <p:cNvPr id="5" name="object 5">
            <a:extLst>
              <a:ext uri="{FF2B5EF4-FFF2-40B4-BE49-F238E27FC236}">
                <a16:creationId xmlns:a16="http://schemas.microsoft.com/office/drawing/2014/main" id="{4B0FAB09-2692-4788-A579-949CBE0A2B42}"/>
              </a:ext>
            </a:extLst>
          </p:cNvPr>
          <p:cNvSpPr/>
          <p:nvPr/>
        </p:nvSpPr>
        <p:spPr>
          <a:xfrm>
            <a:off x="3481510" y="4362994"/>
            <a:ext cx="5228980" cy="2225107"/>
          </a:xfrm>
          <a:prstGeom prst="rect">
            <a:avLst/>
          </a:prstGeom>
          <a:blipFill>
            <a:blip r:embed="rId2" cstate="print"/>
            <a:stretch>
              <a:fillRect/>
            </a:stretch>
          </a:blipFill>
        </p:spPr>
        <p:txBody>
          <a:bodyPr wrap="square" lIns="0" tIns="0" rIns="0" bIns="0" rtlCol="0"/>
          <a:lstStyle/>
          <a:p>
            <a:endParaRPr/>
          </a:p>
        </p:txBody>
      </p:sp>
      <p:sp>
        <p:nvSpPr>
          <p:cNvPr id="8" name="TextBox 7">
            <a:extLst>
              <a:ext uri="{FF2B5EF4-FFF2-40B4-BE49-F238E27FC236}">
                <a16:creationId xmlns:a16="http://schemas.microsoft.com/office/drawing/2014/main" id="{7BC63D8A-CCC7-4534-91A7-079AAFDAC3DF}"/>
              </a:ext>
            </a:extLst>
          </p:cNvPr>
          <p:cNvSpPr txBox="1"/>
          <p:nvPr/>
        </p:nvSpPr>
        <p:spPr>
          <a:xfrm>
            <a:off x="10006149" y="6339840"/>
            <a:ext cx="2090057" cy="246221"/>
          </a:xfrm>
          <a:prstGeom prst="rect">
            <a:avLst/>
          </a:prstGeom>
          <a:noFill/>
        </p:spPr>
        <p:txBody>
          <a:bodyPr wrap="square" rtlCol="0">
            <a:spAutoFit/>
          </a:bodyPr>
          <a:lstStyle/>
          <a:p>
            <a:r>
              <a:rPr lang="en-IN" sz="1000" dirty="0" err="1"/>
              <a:t>Umesono</a:t>
            </a:r>
            <a:r>
              <a:rPr lang="en-IN" sz="1000" dirty="0"/>
              <a:t> et al (1991). Cell 65 </a:t>
            </a:r>
          </a:p>
        </p:txBody>
      </p:sp>
    </p:spTree>
    <p:extLst>
      <p:ext uri="{BB962C8B-B14F-4D97-AF65-F5344CB8AC3E}">
        <p14:creationId xmlns:p14="http://schemas.microsoft.com/office/powerpoint/2010/main" val="3043277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28D28-BFE4-4E55-83FF-6F15DCA671BD}"/>
              </a:ext>
            </a:extLst>
          </p:cNvPr>
          <p:cNvSpPr>
            <a:spLocks noGrp="1"/>
          </p:cNvSpPr>
          <p:nvPr>
            <p:ph type="title"/>
          </p:nvPr>
        </p:nvSpPr>
        <p:spPr/>
        <p:txBody>
          <a:bodyPr/>
          <a:lstStyle/>
          <a:p>
            <a:r>
              <a:rPr lang="en-IN" dirty="0"/>
              <a:t>Structure of Nuclear Receptor</a:t>
            </a:r>
          </a:p>
        </p:txBody>
      </p:sp>
      <p:sp>
        <p:nvSpPr>
          <p:cNvPr id="3" name="Content Placeholder 2">
            <a:extLst>
              <a:ext uri="{FF2B5EF4-FFF2-40B4-BE49-F238E27FC236}">
                <a16:creationId xmlns:a16="http://schemas.microsoft.com/office/drawing/2014/main" id="{78CD665A-A5C1-4777-B5A9-9260A750AB29}"/>
              </a:ext>
            </a:extLst>
          </p:cNvPr>
          <p:cNvSpPr>
            <a:spLocks noGrp="1"/>
          </p:cNvSpPr>
          <p:nvPr>
            <p:ph idx="1"/>
          </p:nvPr>
        </p:nvSpPr>
        <p:spPr>
          <a:xfrm>
            <a:off x="218584" y="2142313"/>
            <a:ext cx="4949636" cy="2049999"/>
          </a:xfrm>
        </p:spPr>
        <p:txBody>
          <a:bodyPr>
            <a:normAutofit fontScale="62500" lnSpcReduction="20000"/>
          </a:bodyPr>
          <a:lstStyle/>
          <a:p>
            <a:pPr marL="0" indent="0">
              <a:buNone/>
            </a:pPr>
            <a:r>
              <a:rPr lang="en-US" dirty="0"/>
              <a:t>Five distinct regions :</a:t>
            </a:r>
          </a:p>
          <a:p>
            <a:r>
              <a:rPr lang="en-US" dirty="0"/>
              <a:t>Two end terminals – N terminal &amp; C terminal.</a:t>
            </a:r>
          </a:p>
          <a:p>
            <a:r>
              <a:rPr lang="en-US" dirty="0"/>
              <a:t>A hinge region</a:t>
            </a:r>
          </a:p>
          <a:p>
            <a:r>
              <a:rPr lang="en-US" dirty="0"/>
              <a:t>Two domains – DNA binding domain &amp; Ligand binding domain</a:t>
            </a:r>
            <a:endParaRPr lang="en-IN" dirty="0"/>
          </a:p>
        </p:txBody>
      </p:sp>
      <p:pic>
        <p:nvPicPr>
          <p:cNvPr id="7" name="Picture 6">
            <a:extLst>
              <a:ext uri="{FF2B5EF4-FFF2-40B4-BE49-F238E27FC236}">
                <a16:creationId xmlns:a16="http://schemas.microsoft.com/office/drawing/2014/main" id="{5930E1C0-7865-4426-9F3C-24D9077380E6}"/>
              </a:ext>
            </a:extLst>
          </p:cNvPr>
          <p:cNvPicPr>
            <a:picLocks noChangeAspect="1"/>
          </p:cNvPicPr>
          <p:nvPr/>
        </p:nvPicPr>
        <p:blipFill rotWithShape="1">
          <a:blip r:embed="rId2"/>
          <a:srcRect l="12801" t="30522" r="15479" b="3001"/>
          <a:stretch/>
        </p:blipFill>
        <p:spPr>
          <a:xfrm>
            <a:off x="533521" y="4463144"/>
            <a:ext cx="4571389" cy="2049999"/>
          </a:xfrm>
          <a:prstGeom prst="rect">
            <a:avLst/>
          </a:prstGeom>
        </p:spPr>
      </p:pic>
      <p:grpSp>
        <p:nvGrpSpPr>
          <p:cNvPr id="11" name="Group 10">
            <a:extLst>
              <a:ext uri="{FF2B5EF4-FFF2-40B4-BE49-F238E27FC236}">
                <a16:creationId xmlns:a16="http://schemas.microsoft.com/office/drawing/2014/main" id="{63E9BBFD-BC95-4AB9-8F5E-7827886B6CB8}"/>
              </a:ext>
            </a:extLst>
          </p:cNvPr>
          <p:cNvGrpSpPr/>
          <p:nvPr/>
        </p:nvGrpSpPr>
        <p:grpSpPr>
          <a:xfrm>
            <a:off x="4561513" y="2524126"/>
            <a:ext cx="7630487" cy="2605659"/>
            <a:chOff x="3914775" y="2296505"/>
            <a:chExt cx="7946707" cy="2747555"/>
          </a:xfrm>
        </p:grpSpPr>
        <p:pic>
          <p:nvPicPr>
            <p:cNvPr id="5" name="Picture 4">
              <a:extLst>
                <a:ext uri="{FF2B5EF4-FFF2-40B4-BE49-F238E27FC236}">
                  <a16:creationId xmlns:a16="http://schemas.microsoft.com/office/drawing/2014/main" id="{BFFAA348-5C56-4B1A-A519-0C417B6F6E9A}"/>
                </a:ext>
              </a:extLst>
            </p:cNvPr>
            <p:cNvPicPr>
              <a:picLocks noChangeAspect="1"/>
            </p:cNvPicPr>
            <p:nvPr/>
          </p:nvPicPr>
          <p:blipFill>
            <a:blip r:embed="rId3"/>
            <a:stretch>
              <a:fillRect/>
            </a:stretch>
          </p:blipFill>
          <p:spPr>
            <a:xfrm>
              <a:off x="4774268" y="2296505"/>
              <a:ext cx="7087214" cy="2747555"/>
            </a:xfrm>
            <a:prstGeom prst="rect">
              <a:avLst/>
            </a:prstGeom>
          </p:spPr>
        </p:pic>
        <p:sp>
          <p:nvSpPr>
            <p:cNvPr id="8" name="TextBox 7">
              <a:extLst>
                <a:ext uri="{FF2B5EF4-FFF2-40B4-BE49-F238E27FC236}">
                  <a16:creationId xmlns:a16="http://schemas.microsoft.com/office/drawing/2014/main" id="{D9049722-1455-4690-A3AD-6E37EACA72E2}"/>
                </a:ext>
              </a:extLst>
            </p:cNvPr>
            <p:cNvSpPr txBox="1"/>
            <p:nvPr/>
          </p:nvSpPr>
          <p:spPr>
            <a:xfrm>
              <a:off x="3914775" y="2658409"/>
              <a:ext cx="1019175" cy="276999"/>
            </a:xfrm>
            <a:prstGeom prst="rect">
              <a:avLst/>
            </a:prstGeom>
            <a:noFill/>
          </p:spPr>
          <p:txBody>
            <a:bodyPr wrap="square" rtlCol="0">
              <a:spAutoFit/>
            </a:bodyPr>
            <a:lstStyle/>
            <a:p>
              <a:r>
                <a:rPr lang="en-IN" sz="1200" dirty="0">
                  <a:latin typeface="Times New Roman" panose="02020603050405020304" pitchFamily="18" charset="0"/>
                  <a:cs typeface="Times New Roman" panose="02020603050405020304" pitchFamily="18" charset="0"/>
                </a:rPr>
                <a:t>N- terminal</a:t>
              </a:r>
            </a:p>
          </p:txBody>
        </p:sp>
        <p:sp>
          <p:nvSpPr>
            <p:cNvPr id="10" name="TextBox 9">
              <a:extLst>
                <a:ext uri="{FF2B5EF4-FFF2-40B4-BE49-F238E27FC236}">
                  <a16:creationId xmlns:a16="http://schemas.microsoft.com/office/drawing/2014/main" id="{4357000C-C008-47AF-9711-A278EDDF1136}"/>
                </a:ext>
              </a:extLst>
            </p:cNvPr>
            <p:cNvSpPr txBox="1"/>
            <p:nvPr/>
          </p:nvSpPr>
          <p:spPr>
            <a:xfrm>
              <a:off x="8482421" y="2658409"/>
              <a:ext cx="1019175" cy="276999"/>
            </a:xfrm>
            <a:prstGeom prst="rect">
              <a:avLst/>
            </a:prstGeom>
            <a:noFill/>
          </p:spPr>
          <p:txBody>
            <a:bodyPr wrap="square" rtlCol="0">
              <a:spAutoFit/>
            </a:bodyPr>
            <a:lstStyle/>
            <a:p>
              <a:r>
                <a:rPr lang="en-IN" sz="1200" dirty="0">
                  <a:latin typeface="Times New Roman" panose="02020603050405020304" pitchFamily="18" charset="0"/>
                  <a:cs typeface="Times New Roman" panose="02020603050405020304" pitchFamily="18" charset="0"/>
                </a:rPr>
                <a:t>C- terminal</a:t>
              </a:r>
            </a:p>
          </p:txBody>
        </p:sp>
      </p:grpSp>
      <p:sp>
        <p:nvSpPr>
          <p:cNvPr id="14" name="TextBox 13">
            <a:extLst>
              <a:ext uri="{FF2B5EF4-FFF2-40B4-BE49-F238E27FC236}">
                <a16:creationId xmlns:a16="http://schemas.microsoft.com/office/drawing/2014/main" id="{BFF67831-6422-408A-A33A-07F2346E0F44}"/>
              </a:ext>
            </a:extLst>
          </p:cNvPr>
          <p:cNvSpPr txBox="1"/>
          <p:nvPr/>
        </p:nvSpPr>
        <p:spPr>
          <a:xfrm>
            <a:off x="8264435" y="6513143"/>
            <a:ext cx="3863993" cy="246221"/>
          </a:xfrm>
          <a:prstGeom prst="rect">
            <a:avLst/>
          </a:prstGeom>
          <a:noFill/>
        </p:spPr>
        <p:txBody>
          <a:bodyPr wrap="square" rtlCol="0">
            <a:spAutoFit/>
          </a:bodyPr>
          <a:lstStyle/>
          <a:p>
            <a:r>
              <a:rPr lang="en-IN" sz="1000" dirty="0" err="1"/>
              <a:t>Puzianowska-Kuznicka</a:t>
            </a:r>
            <a:r>
              <a:rPr lang="en-IN" sz="1000" dirty="0"/>
              <a:t> et al (2013).</a:t>
            </a:r>
            <a:r>
              <a:rPr lang="en-US" sz="1000" dirty="0"/>
              <a:t> DOI: 10.1155/2013/601246</a:t>
            </a:r>
            <a:endParaRPr lang="en-IN" sz="1000" dirty="0"/>
          </a:p>
        </p:txBody>
      </p:sp>
    </p:spTree>
    <p:extLst>
      <p:ext uri="{BB962C8B-B14F-4D97-AF65-F5344CB8AC3E}">
        <p14:creationId xmlns:p14="http://schemas.microsoft.com/office/powerpoint/2010/main" val="3117963824"/>
      </p:ext>
    </p:extLst>
  </p:cSld>
  <p:clrMapOvr>
    <a:masterClrMapping/>
  </p:clrMapOvr>
</p:sld>
</file>

<file path=ppt/theme/theme1.xml><?xml version="1.0" encoding="utf-8"?>
<a:theme xmlns:a="http://schemas.openxmlformats.org/drawingml/2006/main" name="AccentBoxVTI">
  <a:themeElements>
    <a:clrScheme name="AnalogousFromRegularSeed_2SEEDS">
      <a:dk1>
        <a:srgbClr val="000000"/>
      </a:dk1>
      <a:lt1>
        <a:srgbClr val="FFFFFF"/>
      </a:lt1>
      <a:dk2>
        <a:srgbClr val="32231C"/>
      </a:dk2>
      <a:lt2>
        <a:srgbClr val="F3F0F0"/>
      </a:lt2>
      <a:accent1>
        <a:srgbClr val="14B2B5"/>
      </a:accent1>
      <a:accent2>
        <a:srgbClr val="20B579"/>
      </a:accent2>
      <a:accent3>
        <a:srgbClr val="2995E7"/>
      </a:accent3>
      <a:accent4>
        <a:srgbClr val="D5173A"/>
      </a:accent4>
      <a:accent5>
        <a:srgbClr val="E75529"/>
      </a:accent5>
      <a:accent6>
        <a:srgbClr val="D59217"/>
      </a:accent6>
      <a:hlink>
        <a:srgbClr val="C14745"/>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emplate>Wisp</Template>
  <TotalTime>2914</TotalTime>
  <Words>1255</Words>
  <Application>Microsoft Office PowerPoint</Application>
  <PresentationFormat>Widescreen</PresentationFormat>
  <Paragraphs>122</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Avenir Next LT Pro</vt:lpstr>
      <vt:lpstr>Calibri</vt:lpstr>
      <vt:lpstr>Times New Roman</vt:lpstr>
      <vt:lpstr>Wingdings</vt:lpstr>
      <vt:lpstr>AccentBoxVTI</vt:lpstr>
      <vt:lpstr>Small Molecule Hormone Receptor (Nuclear Receptor)</vt:lpstr>
      <vt:lpstr>PowerPoint Presentation</vt:lpstr>
      <vt:lpstr>Nuclear Receptors</vt:lpstr>
      <vt:lpstr>Hormone Receptor- DNA Interaction</vt:lpstr>
      <vt:lpstr>Basic components related to nuclear receptor</vt:lpstr>
      <vt:lpstr>Heat shock proteins (HSP)</vt:lpstr>
      <vt:lpstr>Coactivator and Corepressor</vt:lpstr>
      <vt:lpstr>Hormone response element (HRE) </vt:lpstr>
      <vt:lpstr>Structure of Nuclear Receptor</vt:lpstr>
      <vt:lpstr>Structure of Nuclear Receptor</vt:lpstr>
      <vt:lpstr>PowerPoint Presentation</vt:lpstr>
      <vt:lpstr>INTERACTION WITH DNA</vt:lpstr>
      <vt:lpstr>Transcription regulation by small-molecule hormones</vt:lpstr>
      <vt:lpstr>Regulation</vt:lpstr>
      <vt:lpstr>COACTIVATORS </vt:lpstr>
      <vt:lpstr>Type I receptor genomic mode of action</vt:lpstr>
      <vt:lpstr>Type II receptor genomic mode of action</vt:lpstr>
      <vt:lpstr>Nongenomic mechanisms of action of small-molecule hormones</vt:lpstr>
      <vt:lpstr>Tissue-specific nuclear receptor signaling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Molecule Hormone Receptor (Nuclear Receptor)</dc:title>
  <dc:creator>ani.gatz1 ani.gatz1</dc:creator>
  <cp:lastModifiedBy>ani.gatz1 ani.gatz1</cp:lastModifiedBy>
  <cp:revision>16</cp:revision>
  <dcterms:created xsi:type="dcterms:W3CDTF">2020-10-28T05:50:45Z</dcterms:created>
  <dcterms:modified xsi:type="dcterms:W3CDTF">2020-10-31T05:08:48Z</dcterms:modified>
</cp:coreProperties>
</file>