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2"/>
  </p:notesMasterIdLst>
  <p:sldIdLst>
    <p:sldId id="307" r:id="rId3"/>
    <p:sldId id="308" r:id="rId4"/>
    <p:sldId id="327" r:id="rId5"/>
    <p:sldId id="328" r:id="rId6"/>
    <p:sldId id="329" r:id="rId7"/>
    <p:sldId id="330" r:id="rId8"/>
    <p:sldId id="331" r:id="rId9"/>
    <p:sldId id="350" r:id="rId10"/>
    <p:sldId id="332" r:id="rId11"/>
    <p:sldId id="333" r:id="rId12"/>
    <p:sldId id="334" r:id="rId13"/>
    <p:sldId id="335" r:id="rId14"/>
    <p:sldId id="351" r:id="rId15"/>
    <p:sldId id="352" r:id="rId16"/>
    <p:sldId id="353" r:id="rId17"/>
    <p:sldId id="354" r:id="rId18"/>
    <p:sldId id="355" r:id="rId19"/>
    <p:sldId id="356" r:id="rId20"/>
    <p:sldId id="35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A8574D-52D8-4609-BAC6-9DDC9D02FFD7}" type="datetimeFigureOut">
              <a:rPr lang="en-IN" smtClean="0"/>
              <a:t>04-11-2020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8F278A-C0D0-42DE-B328-A27CDF71FD35}" type="slidenum">
              <a:rPr lang="en-IN" smtClean="0"/>
              <a:t>‹#›</a:t>
            </a:fld>
            <a:endParaRPr lang="en-IN"/>
          </a:p>
        </p:txBody>
      </p:sp>
    </p:spTree>
    <p:extLst>
      <p:ext uri="{BB962C8B-B14F-4D97-AF65-F5344CB8AC3E}">
        <p14:creationId xmlns:p14="http://schemas.microsoft.com/office/powerpoint/2010/main" val="1104265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7D44641-F14D-497F-9CCC-8B19FE0F35AC}"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extLst>
      <p:ext uri="{BB962C8B-B14F-4D97-AF65-F5344CB8AC3E}">
        <p14:creationId xmlns:p14="http://schemas.microsoft.com/office/powerpoint/2010/main" val="26310192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7D44641-F14D-497F-9CCC-8B19FE0F35AC}"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extLst>
      <p:ext uri="{BB962C8B-B14F-4D97-AF65-F5344CB8AC3E}">
        <p14:creationId xmlns:p14="http://schemas.microsoft.com/office/powerpoint/2010/main" val="6335073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44641-F14D-497F-9CCC-8B19FE0F35AC}"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extLst>
      <p:ext uri="{BB962C8B-B14F-4D97-AF65-F5344CB8AC3E}">
        <p14:creationId xmlns:p14="http://schemas.microsoft.com/office/powerpoint/2010/main" val="15719503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7D44641-F14D-497F-9CCC-8B19FE0F35AC}"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extLst>
      <p:ext uri="{BB962C8B-B14F-4D97-AF65-F5344CB8AC3E}">
        <p14:creationId xmlns:p14="http://schemas.microsoft.com/office/powerpoint/2010/main" val="12000794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7D44641-F14D-497F-9CCC-8B19FE0F35AC}" type="datetimeFigureOut">
              <a:rPr lang="en-US" smtClean="0"/>
              <a:pPr/>
              <a:t>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5AF45D-A853-4B56-A0C3-C6619946A495}" type="slidenum">
              <a:rPr lang="en-US" smtClean="0"/>
              <a:pPr/>
              <a:t>‹#›</a:t>
            </a:fld>
            <a:endParaRPr lang="en-US"/>
          </a:p>
        </p:txBody>
      </p:sp>
    </p:spTree>
    <p:extLst>
      <p:ext uri="{BB962C8B-B14F-4D97-AF65-F5344CB8AC3E}">
        <p14:creationId xmlns:p14="http://schemas.microsoft.com/office/powerpoint/2010/main" val="8388308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7D44641-F14D-497F-9CCC-8B19FE0F35AC}" type="datetimeFigureOut">
              <a:rPr lang="en-US" smtClean="0"/>
              <a:pPr/>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5AF45D-A853-4B56-A0C3-C6619946A495}" type="slidenum">
              <a:rPr lang="en-US" smtClean="0"/>
              <a:pPr/>
              <a:t>‹#›</a:t>
            </a:fld>
            <a:endParaRPr lang="en-US"/>
          </a:p>
        </p:txBody>
      </p:sp>
    </p:spTree>
    <p:extLst>
      <p:ext uri="{BB962C8B-B14F-4D97-AF65-F5344CB8AC3E}">
        <p14:creationId xmlns:p14="http://schemas.microsoft.com/office/powerpoint/2010/main" val="22680710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44641-F14D-497F-9CCC-8B19FE0F35AC}" type="datetimeFigureOut">
              <a:rPr lang="en-US" smtClean="0"/>
              <a:pPr/>
              <a:t>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5AF45D-A853-4B56-A0C3-C6619946A495}" type="slidenum">
              <a:rPr lang="en-US" smtClean="0"/>
              <a:pPr/>
              <a:t>‹#›</a:t>
            </a:fld>
            <a:endParaRPr lang="en-US"/>
          </a:p>
        </p:txBody>
      </p:sp>
    </p:spTree>
    <p:extLst>
      <p:ext uri="{BB962C8B-B14F-4D97-AF65-F5344CB8AC3E}">
        <p14:creationId xmlns:p14="http://schemas.microsoft.com/office/powerpoint/2010/main" val="19669448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44641-F14D-497F-9CCC-8B19FE0F35AC}"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extLst>
      <p:ext uri="{BB962C8B-B14F-4D97-AF65-F5344CB8AC3E}">
        <p14:creationId xmlns:p14="http://schemas.microsoft.com/office/powerpoint/2010/main" val="248873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44641-F14D-497F-9CCC-8B19FE0F35AC}"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extLst>
      <p:ext uri="{BB962C8B-B14F-4D97-AF65-F5344CB8AC3E}">
        <p14:creationId xmlns:p14="http://schemas.microsoft.com/office/powerpoint/2010/main" val="42687233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7D44641-F14D-497F-9CCC-8B19FE0F35AC}"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extLst>
      <p:ext uri="{BB962C8B-B14F-4D97-AF65-F5344CB8AC3E}">
        <p14:creationId xmlns:p14="http://schemas.microsoft.com/office/powerpoint/2010/main" val="6462294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7D44641-F14D-497F-9CCC-8B19FE0F35AC}"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extLst>
      <p:ext uri="{BB962C8B-B14F-4D97-AF65-F5344CB8AC3E}">
        <p14:creationId xmlns:p14="http://schemas.microsoft.com/office/powerpoint/2010/main" val="3422676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44641-F14D-497F-9CCC-8B19FE0F35AC}"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44641-F14D-497F-9CCC-8B19FE0F35AC}"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44641-F14D-497F-9CCC-8B19FE0F35AC}" type="datetimeFigureOut">
              <a:rPr lang="en-US" smtClean="0"/>
              <a:pPr/>
              <a:t>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44641-F14D-497F-9CCC-8B19FE0F35AC}" type="datetimeFigureOut">
              <a:rPr lang="en-US" smtClean="0"/>
              <a:pPr/>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44641-F14D-497F-9CCC-8B19FE0F35AC}" type="datetimeFigureOut">
              <a:rPr lang="en-US" smtClean="0"/>
              <a:pPr/>
              <a:t>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44641-F14D-497F-9CCC-8B19FE0F35AC}"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44641-F14D-497F-9CCC-8B19FE0F35AC}"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33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44641-F14D-497F-9CCC-8B19FE0F35AC}" type="datetimeFigureOut">
              <a:rPr lang="en-US" smtClean="0"/>
              <a:pPr/>
              <a:t>11/4/2020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AF45D-A853-4B56-A0C3-C6619946A4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44641-F14D-497F-9CCC-8B19FE0F35AC}" type="datetimeFigureOut">
              <a:rPr lang="en-US" smtClean="0"/>
              <a:pPr/>
              <a:t>11/4/2020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AF45D-A853-4B56-A0C3-C6619946A495}" type="slidenum">
              <a:rPr lang="en-US" smtClean="0"/>
              <a:pPr/>
              <a:t>‹#›</a:t>
            </a:fld>
            <a:endParaRPr lang="en-US"/>
          </a:p>
        </p:txBody>
      </p:sp>
    </p:spTree>
    <p:extLst>
      <p:ext uri="{BB962C8B-B14F-4D97-AF65-F5344CB8AC3E}">
        <p14:creationId xmlns:p14="http://schemas.microsoft.com/office/powerpoint/2010/main" val="29514755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382000" cy="6400800"/>
          </a:xfrm>
        </p:spPr>
        <p:txBody>
          <a:bodyPr>
            <a:normAutofit lnSpcReduction="10000"/>
          </a:bodyPr>
          <a:lstStyle/>
          <a:p>
            <a:r>
              <a:rPr lang="en-IN" sz="22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UNIT-01 (LIVESTOCK BASED LIVELIHOODS AND THEIR EVOLUTION</a:t>
            </a:r>
            <a:r>
              <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t>
            </a:r>
            <a:endParaRPr lang="en-IN" sz="24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US"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Dr. </a:t>
            </a:r>
            <a:r>
              <a:rPr lang="en-US" sz="24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Puspendra</a:t>
            </a:r>
            <a:r>
              <a:rPr lang="en-US"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Kumar Singh</a:t>
            </a:r>
            <a:endParaRPr lang="en-IN"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IN"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Department of Veterinary &amp; Animal Husbandry Extension Education, BVC</a:t>
            </a:r>
            <a:endParaRPr lang="en-IN" sz="28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295400" y="1143000"/>
            <a:ext cx="3200400"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295400" y="3048000"/>
            <a:ext cx="3200400" cy="18028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495800" y="3048000"/>
            <a:ext cx="3175000" cy="18028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622354" y="1143000"/>
            <a:ext cx="3023491"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9651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01625" y="228600"/>
            <a:ext cx="8534400" cy="758825"/>
          </a:xfrm>
        </p:spPr>
        <p:txBody>
          <a:bodyPr>
            <a:normAutofit fontScale="90000"/>
          </a:bodyPr>
          <a:lstStyle/>
          <a:p>
            <a:pPr eaLnBrk="1" hangingPunct="1"/>
            <a:r>
              <a:rPr lang="en-IN" b="1" smtClean="0">
                <a:solidFill>
                  <a:srgbClr val="FF0000"/>
                </a:solidFill>
              </a:rPr>
              <a:t>Classification of farming</a:t>
            </a:r>
            <a:endParaRPr lang="en-IN" smtClean="0">
              <a:solidFill>
                <a:srgbClr val="800000"/>
              </a:solidFill>
            </a:endParaRPr>
          </a:p>
        </p:txBody>
      </p:sp>
      <p:sp>
        <p:nvSpPr>
          <p:cNvPr id="15363" name="Content Placeholder 2"/>
          <p:cNvSpPr>
            <a:spLocks noGrp="1"/>
          </p:cNvSpPr>
          <p:nvPr>
            <p:ph sz="half" idx="1"/>
          </p:nvPr>
        </p:nvSpPr>
        <p:spPr>
          <a:xfrm>
            <a:off x="301625" y="1371600"/>
            <a:ext cx="4038600" cy="4681538"/>
          </a:xfrm>
        </p:spPr>
        <p:txBody>
          <a:bodyPr>
            <a:normAutofit fontScale="92500" lnSpcReduction="10000"/>
          </a:bodyPr>
          <a:lstStyle/>
          <a:p>
            <a:pPr eaLnBrk="1" hangingPunct="1">
              <a:buFont typeface="Wingdings 2" pitchFamily="18" charset="2"/>
              <a:buNone/>
            </a:pPr>
            <a:endParaRPr lang="en-IN" b="1" dirty="0" smtClean="0">
              <a:solidFill>
                <a:srgbClr val="0000FF"/>
              </a:solidFill>
            </a:endParaRPr>
          </a:p>
          <a:p>
            <a:pPr eaLnBrk="1" hangingPunct="1">
              <a:buFont typeface="Wingdings 2" pitchFamily="18" charset="2"/>
              <a:buNone/>
            </a:pPr>
            <a:endParaRPr lang="en-IN" b="1" dirty="0" smtClean="0">
              <a:solidFill>
                <a:srgbClr val="0000FF"/>
              </a:solidFill>
            </a:endParaRPr>
          </a:p>
          <a:p>
            <a:pPr eaLnBrk="1" hangingPunct="1">
              <a:buFont typeface="Wingdings 2" pitchFamily="18" charset="2"/>
              <a:buNone/>
            </a:pPr>
            <a:r>
              <a:rPr lang="en-IN" b="1" dirty="0" smtClean="0">
                <a:solidFill>
                  <a:srgbClr val="0000FF"/>
                </a:solidFill>
              </a:rPr>
              <a:t>	Based on how income is derived from a farming enterprise</a:t>
            </a:r>
          </a:p>
          <a:p>
            <a:pPr eaLnBrk="1" hangingPunct="1"/>
            <a:r>
              <a:rPr lang="en-US" dirty="0" smtClean="0">
                <a:solidFill>
                  <a:srgbClr val="800000"/>
                </a:solidFill>
              </a:rPr>
              <a:t>Specialized farming</a:t>
            </a:r>
          </a:p>
          <a:p>
            <a:pPr eaLnBrk="1" hangingPunct="1"/>
            <a:r>
              <a:rPr lang="en-US" dirty="0" smtClean="0">
                <a:solidFill>
                  <a:srgbClr val="800000"/>
                </a:solidFill>
              </a:rPr>
              <a:t>Diversified farming</a:t>
            </a:r>
          </a:p>
          <a:p>
            <a:pPr eaLnBrk="1" hangingPunct="1"/>
            <a:r>
              <a:rPr lang="en-US" dirty="0" smtClean="0">
                <a:solidFill>
                  <a:srgbClr val="800000"/>
                </a:solidFill>
              </a:rPr>
              <a:t>Mixed farming</a:t>
            </a:r>
          </a:p>
          <a:p>
            <a:pPr eaLnBrk="1" hangingPunct="1">
              <a:buFont typeface="Wingdings 2" pitchFamily="18" charset="2"/>
              <a:buNone/>
            </a:pPr>
            <a:endParaRPr lang="en-US" dirty="0" smtClean="0">
              <a:solidFill>
                <a:srgbClr val="800000"/>
              </a:solidFill>
            </a:endParaRPr>
          </a:p>
        </p:txBody>
      </p:sp>
      <p:sp>
        <p:nvSpPr>
          <p:cNvPr id="15364" name="Content Placeholder 3"/>
          <p:cNvSpPr>
            <a:spLocks noGrp="1"/>
          </p:cNvSpPr>
          <p:nvPr>
            <p:ph sz="half" idx="2"/>
          </p:nvPr>
        </p:nvSpPr>
        <p:spPr>
          <a:xfrm>
            <a:off x="4800600" y="1371600"/>
            <a:ext cx="4038600" cy="4681538"/>
          </a:xfrm>
        </p:spPr>
        <p:txBody>
          <a:bodyPr>
            <a:normAutofit fontScale="92500" lnSpcReduction="10000"/>
          </a:bodyPr>
          <a:lstStyle/>
          <a:p>
            <a:pPr eaLnBrk="1" hangingPunct="1">
              <a:buFont typeface="Wingdings 2" pitchFamily="18" charset="2"/>
              <a:buNone/>
            </a:pPr>
            <a:r>
              <a:rPr lang="en-IN" b="1" dirty="0" smtClean="0">
                <a:solidFill>
                  <a:srgbClr val="0000FF"/>
                </a:solidFill>
              </a:rPr>
              <a:t>	Based on mode  of ownership and organization of farms</a:t>
            </a:r>
          </a:p>
          <a:p>
            <a:pPr eaLnBrk="1" hangingPunct="1"/>
            <a:r>
              <a:rPr lang="en-US" dirty="0" smtClean="0">
                <a:solidFill>
                  <a:srgbClr val="800000"/>
                </a:solidFill>
              </a:rPr>
              <a:t>Individually owned</a:t>
            </a:r>
          </a:p>
          <a:p>
            <a:pPr eaLnBrk="1" hangingPunct="1"/>
            <a:r>
              <a:rPr lang="en-US" dirty="0" smtClean="0">
                <a:solidFill>
                  <a:srgbClr val="800000"/>
                </a:solidFill>
              </a:rPr>
              <a:t>Co-operative farming</a:t>
            </a:r>
          </a:p>
          <a:p>
            <a:pPr eaLnBrk="1" hangingPunct="1"/>
            <a:r>
              <a:rPr lang="en-US" dirty="0" smtClean="0">
                <a:solidFill>
                  <a:srgbClr val="800000"/>
                </a:solidFill>
              </a:rPr>
              <a:t>Collective farming </a:t>
            </a:r>
          </a:p>
          <a:p>
            <a:pPr eaLnBrk="1" hangingPunct="1">
              <a:buFont typeface="Wingdings 2" pitchFamily="18" charset="2"/>
              <a:buNone/>
            </a:pPr>
            <a:endParaRPr lang="en-US" b="1" dirty="0" smtClean="0">
              <a:solidFill>
                <a:srgbClr val="800000"/>
              </a:solidFill>
            </a:endParaRPr>
          </a:p>
          <a:p>
            <a:pPr eaLnBrk="1" hangingPunct="1">
              <a:buFont typeface="Wingdings 2" pitchFamily="18" charset="2"/>
              <a:buNone/>
            </a:pPr>
            <a:r>
              <a:rPr lang="en-IN" b="1" dirty="0" smtClean="0">
                <a:solidFill>
                  <a:srgbClr val="0000FF"/>
                </a:solidFill>
              </a:rPr>
              <a:t>	Based on scale of operations</a:t>
            </a:r>
          </a:p>
          <a:p>
            <a:pPr eaLnBrk="1" hangingPunct="1"/>
            <a:r>
              <a:rPr lang="en-US" dirty="0" smtClean="0">
                <a:solidFill>
                  <a:srgbClr val="800000"/>
                </a:solidFill>
              </a:rPr>
              <a:t>Small scale farming</a:t>
            </a:r>
          </a:p>
          <a:p>
            <a:pPr eaLnBrk="1" hangingPunct="1"/>
            <a:r>
              <a:rPr lang="en-US" dirty="0" smtClean="0">
                <a:solidFill>
                  <a:srgbClr val="800000"/>
                </a:solidFill>
              </a:rPr>
              <a:t>Large scale farming</a:t>
            </a:r>
          </a:p>
        </p:txBody>
      </p:sp>
    </p:spTree>
    <p:extLst>
      <p:ext uri="{BB962C8B-B14F-4D97-AF65-F5344CB8AC3E}">
        <p14:creationId xmlns:p14="http://schemas.microsoft.com/office/powerpoint/2010/main" val="3201384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0"/>
            <a:ext cx="8229600" cy="1143000"/>
          </a:xfrm>
        </p:spPr>
        <p:txBody>
          <a:bodyPr/>
          <a:lstStyle/>
          <a:p>
            <a:pPr eaLnBrk="1" hangingPunct="1"/>
            <a:r>
              <a:rPr lang="en-US" b="1" dirty="0" smtClean="0">
                <a:solidFill>
                  <a:srgbClr val="FF0000"/>
                </a:solidFill>
              </a:rPr>
              <a:t>Specialized farming</a:t>
            </a:r>
            <a:endParaRPr lang="en-IN" b="1" dirty="0" smtClean="0">
              <a:solidFill>
                <a:srgbClr val="FF0000"/>
              </a:solidFill>
            </a:endParaRPr>
          </a:p>
        </p:txBody>
      </p:sp>
      <p:sp>
        <p:nvSpPr>
          <p:cNvPr id="16387" name="Content Placeholder 2"/>
          <p:cNvSpPr>
            <a:spLocks noGrp="1"/>
          </p:cNvSpPr>
          <p:nvPr>
            <p:ph sz="quarter" idx="1"/>
          </p:nvPr>
        </p:nvSpPr>
        <p:spPr>
          <a:xfrm>
            <a:off x="301625" y="990600"/>
            <a:ext cx="8504238" cy="4651375"/>
          </a:xfrm>
        </p:spPr>
        <p:txBody>
          <a:bodyPr>
            <a:noAutofit/>
          </a:bodyPr>
          <a:lstStyle/>
          <a:p>
            <a:pPr algn="just" eaLnBrk="1" hangingPunct="1">
              <a:lnSpc>
                <a:spcPct val="90000"/>
              </a:lnSpc>
              <a:buFont typeface="Wingdings 2" pitchFamily="18" charset="2"/>
              <a:buNone/>
            </a:pPr>
            <a:r>
              <a:rPr lang="en-IN" sz="2200" dirty="0" smtClean="0">
                <a:latin typeface="Times New Roman" pitchFamily="18" charset="0"/>
                <a:cs typeface="Times New Roman" pitchFamily="18" charset="0"/>
              </a:rPr>
              <a:t>	</a:t>
            </a:r>
          </a:p>
          <a:p>
            <a:pPr algn="just">
              <a:lnSpc>
                <a:spcPct val="200000"/>
              </a:lnSpc>
            </a:pPr>
            <a:r>
              <a:rPr lang="en-IN" sz="2200" dirty="0">
                <a:latin typeface="Times New Roman" pitchFamily="18" charset="0"/>
                <a:cs typeface="Times New Roman" pitchFamily="18" charset="0"/>
              </a:rPr>
              <a:t>When a farm business unit derives </a:t>
            </a:r>
            <a:r>
              <a:rPr lang="en-IN" sz="2200" b="1" dirty="0">
                <a:latin typeface="Times New Roman" pitchFamily="18" charset="0"/>
                <a:cs typeface="Times New Roman" pitchFamily="18" charset="0"/>
              </a:rPr>
              <a:t>more than of its 50 per cent income </a:t>
            </a:r>
            <a:r>
              <a:rPr lang="en-IN" sz="2200" dirty="0">
                <a:latin typeface="Times New Roman" pitchFamily="18" charset="0"/>
                <a:cs typeface="Times New Roman" pitchFamily="18" charset="0"/>
              </a:rPr>
              <a:t>forms a single enterprise, known as specialized farming</a:t>
            </a:r>
            <a:r>
              <a:rPr lang="en-IN" sz="2200" dirty="0" smtClean="0">
                <a:latin typeface="Times New Roman" pitchFamily="18" charset="0"/>
                <a:cs typeface="Times New Roman" pitchFamily="18" charset="0"/>
              </a:rPr>
              <a:t>.</a:t>
            </a:r>
          </a:p>
          <a:p>
            <a:pPr algn="just">
              <a:lnSpc>
                <a:spcPct val="200000"/>
              </a:lnSpc>
            </a:pPr>
            <a:r>
              <a:rPr lang="en-IN" sz="2000" dirty="0">
                <a:latin typeface="Times New Roman" pitchFamily="18" charset="0"/>
                <a:cs typeface="Times New Roman" pitchFamily="18" charset="0"/>
              </a:rPr>
              <a:t>Examples : paddy farming, sugarcane farming, tobacco farming, poultry farmers sheep farming etc</a:t>
            </a:r>
            <a:r>
              <a:rPr lang="en-IN" sz="2000" dirty="0" smtClean="0">
                <a:latin typeface="Times New Roman" pitchFamily="18" charset="0"/>
                <a:cs typeface="Times New Roman" pitchFamily="18" charset="0"/>
              </a:rPr>
              <a:t>.</a:t>
            </a:r>
            <a:endParaRPr lang="en-IN" sz="2200" dirty="0" smtClean="0">
              <a:latin typeface="Times New Roman" pitchFamily="18" charset="0"/>
              <a:cs typeface="Times New Roman" pitchFamily="18" charset="0"/>
            </a:endParaRPr>
          </a:p>
          <a:p>
            <a:pPr algn="just">
              <a:lnSpc>
                <a:spcPct val="200000"/>
              </a:lnSpc>
            </a:pPr>
            <a:r>
              <a:rPr lang="en-IN" sz="2200" b="1" dirty="0" smtClean="0">
                <a:latin typeface="Times New Roman" pitchFamily="18" charset="0"/>
                <a:cs typeface="Times New Roman" pitchFamily="18" charset="0"/>
              </a:rPr>
              <a:t>Why specialized farming ? </a:t>
            </a:r>
          </a:p>
          <a:p>
            <a:pPr lvl="1" algn="just">
              <a:lnSpc>
                <a:spcPct val="200000"/>
              </a:lnSpc>
            </a:pPr>
            <a:r>
              <a:rPr lang="en-IN" sz="1800" dirty="0" smtClean="0">
                <a:latin typeface="Times New Roman" pitchFamily="18" charset="0"/>
                <a:cs typeface="Times New Roman" pitchFamily="18" charset="0"/>
              </a:rPr>
              <a:t>assured income from the enterprise.</a:t>
            </a:r>
            <a:endParaRPr lang="en-IN" sz="1800" dirty="0">
              <a:latin typeface="Times New Roman" pitchFamily="18" charset="0"/>
              <a:cs typeface="Times New Roman" pitchFamily="18" charset="0"/>
            </a:endParaRPr>
          </a:p>
          <a:p>
            <a:pPr lvl="1" algn="just">
              <a:lnSpc>
                <a:spcPct val="200000"/>
              </a:lnSpc>
            </a:pPr>
            <a:r>
              <a:rPr lang="en-IN" sz="2200" dirty="0" smtClean="0">
                <a:latin typeface="Times New Roman" pitchFamily="18" charset="0"/>
                <a:cs typeface="Times New Roman" pitchFamily="18" charset="0"/>
              </a:rPr>
              <a:t>its </a:t>
            </a:r>
            <a:r>
              <a:rPr lang="en-IN" sz="2200" dirty="0">
                <a:latin typeface="Times New Roman" pitchFamily="18" charset="0"/>
                <a:cs typeface="Times New Roman" pitchFamily="18" charset="0"/>
              </a:rPr>
              <a:t>suitability to the </a:t>
            </a:r>
            <a:r>
              <a:rPr lang="en-IN" sz="2200" dirty="0" smtClean="0">
                <a:latin typeface="Times New Roman" pitchFamily="18" charset="0"/>
                <a:cs typeface="Times New Roman" pitchFamily="18" charset="0"/>
              </a:rPr>
              <a:t>area</a:t>
            </a:r>
          </a:p>
          <a:p>
            <a:pPr lvl="1" algn="just">
              <a:lnSpc>
                <a:spcPct val="200000"/>
              </a:lnSpc>
            </a:pPr>
            <a:r>
              <a:rPr lang="en-IN" sz="2200" dirty="0" smtClean="0">
                <a:latin typeface="Times New Roman" pitchFamily="18" charset="0"/>
                <a:cs typeface="Times New Roman" pitchFamily="18" charset="0"/>
              </a:rPr>
              <a:t>its relative</a:t>
            </a:r>
          </a:p>
        </p:txBody>
      </p:sp>
    </p:spTree>
    <p:extLst>
      <p:ext uri="{BB962C8B-B14F-4D97-AF65-F5344CB8AC3E}">
        <p14:creationId xmlns:p14="http://schemas.microsoft.com/office/powerpoint/2010/main" val="11521252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IN" smtClean="0">
                <a:solidFill>
                  <a:srgbClr val="0000FF"/>
                </a:solidFill>
              </a:rPr>
              <a:t>Advantages  of specialized farming</a:t>
            </a:r>
            <a:endParaRPr lang="en-US" smtClean="0">
              <a:solidFill>
                <a:srgbClr val="0000FF"/>
              </a:solidFill>
            </a:endParaRPr>
          </a:p>
        </p:txBody>
      </p:sp>
      <p:sp>
        <p:nvSpPr>
          <p:cNvPr id="17411" name="Content Placeholder 2"/>
          <p:cNvSpPr>
            <a:spLocks noGrp="1"/>
          </p:cNvSpPr>
          <p:nvPr>
            <p:ph sz="quarter" idx="1"/>
          </p:nvPr>
        </p:nvSpPr>
        <p:spPr>
          <a:xfrm>
            <a:off x="301625" y="1527175"/>
            <a:ext cx="8504238" cy="4572000"/>
          </a:xfrm>
        </p:spPr>
        <p:txBody>
          <a:bodyPr>
            <a:normAutofit/>
          </a:bodyPr>
          <a:lstStyle/>
          <a:p>
            <a:pPr eaLnBrk="1" hangingPunct="1">
              <a:lnSpc>
                <a:spcPct val="90000"/>
              </a:lnSpc>
              <a:buFont typeface="Wingdings" pitchFamily="2" charset="2"/>
              <a:buChar char="ü"/>
            </a:pPr>
            <a:r>
              <a:rPr lang="en-IN" sz="2500" dirty="0" smtClean="0">
                <a:solidFill>
                  <a:srgbClr val="C00000"/>
                </a:solidFill>
              </a:rPr>
              <a:t>Best suited to </a:t>
            </a:r>
            <a:r>
              <a:rPr lang="en-IN" sz="2500" b="1" i="1" dirty="0" smtClean="0">
                <a:solidFill>
                  <a:srgbClr val="C00000"/>
                </a:solidFill>
                <a:effectLst>
                  <a:outerShdw blurRad="38100" dist="38100" dir="2700000" algn="tl">
                    <a:srgbClr val="000000">
                      <a:alpha val="43137"/>
                    </a:srgbClr>
                  </a:outerShdw>
                </a:effectLst>
              </a:rPr>
              <a:t>particular</a:t>
            </a:r>
            <a:r>
              <a:rPr lang="en-IN" sz="2500" dirty="0" smtClean="0">
                <a:solidFill>
                  <a:srgbClr val="C00000"/>
                </a:solidFill>
              </a:rPr>
              <a:t> soil, climate, topography &amp; other physical conditions like market type</a:t>
            </a:r>
          </a:p>
          <a:p>
            <a:pPr>
              <a:lnSpc>
                <a:spcPct val="90000"/>
              </a:lnSpc>
              <a:buFont typeface="Wingdings" pitchFamily="2" charset="2"/>
              <a:buChar char="ü"/>
            </a:pPr>
            <a:r>
              <a:rPr lang="en-IN" sz="2500" dirty="0">
                <a:solidFill>
                  <a:srgbClr val="C00000"/>
                </a:solidFill>
              </a:rPr>
              <a:t>Better utilization of land,</a:t>
            </a:r>
          </a:p>
          <a:p>
            <a:pPr eaLnBrk="1" hangingPunct="1">
              <a:lnSpc>
                <a:spcPct val="90000"/>
              </a:lnSpc>
              <a:buFont typeface="Wingdings" pitchFamily="2" charset="2"/>
              <a:buChar char="ü"/>
            </a:pPr>
            <a:r>
              <a:rPr lang="en-IN" sz="2500" dirty="0" smtClean="0">
                <a:solidFill>
                  <a:srgbClr val="C00000"/>
                </a:solidFill>
              </a:rPr>
              <a:t>Better marketing</a:t>
            </a:r>
          </a:p>
          <a:p>
            <a:pPr eaLnBrk="1" hangingPunct="1">
              <a:lnSpc>
                <a:spcPct val="90000"/>
              </a:lnSpc>
              <a:buFont typeface="Wingdings" pitchFamily="2" charset="2"/>
              <a:buChar char="ü"/>
            </a:pPr>
            <a:r>
              <a:rPr lang="en-IN" sz="2500" dirty="0" smtClean="0">
                <a:solidFill>
                  <a:srgbClr val="C00000"/>
                </a:solidFill>
              </a:rPr>
              <a:t>Better management</a:t>
            </a:r>
          </a:p>
          <a:p>
            <a:pPr eaLnBrk="1" hangingPunct="1">
              <a:lnSpc>
                <a:spcPct val="90000"/>
              </a:lnSpc>
              <a:buFont typeface="Wingdings" pitchFamily="2" charset="2"/>
              <a:buChar char="ü"/>
            </a:pPr>
            <a:r>
              <a:rPr lang="en-IN" sz="2500" dirty="0" smtClean="0">
                <a:solidFill>
                  <a:srgbClr val="C00000"/>
                </a:solidFill>
              </a:rPr>
              <a:t>Less </a:t>
            </a:r>
            <a:r>
              <a:rPr lang="en-IN" sz="2500" dirty="0" err="1" smtClean="0">
                <a:solidFill>
                  <a:srgbClr val="C00000"/>
                </a:solidFill>
              </a:rPr>
              <a:t>equipments</a:t>
            </a:r>
            <a:r>
              <a:rPr lang="en-IN" sz="2500" dirty="0" smtClean="0">
                <a:solidFill>
                  <a:srgbClr val="C00000"/>
                </a:solidFill>
              </a:rPr>
              <a:t> and labour needed</a:t>
            </a:r>
          </a:p>
          <a:p>
            <a:pPr eaLnBrk="1" hangingPunct="1">
              <a:lnSpc>
                <a:spcPct val="90000"/>
              </a:lnSpc>
              <a:buFont typeface="Wingdings" pitchFamily="2" charset="2"/>
              <a:buChar char="ü"/>
            </a:pPr>
            <a:r>
              <a:rPr lang="en-IN" sz="2500" dirty="0" smtClean="0">
                <a:solidFill>
                  <a:srgbClr val="C00000"/>
                </a:solidFill>
              </a:rPr>
              <a:t>Efficiency &amp; skill of personnel increased</a:t>
            </a:r>
          </a:p>
          <a:p>
            <a:pPr eaLnBrk="1" hangingPunct="1">
              <a:lnSpc>
                <a:spcPct val="90000"/>
              </a:lnSpc>
              <a:buFont typeface="Wingdings" pitchFamily="2" charset="2"/>
              <a:buChar char="ü"/>
            </a:pPr>
            <a:r>
              <a:rPr lang="en-IN" sz="2500" dirty="0" smtClean="0">
                <a:solidFill>
                  <a:srgbClr val="C00000"/>
                </a:solidFill>
              </a:rPr>
              <a:t>Costly &amp; efficient machinery can be kept</a:t>
            </a:r>
          </a:p>
          <a:p>
            <a:pPr eaLnBrk="1" hangingPunct="1">
              <a:lnSpc>
                <a:spcPct val="90000"/>
              </a:lnSpc>
              <a:buFont typeface="Wingdings" pitchFamily="2" charset="2"/>
              <a:buChar char="ü"/>
            </a:pPr>
            <a:r>
              <a:rPr lang="en-IN" sz="2500" dirty="0" smtClean="0">
                <a:solidFill>
                  <a:srgbClr val="C00000"/>
                </a:solidFill>
              </a:rPr>
              <a:t>Farmer can secure complete mastery over the conditions, problems of production, processing &amp; sale</a:t>
            </a:r>
          </a:p>
          <a:p>
            <a:pPr eaLnBrk="1" hangingPunct="1">
              <a:lnSpc>
                <a:spcPct val="90000"/>
              </a:lnSpc>
              <a:buFont typeface="Wingdings" pitchFamily="2" charset="2"/>
              <a:buChar char="ü"/>
            </a:pPr>
            <a:r>
              <a:rPr lang="en-IN" sz="2500" dirty="0" smtClean="0">
                <a:solidFill>
                  <a:srgbClr val="C00000"/>
                </a:solidFill>
              </a:rPr>
              <a:t>Under favourable &amp; specific conditions extremely profitable</a:t>
            </a:r>
          </a:p>
          <a:p>
            <a:pPr eaLnBrk="1" hangingPunct="1">
              <a:lnSpc>
                <a:spcPct val="90000"/>
              </a:lnSpc>
              <a:buFont typeface="Wingdings" pitchFamily="2" charset="2"/>
              <a:buChar char="ü"/>
            </a:pPr>
            <a:endParaRPr lang="en-US" dirty="0" smtClean="0"/>
          </a:p>
        </p:txBody>
      </p:sp>
    </p:spTree>
    <p:extLst>
      <p:ext uri="{BB962C8B-B14F-4D97-AF65-F5344CB8AC3E}">
        <p14:creationId xmlns:p14="http://schemas.microsoft.com/office/powerpoint/2010/main" val="1460327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latin typeface="Times New Roman" pitchFamily="18" charset="0"/>
                <a:cs typeface="Times New Roman" pitchFamily="18" charset="0"/>
              </a:rPr>
              <a:t>Disadvantages</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200000"/>
              </a:lnSpc>
            </a:pPr>
            <a:r>
              <a:rPr lang="en-IN" sz="2400" dirty="0" smtClean="0">
                <a:latin typeface="Times New Roman" pitchFamily="18" charset="0"/>
                <a:cs typeface="Times New Roman" pitchFamily="18" charset="0"/>
              </a:rPr>
              <a:t>Failure </a:t>
            </a:r>
            <a:r>
              <a:rPr lang="en-IN" sz="2400" dirty="0">
                <a:latin typeface="Times New Roman" pitchFamily="18" charset="0"/>
                <a:cs typeface="Times New Roman" pitchFamily="18" charset="0"/>
              </a:rPr>
              <a:t>of crop,</a:t>
            </a:r>
          </a:p>
          <a:p>
            <a:pPr algn="just">
              <a:lnSpc>
                <a:spcPct val="200000"/>
              </a:lnSpc>
            </a:pPr>
            <a:r>
              <a:rPr lang="en-IN" sz="2400" dirty="0">
                <a:latin typeface="Times New Roman" pitchFamily="18" charset="0"/>
                <a:cs typeface="Times New Roman" pitchFamily="18" charset="0"/>
              </a:rPr>
              <a:t>Non-utilization of productive </a:t>
            </a:r>
            <a:r>
              <a:rPr lang="en-IN" sz="2400" dirty="0" smtClean="0">
                <a:latin typeface="Times New Roman" pitchFamily="18" charset="0"/>
                <a:cs typeface="Times New Roman" pitchFamily="18" charset="0"/>
              </a:rPr>
              <a:t>resources</a:t>
            </a:r>
            <a:endParaRPr lang="en-IN" sz="2400" dirty="0">
              <a:latin typeface="Times New Roman" pitchFamily="18" charset="0"/>
              <a:cs typeface="Times New Roman" pitchFamily="18" charset="0"/>
            </a:endParaRPr>
          </a:p>
          <a:p>
            <a:pPr algn="just">
              <a:lnSpc>
                <a:spcPct val="200000"/>
              </a:lnSpc>
            </a:pPr>
            <a:r>
              <a:rPr lang="en-IN" sz="2400" dirty="0" smtClean="0">
                <a:latin typeface="Times New Roman" pitchFamily="18" charset="0"/>
                <a:cs typeface="Times New Roman" pitchFamily="18" charset="0"/>
              </a:rPr>
              <a:t>Effect </a:t>
            </a:r>
            <a:r>
              <a:rPr lang="en-IN" sz="2400" dirty="0">
                <a:latin typeface="Times New Roman" pitchFamily="18" charset="0"/>
                <a:cs typeface="Times New Roman" pitchFamily="18" charset="0"/>
              </a:rPr>
              <a:t>on soil health etc. </a:t>
            </a:r>
            <a:endParaRPr lang="en-IN"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112468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itle 1"/>
          <p:cNvSpPr>
            <a:spLocks noGrp="1"/>
          </p:cNvSpPr>
          <p:nvPr>
            <p:ph type="title"/>
          </p:nvPr>
        </p:nvSpPr>
        <p:spPr/>
        <p:txBody>
          <a:bodyPr/>
          <a:lstStyle/>
          <a:p>
            <a:pPr eaLnBrk="1" hangingPunct="1"/>
            <a:r>
              <a:rPr lang="en-US" b="1" smtClean="0">
                <a:solidFill>
                  <a:srgbClr val="FF0000"/>
                </a:solidFill>
              </a:rPr>
              <a:t>Large &amp; Small scale farming</a:t>
            </a:r>
            <a:endParaRPr lang="en-IN" b="1" smtClean="0">
              <a:solidFill>
                <a:srgbClr val="FF0000"/>
              </a:solidFill>
            </a:endParaRPr>
          </a:p>
        </p:txBody>
      </p:sp>
      <p:sp>
        <p:nvSpPr>
          <p:cNvPr id="25604" name="Content Placeholder 2"/>
          <p:cNvSpPr>
            <a:spLocks noGrp="1"/>
          </p:cNvSpPr>
          <p:nvPr>
            <p:ph sz="quarter" idx="1"/>
          </p:nvPr>
        </p:nvSpPr>
        <p:spPr>
          <a:xfrm>
            <a:off x="301625" y="1374775"/>
            <a:ext cx="8504238" cy="4645025"/>
          </a:xfrm>
        </p:spPr>
        <p:txBody>
          <a:bodyPr/>
          <a:lstStyle/>
          <a:p>
            <a:pPr eaLnBrk="1" hangingPunct="1">
              <a:buFont typeface="Wingdings 2" pitchFamily="18" charset="2"/>
              <a:buNone/>
            </a:pPr>
            <a:r>
              <a:rPr lang="en-IN" sz="2500" u="sng" smtClean="0"/>
              <a:t>Different means of describing scale of livestock enterprise</a:t>
            </a:r>
            <a:r>
              <a:rPr lang="en-IN" sz="2500" smtClean="0"/>
              <a:t>: </a:t>
            </a:r>
          </a:p>
          <a:p>
            <a:pPr eaLnBrk="1" hangingPunct="1">
              <a:buFont typeface="Wingdings" pitchFamily="2" charset="2"/>
              <a:buChar char="ü"/>
            </a:pPr>
            <a:r>
              <a:rPr lang="en-IN" sz="2400" smtClean="0"/>
              <a:t>Quantity of produce &amp; marketed unit within a time period</a:t>
            </a:r>
          </a:p>
          <a:p>
            <a:pPr eaLnBrk="1" hangingPunct="1">
              <a:buFont typeface="Wingdings" pitchFamily="2" charset="2"/>
              <a:buChar char="ü"/>
            </a:pPr>
            <a:r>
              <a:rPr lang="en-IN" sz="2400" smtClean="0"/>
              <a:t>Number of animals/ birds maintained</a:t>
            </a:r>
          </a:p>
          <a:p>
            <a:pPr eaLnBrk="1" hangingPunct="1">
              <a:buFont typeface="Wingdings" pitchFamily="2" charset="2"/>
              <a:buChar char="ü"/>
            </a:pPr>
            <a:r>
              <a:rPr lang="en-IN" sz="2400" smtClean="0"/>
              <a:t>Area of holding over which the livestock enterprise is based</a:t>
            </a:r>
          </a:p>
          <a:p>
            <a:pPr eaLnBrk="1" hangingPunct="1">
              <a:buFont typeface="Wingdings 2" pitchFamily="18" charset="2"/>
              <a:buNone/>
            </a:pPr>
            <a:r>
              <a:rPr lang="en-IN" sz="2400" b="1" smtClean="0"/>
              <a:t>The advantages of large scale production over small scale production are called </a:t>
            </a:r>
            <a:r>
              <a:rPr lang="en-IN" sz="2400" b="1" u="sng" smtClean="0"/>
              <a:t>Economies of scale</a:t>
            </a:r>
          </a:p>
        </p:txBody>
      </p:sp>
    </p:spTree>
    <p:extLst>
      <p:ext uri="{BB962C8B-B14F-4D97-AF65-F5344CB8AC3E}">
        <p14:creationId xmlns:p14="http://schemas.microsoft.com/office/powerpoint/2010/main" val="18649652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solidFill>
                  <a:srgbClr val="6600CC"/>
                </a:solidFill>
              </a:rPr>
              <a:t>Advantages of Large-scale farming</a:t>
            </a:r>
            <a:endParaRPr lang="en-IN" smtClean="0">
              <a:solidFill>
                <a:srgbClr val="6600CC"/>
              </a:solidFill>
            </a:endParaRPr>
          </a:p>
        </p:txBody>
      </p:sp>
      <p:sp>
        <p:nvSpPr>
          <p:cNvPr id="26627" name="Content Placeholder 2"/>
          <p:cNvSpPr>
            <a:spLocks noGrp="1"/>
          </p:cNvSpPr>
          <p:nvPr>
            <p:ph sz="quarter" idx="1"/>
          </p:nvPr>
        </p:nvSpPr>
        <p:spPr>
          <a:xfrm>
            <a:off x="228600" y="1371600"/>
            <a:ext cx="4495800" cy="4572000"/>
          </a:xfrm>
        </p:spPr>
        <p:txBody>
          <a:bodyPr/>
          <a:lstStyle/>
          <a:p>
            <a:r>
              <a:rPr lang="en-US" sz="2600" smtClean="0"/>
              <a:t>Increased efficiency &amp; full utilization of labour</a:t>
            </a:r>
          </a:p>
          <a:p>
            <a:r>
              <a:rPr lang="en-US" sz="2600" smtClean="0"/>
              <a:t>Lower machine cost as a result of greater annual use</a:t>
            </a:r>
          </a:p>
          <a:p>
            <a:r>
              <a:rPr lang="en-US" sz="2600" smtClean="0"/>
              <a:t>Building economics</a:t>
            </a:r>
          </a:p>
        </p:txBody>
      </p:sp>
      <p:sp>
        <p:nvSpPr>
          <p:cNvPr id="9" name="Content Placeholder 2"/>
          <p:cNvSpPr txBox="1">
            <a:spLocks/>
          </p:cNvSpPr>
          <p:nvPr/>
        </p:nvSpPr>
        <p:spPr bwMode="auto">
          <a:xfrm>
            <a:off x="4572000" y="1371600"/>
            <a:ext cx="4495800" cy="4572000"/>
          </a:xfrm>
          <a:prstGeom prst="rect">
            <a:avLst/>
          </a:prstGeom>
          <a:noFill/>
          <a:ln w="9525">
            <a:noFill/>
            <a:miter lim="800000"/>
            <a:headEnd/>
            <a:tailEnd/>
          </a:ln>
        </p:spPr>
        <p:txBody>
          <a:bodyPr/>
          <a:lstStyle/>
          <a:p>
            <a:pPr marL="273050" indent="-273050" eaLnBrk="0" hangingPunct="0">
              <a:spcBef>
                <a:spcPct val="20000"/>
              </a:spcBef>
              <a:buClr>
                <a:schemeClr val="accent1"/>
              </a:buClr>
              <a:buSzPct val="85000"/>
              <a:buFont typeface="Wingdings 2" pitchFamily="18" charset="2"/>
              <a:buChar char=""/>
              <a:defRPr/>
            </a:pPr>
            <a:r>
              <a:rPr lang="en-US" sz="2600" dirty="0">
                <a:latin typeface="+mn-lt"/>
                <a:cs typeface="+mn-cs"/>
              </a:rPr>
              <a:t>Buying and selling</a:t>
            </a:r>
            <a:endParaRPr lang="en-IN" sz="2600" dirty="0">
              <a:latin typeface="+mn-lt"/>
              <a:cs typeface="+mn-cs"/>
            </a:endParaRPr>
          </a:p>
          <a:p>
            <a:pPr marL="273050" indent="-273050" eaLnBrk="0" hangingPunct="0">
              <a:spcBef>
                <a:spcPct val="20000"/>
              </a:spcBef>
              <a:buClr>
                <a:schemeClr val="accent1"/>
              </a:buClr>
              <a:buSzPct val="85000"/>
              <a:buFont typeface="Wingdings 2" pitchFamily="18" charset="2"/>
              <a:buChar char=""/>
              <a:defRPr/>
            </a:pPr>
            <a:r>
              <a:rPr lang="en-US" sz="2600" dirty="0">
                <a:latin typeface="+mn-lt"/>
                <a:cs typeface="+mn-cs"/>
              </a:rPr>
              <a:t>Management</a:t>
            </a:r>
          </a:p>
          <a:p>
            <a:pPr marL="273050" indent="-273050" eaLnBrk="0" hangingPunct="0">
              <a:spcBef>
                <a:spcPct val="20000"/>
              </a:spcBef>
              <a:buClr>
                <a:schemeClr val="accent1"/>
              </a:buClr>
              <a:buSzPct val="85000"/>
              <a:buFont typeface="Wingdings 2" pitchFamily="18" charset="2"/>
              <a:buChar char=""/>
              <a:defRPr/>
            </a:pPr>
            <a:r>
              <a:rPr lang="en-US" sz="2600" dirty="0">
                <a:latin typeface="+mn-lt"/>
                <a:cs typeface="+mn-cs"/>
              </a:rPr>
              <a:t>Economics in financing</a:t>
            </a:r>
          </a:p>
          <a:p>
            <a:pPr marL="273050" indent="-273050" eaLnBrk="0" hangingPunct="0">
              <a:spcBef>
                <a:spcPct val="20000"/>
              </a:spcBef>
              <a:buClr>
                <a:schemeClr val="accent1"/>
              </a:buClr>
              <a:buSzPct val="85000"/>
              <a:buFont typeface="Wingdings 2" pitchFamily="18" charset="2"/>
              <a:buChar char=""/>
              <a:defRPr/>
            </a:pPr>
            <a:r>
              <a:rPr lang="en-US" sz="2600" dirty="0">
                <a:latin typeface="+mn-lt"/>
                <a:cs typeface="+mn-cs"/>
              </a:rPr>
              <a:t>Economics in the use of by-products</a:t>
            </a:r>
            <a:endParaRPr lang="en-IN" sz="2600" dirty="0">
              <a:latin typeface="+mn-lt"/>
              <a:cs typeface="+mn-cs"/>
            </a:endParaRPr>
          </a:p>
        </p:txBody>
      </p:sp>
    </p:spTree>
    <p:extLst>
      <p:ext uri="{BB962C8B-B14F-4D97-AF65-F5344CB8AC3E}">
        <p14:creationId xmlns:p14="http://schemas.microsoft.com/office/powerpoint/2010/main" val="41987846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01625" y="460375"/>
            <a:ext cx="8534400" cy="758825"/>
          </a:xfrm>
        </p:spPr>
        <p:txBody>
          <a:bodyPr>
            <a:normAutofit fontScale="90000"/>
          </a:bodyPr>
          <a:lstStyle/>
          <a:p>
            <a:r>
              <a:rPr lang="en-US" smtClean="0">
                <a:solidFill>
                  <a:srgbClr val="6600CC"/>
                </a:solidFill>
              </a:rPr>
              <a:t>Disadvantages of Large-scale </a:t>
            </a:r>
            <a:br>
              <a:rPr lang="en-US" smtClean="0">
                <a:solidFill>
                  <a:srgbClr val="6600CC"/>
                </a:solidFill>
              </a:rPr>
            </a:br>
            <a:r>
              <a:rPr lang="en-US" smtClean="0">
                <a:solidFill>
                  <a:srgbClr val="6600CC"/>
                </a:solidFill>
              </a:rPr>
              <a:t>farming</a:t>
            </a:r>
            <a:endParaRPr lang="en-IN" smtClean="0">
              <a:solidFill>
                <a:srgbClr val="6600CC"/>
              </a:solidFill>
            </a:endParaRPr>
          </a:p>
        </p:txBody>
      </p:sp>
      <p:sp>
        <p:nvSpPr>
          <p:cNvPr id="27651" name="Content Placeholder 2"/>
          <p:cNvSpPr>
            <a:spLocks noGrp="1"/>
          </p:cNvSpPr>
          <p:nvPr>
            <p:ph sz="quarter" idx="1"/>
          </p:nvPr>
        </p:nvSpPr>
        <p:spPr>
          <a:xfrm>
            <a:off x="301625" y="1527175"/>
            <a:ext cx="8613775" cy="2892425"/>
          </a:xfrm>
        </p:spPr>
        <p:txBody>
          <a:bodyPr/>
          <a:lstStyle/>
          <a:p>
            <a:r>
              <a:rPr lang="en-US" sz="2600" smtClean="0"/>
              <a:t>Greater losses during depression period </a:t>
            </a:r>
          </a:p>
          <a:p>
            <a:r>
              <a:rPr lang="en-US" sz="2600" smtClean="0"/>
              <a:t>Difficulty in supervision</a:t>
            </a:r>
          </a:p>
          <a:p>
            <a:r>
              <a:rPr lang="en-US" sz="2600" smtClean="0"/>
              <a:t>Under utilization of resources, equipments, labors</a:t>
            </a:r>
          </a:p>
          <a:p>
            <a:r>
              <a:rPr lang="en-US" sz="2600" smtClean="0"/>
              <a:t>Apart from this, extended limit of farm then leads to inefficiencies </a:t>
            </a:r>
          </a:p>
          <a:p>
            <a:endParaRPr lang="en-IN" sz="2600" smtClean="0"/>
          </a:p>
        </p:txBody>
      </p:sp>
    </p:spTree>
    <p:extLst>
      <p:ext uri="{BB962C8B-B14F-4D97-AF65-F5344CB8AC3E}">
        <p14:creationId xmlns:p14="http://schemas.microsoft.com/office/powerpoint/2010/main" val="35668174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idx="4294967295"/>
          </p:nvPr>
        </p:nvSpPr>
        <p:spPr/>
        <p:txBody>
          <a:bodyPr/>
          <a:lstStyle/>
          <a:p>
            <a:r>
              <a:rPr lang="en-US" smtClean="0">
                <a:solidFill>
                  <a:srgbClr val="6600CC"/>
                </a:solidFill>
              </a:rPr>
              <a:t>Advantages of small scale farming</a:t>
            </a:r>
          </a:p>
        </p:txBody>
      </p:sp>
      <p:sp>
        <p:nvSpPr>
          <p:cNvPr id="28675" name="Rectangle 3"/>
          <p:cNvSpPr>
            <a:spLocks noGrp="1"/>
          </p:cNvSpPr>
          <p:nvPr>
            <p:ph type="body" idx="4294967295"/>
          </p:nvPr>
        </p:nvSpPr>
        <p:spPr>
          <a:xfrm>
            <a:off x="152400" y="1447800"/>
            <a:ext cx="4575175" cy="4598988"/>
          </a:xfrm>
        </p:spPr>
        <p:txBody>
          <a:bodyPr/>
          <a:lstStyle/>
          <a:p>
            <a:pPr>
              <a:lnSpc>
                <a:spcPct val="90000"/>
              </a:lnSpc>
            </a:pPr>
            <a:r>
              <a:rPr lang="en-US" sz="2400" smtClean="0"/>
              <a:t>Close attention &amp; supervision</a:t>
            </a:r>
          </a:p>
          <a:p>
            <a:pPr>
              <a:lnSpc>
                <a:spcPct val="90000"/>
              </a:lnSpc>
            </a:pPr>
            <a:r>
              <a:rPr lang="en-US" sz="2400" smtClean="0"/>
              <a:t>Efficient use of family labour</a:t>
            </a:r>
          </a:p>
          <a:p>
            <a:pPr>
              <a:lnSpc>
                <a:spcPct val="90000"/>
              </a:lnSpc>
            </a:pPr>
            <a:r>
              <a:rPr lang="en-US" sz="2400" smtClean="0"/>
              <a:t>Higher productivity</a:t>
            </a:r>
          </a:p>
          <a:p>
            <a:pPr>
              <a:lnSpc>
                <a:spcPct val="90000"/>
              </a:lnSpc>
            </a:pPr>
            <a:r>
              <a:rPr lang="en-US" sz="2400" smtClean="0"/>
              <a:t>Low market dependence for inputs</a:t>
            </a:r>
          </a:p>
        </p:txBody>
      </p:sp>
      <p:sp>
        <p:nvSpPr>
          <p:cNvPr id="9" name="Rectangle 3"/>
          <p:cNvSpPr txBox="1">
            <a:spLocks/>
          </p:cNvSpPr>
          <p:nvPr/>
        </p:nvSpPr>
        <p:spPr bwMode="auto">
          <a:xfrm>
            <a:off x="4645025" y="1447800"/>
            <a:ext cx="4422775" cy="4598988"/>
          </a:xfrm>
          <a:prstGeom prst="rect">
            <a:avLst/>
          </a:prstGeom>
          <a:noFill/>
          <a:ln w="9525">
            <a:noFill/>
            <a:miter lim="800000"/>
            <a:headEnd/>
            <a:tailEnd/>
          </a:ln>
        </p:spPr>
        <p:txBody>
          <a:bodyPr/>
          <a:lstStyle/>
          <a:p>
            <a:pPr marL="273050" indent="-273050" eaLnBrk="0" hangingPunct="0">
              <a:lnSpc>
                <a:spcPct val="90000"/>
              </a:lnSpc>
              <a:spcBef>
                <a:spcPct val="20000"/>
              </a:spcBef>
              <a:buClr>
                <a:schemeClr val="accent1"/>
              </a:buClr>
              <a:buSzPct val="85000"/>
              <a:buFont typeface="Wingdings 2" pitchFamily="18" charset="2"/>
              <a:buChar char=""/>
              <a:defRPr/>
            </a:pPr>
            <a:r>
              <a:rPr lang="en-US" sz="2400" dirty="0">
                <a:latin typeface="+mn-lt"/>
                <a:cs typeface="+mn-cs"/>
              </a:rPr>
              <a:t>Intensive cultivation is possible</a:t>
            </a:r>
          </a:p>
          <a:p>
            <a:pPr marL="273050" indent="-273050" eaLnBrk="0" hangingPunct="0">
              <a:lnSpc>
                <a:spcPct val="90000"/>
              </a:lnSpc>
              <a:spcBef>
                <a:spcPct val="20000"/>
              </a:spcBef>
              <a:buClr>
                <a:schemeClr val="accent1"/>
              </a:buClr>
              <a:buSzPct val="85000"/>
              <a:buFont typeface="Wingdings 2" pitchFamily="18" charset="2"/>
              <a:buChar char=""/>
              <a:defRPr/>
            </a:pPr>
            <a:r>
              <a:rPr lang="en-US" sz="2400" dirty="0">
                <a:latin typeface="+mn-lt"/>
                <a:cs typeface="+mn-cs"/>
              </a:rPr>
              <a:t>Social justice through distribution of landed property</a:t>
            </a:r>
          </a:p>
          <a:p>
            <a:pPr marL="273050" indent="-273050" eaLnBrk="0" hangingPunct="0">
              <a:lnSpc>
                <a:spcPct val="90000"/>
              </a:lnSpc>
              <a:spcBef>
                <a:spcPct val="20000"/>
              </a:spcBef>
              <a:buClr>
                <a:schemeClr val="accent1"/>
              </a:buClr>
              <a:buSzPct val="85000"/>
              <a:buFont typeface="Wingdings 2" pitchFamily="18" charset="2"/>
              <a:buChar char=""/>
              <a:defRPr/>
            </a:pPr>
            <a:r>
              <a:rPr lang="en-US" sz="2400" dirty="0">
                <a:latin typeface="+mn-lt"/>
                <a:cs typeface="+mn-cs"/>
              </a:rPr>
              <a:t>Higher family </a:t>
            </a:r>
            <a:r>
              <a:rPr lang="en-US" sz="2400" dirty="0" err="1">
                <a:latin typeface="+mn-lt"/>
                <a:cs typeface="+mn-cs"/>
              </a:rPr>
              <a:t>labour</a:t>
            </a:r>
            <a:r>
              <a:rPr lang="en-US" sz="2400" dirty="0">
                <a:latin typeface="+mn-lt"/>
                <a:cs typeface="+mn-cs"/>
              </a:rPr>
              <a:t> employment</a:t>
            </a:r>
          </a:p>
        </p:txBody>
      </p:sp>
    </p:spTree>
    <p:extLst>
      <p:ext uri="{BB962C8B-B14F-4D97-AF65-F5344CB8AC3E}">
        <p14:creationId xmlns:p14="http://schemas.microsoft.com/office/powerpoint/2010/main" val="29313914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idx="4294967295"/>
          </p:nvPr>
        </p:nvSpPr>
        <p:spPr>
          <a:xfrm>
            <a:off x="301625" y="460375"/>
            <a:ext cx="8534400" cy="758825"/>
          </a:xfrm>
        </p:spPr>
        <p:txBody>
          <a:bodyPr>
            <a:normAutofit fontScale="90000"/>
          </a:bodyPr>
          <a:lstStyle/>
          <a:p>
            <a:r>
              <a:rPr lang="en-US" smtClean="0">
                <a:solidFill>
                  <a:srgbClr val="6600CC"/>
                </a:solidFill>
              </a:rPr>
              <a:t>Disadvantages of small scale </a:t>
            </a:r>
            <a:br>
              <a:rPr lang="en-US" smtClean="0">
                <a:solidFill>
                  <a:srgbClr val="6600CC"/>
                </a:solidFill>
              </a:rPr>
            </a:br>
            <a:r>
              <a:rPr lang="en-US" smtClean="0">
                <a:solidFill>
                  <a:srgbClr val="6600CC"/>
                </a:solidFill>
              </a:rPr>
              <a:t>farming</a:t>
            </a:r>
          </a:p>
        </p:txBody>
      </p:sp>
      <p:sp>
        <p:nvSpPr>
          <p:cNvPr id="29699" name="Rectangle 3"/>
          <p:cNvSpPr>
            <a:spLocks noGrp="1"/>
          </p:cNvSpPr>
          <p:nvPr>
            <p:ph type="body" idx="4294967295"/>
          </p:nvPr>
        </p:nvSpPr>
        <p:spPr>
          <a:xfrm>
            <a:off x="301625" y="1524000"/>
            <a:ext cx="4498975" cy="4598988"/>
          </a:xfrm>
        </p:spPr>
        <p:txBody>
          <a:bodyPr/>
          <a:lstStyle/>
          <a:p>
            <a:r>
              <a:rPr lang="en-US" sz="2400" smtClean="0"/>
              <a:t>Inadequacy of productive resources</a:t>
            </a:r>
          </a:p>
          <a:p>
            <a:r>
              <a:rPr lang="en-US" sz="2400" smtClean="0"/>
              <a:t>Unremunerative farming</a:t>
            </a:r>
          </a:p>
          <a:p>
            <a:r>
              <a:rPr lang="en-US" sz="2400" smtClean="0"/>
              <a:t>Limited scope for development</a:t>
            </a:r>
          </a:p>
        </p:txBody>
      </p:sp>
      <p:sp>
        <p:nvSpPr>
          <p:cNvPr id="9" name="Rectangle 3"/>
          <p:cNvSpPr txBox="1">
            <a:spLocks/>
          </p:cNvSpPr>
          <p:nvPr/>
        </p:nvSpPr>
        <p:spPr bwMode="auto">
          <a:xfrm>
            <a:off x="4495800" y="1524000"/>
            <a:ext cx="4498975" cy="4598988"/>
          </a:xfrm>
          <a:prstGeom prst="rect">
            <a:avLst/>
          </a:prstGeom>
          <a:noFill/>
          <a:ln w="9525">
            <a:noFill/>
            <a:miter lim="800000"/>
            <a:headEnd/>
            <a:tailEnd/>
          </a:ln>
        </p:spPr>
        <p:txBody>
          <a:bodyPr/>
          <a:lstStyle/>
          <a:p>
            <a:pPr marL="273050" indent="-273050" eaLnBrk="0" hangingPunct="0">
              <a:spcBef>
                <a:spcPct val="20000"/>
              </a:spcBef>
              <a:buClr>
                <a:schemeClr val="accent1"/>
              </a:buClr>
              <a:buSzPct val="85000"/>
              <a:buFont typeface="Wingdings 2" pitchFamily="18" charset="2"/>
              <a:buChar char=""/>
              <a:defRPr/>
            </a:pPr>
            <a:r>
              <a:rPr lang="en-US" sz="2400" dirty="0">
                <a:latin typeface="+mn-lt"/>
                <a:cs typeface="+mn-cs"/>
              </a:rPr>
              <a:t>Shortage of farm implements</a:t>
            </a:r>
          </a:p>
          <a:p>
            <a:pPr marL="273050" indent="-273050" eaLnBrk="0" hangingPunct="0">
              <a:spcBef>
                <a:spcPct val="20000"/>
              </a:spcBef>
              <a:buClr>
                <a:schemeClr val="accent1"/>
              </a:buClr>
              <a:buSzPct val="85000"/>
              <a:buFont typeface="Wingdings 2" pitchFamily="18" charset="2"/>
              <a:buChar char=""/>
              <a:defRPr/>
            </a:pPr>
            <a:r>
              <a:rPr lang="en-US" sz="2400" dirty="0">
                <a:latin typeface="+mn-lt"/>
                <a:cs typeface="+mn-cs"/>
              </a:rPr>
              <a:t>Under employment</a:t>
            </a:r>
          </a:p>
          <a:p>
            <a:pPr marL="273050" indent="-273050" eaLnBrk="0" hangingPunct="0">
              <a:spcBef>
                <a:spcPct val="20000"/>
              </a:spcBef>
              <a:buClr>
                <a:schemeClr val="accent1"/>
              </a:buClr>
              <a:buSzPct val="85000"/>
              <a:buFont typeface="Wingdings 2" pitchFamily="18" charset="2"/>
              <a:buChar char=""/>
              <a:defRPr/>
            </a:pPr>
            <a:r>
              <a:rPr lang="en-US" sz="2400" dirty="0">
                <a:latin typeface="+mn-lt"/>
                <a:cs typeface="+mn-cs"/>
              </a:rPr>
              <a:t>Market diseconomies</a:t>
            </a:r>
          </a:p>
          <a:p>
            <a:pPr marL="273050" indent="-273050" eaLnBrk="0" hangingPunct="0">
              <a:spcBef>
                <a:spcPct val="20000"/>
              </a:spcBef>
              <a:buClr>
                <a:schemeClr val="accent1"/>
              </a:buClr>
              <a:buSzPct val="85000"/>
              <a:buFont typeface="Wingdings 2" pitchFamily="18" charset="2"/>
              <a:buChar char=""/>
              <a:defRPr/>
            </a:pPr>
            <a:r>
              <a:rPr lang="en-US" sz="2400" dirty="0">
                <a:latin typeface="+mn-lt"/>
                <a:cs typeface="+mn-cs"/>
              </a:rPr>
              <a:t>Shortage of finance</a:t>
            </a:r>
          </a:p>
          <a:p>
            <a:pPr marL="273050" indent="-273050" eaLnBrk="0" hangingPunct="0">
              <a:spcBef>
                <a:spcPct val="20000"/>
              </a:spcBef>
              <a:buClr>
                <a:schemeClr val="accent1"/>
              </a:buClr>
              <a:buSzPct val="85000"/>
              <a:buFont typeface="Wingdings 2" pitchFamily="18" charset="2"/>
              <a:buChar char=""/>
              <a:defRPr/>
            </a:pPr>
            <a:r>
              <a:rPr lang="en-US" sz="2400" dirty="0">
                <a:latin typeface="+mn-lt"/>
                <a:cs typeface="+mn-cs"/>
              </a:rPr>
              <a:t>Relatively more overheads</a:t>
            </a:r>
          </a:p>
        </p:txBody>
      </p:sp>
    </p:spTree>
    <p:extLst>
      <p:ext uri="{BB962C8B-B14F-4D97-AF65-F5344CB8AC3E}">
        <p14:creationId xmlns:p14="http://schemas.microsoft.com/office/powerpoint/2010/main" val="38275193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301625" y="460375"/>
            <a:ext cx="8534400" cy="758825"/>
          </a:xfrm>
        </p:spPr>
        <p:txBody>
          <a:bodyPr>
            <a:normAutofit fontScale="90000"/>
          </a:bodyPr>
          <a:lstStyle/>
          <a:p>
            <a:pPr eaLnBrk="1" hangingPunct="1"/>
            <a:r>
              <a:rPr lang="en-US" b="1" smtClean="0">
                <a:solidFill>
                  <a:srgbClr val="FF0000"/>
                </a:solidFill>
              </a:rPr>
              <a:t>Comparison between</a:t>
            </a:r>
            <a:br>
              <a:rPr lang="en-US" b="1" smtClean="0">
                <a:solidFill>
                  <a:srgbClr val="FF0000"/>
                </a:solidFill>
              </a:rPr>
            </a:br>
            <a:r>
              <a:rPr lang="en-US" b="1" smtClean="0">
                <a:solidFill>
                  <a:srgbClr val="FF0000"/>
                </a:solidFill>
              </a:rPr>
              <a:t>Large &amp; Small scale farming</a:t>
            </a:r>
            <a:endParaRPr lang="en-IN" b="1" smtClean="0">
              <a:solidFill>
                <a:srgbClr val="FF0000"/>
              </a:solidFill>
            </a:endParaRPr>
          </a:p>
        </p:txBody>
      </p:sp>
      <p:graphicFrame>
        <p:nvGraphicFramePr>
          <p:cNvPr id="9" name="Content Placeholder 8"/>
          <p:cNvGraphicFramePr>
            <a:graphicFrameLocks noGrp="1"/>
          </p:cNvGraphicFramePr>
          <p:nvPr>
            <p:ph sz="quarter" idx="1"/>
          </p:nvPr>
        </p:nvGraphicFramePr>
        <p:xfrm>
          <a:off x="301625" y="1524000"/>
          <a:ext cx="8504238" cy="5121270"/>
        </p:xfrm>
        <a:graphic>
          <a:graphicData uri="http://schemas.openxmlformats.org/drawingml/2006/table">
            <a:tbl>
              <a:tblPr firstRow="1" bandRow="1">
                <a:tableStyleId>{5C22544A-7EE6-4342-B048-85BDC9FD1C3A}</a:tableStyleId>
              </a:tblPr>
              <a:tblGrid>
                <a:gridCol w="5108575"/>
                <a:gridCol w="1752600"/>
                <a:gridCol w="1643063"/>
              </a:tblGrid>
              <a:tr h="365805">
                <a:tc>
                  <a:txBody>
                    <a:bodyPr/>
                    <a:lstStyle/>
                    <a:p>
                      <a:pPr algn="ctr"/>
                      <a:r>
                        <a:rPr lang="en-US" sz="1800" b="1" dirty="0" smtClean="0">
                          <a:solidFill>
                            <a:schemeClr val="tx1"/>
                          </a:solidFill>
                        </a:rPr>
                        <a:t>Aspects</a:t>
                      </a:r>
                      <a:endParaRPr lang="en-US" sz="1800" b="1" dirty="0">
                        <a:solidFill>
                          <a:schemeClr val="tx1"/>
                        </a:solidFill>
                      </a:endParaRPr>
                    </a:p>
                  </a:txBody>
                  <a:tcPr marT="45726" marB="45726"/>
                </a:tc>
                <a:tc>
                  <a:txBody>
                    <a:bodyPr/>
                    <a:lstStyle/>
                    <a:p>
                      <a:pPr algn="ctr"/>
                      <a:r>
                        <a:rPr lang="en-US" sz="1800" b="1" dirty="0" smtClean="0">
                          <a:solidFill>
                            <a:schemeClr val="tx1"/>
                          </a:solidFill>
                        </a:rPr>
                        <a:t>Large scale</a:t>
                      </a:r>
                      <a:endParaRPr lang="en-US" sz="1800" b="1" dirty="0">
                        <a:solidFill>
                          <a:schemeClr val="tx1"/>
                        </a:solidFill>
                      </a:endParaRPr>
                    </a:p>
                  </a:txBody>
                  <a:tcPr marT="45726" marB="45726"/>
                </a:tc>
                <a:tc>
                  <a:txBody>
                    <a:bodyPr/>
                    <a:lstStyle/>
                    <a:p>
                      <a:pPr algn="ctr"/>
                      <a:r>
                        <a:rPr lang="en-US" sz="1800" b="1" dirty="0" smtClean="0">
                          <a:solidFill>
                            <a:schemeClr val="tx1"/>
                          </a:solidFill>
                        </a:rPr>
                        <a:t>Small scale</a:t>
                      </a:r>
                      <a:endParaRPr lang="en-US" sz="1800" b="1" dirty="0">
                        <a:solidFill>
                          <a:schemeClr val="tx1"/>
                        </a:solidFill>
                      </a:endParaRPr>
                    </a:p>
                  </a:txBody>
                  <a:tcPr marT="45726" marB="45726"/>
                </a:tc>
              </a:tr>
              <a:tr h="365805">
                <a:tc>
                  <a:txBody>
                    <a:bodyPr/>
                    <a:lstStyle/>
                    <a:p>
                      <a:pPr algn="l"/>
                      <a:r>
                        <a:rPr lang="en-US" sz="1800" b="1" dirty="0" smtClean="0">
                          <a:solidFill>
                            <a:schemeClr val="tx1"/>
                          </a:solidFill>
                        </a:rPr>
                        <a:t>Division of </a:t>
                      </a:r>
                      <a:r>
                        <a:rPr lang="en-US" sz="1800" b="1" dirty="0" err="1" smtClean="0">
                          <a:solidFill>
                            <a:schemeClr val="tx1"/>
                          </a:solidFill>
                        </a:rPr>
                        <a:t>labour</a:t>
                      </a:r>
                      <a:endParaRPr lang="en-US" sz="1800" b="1" dirty="0">
                        <a:solidFill>
                          <a:schemeClr val="tx1"/>
                        </a:solidFill>
                      </a:endParaRPr>
                    </a:p>
                  </a:txBody>
                  <a:tcPr marT="45726" marB="45726"/>
                </a:tc>
                <a:tc>
                  <a:txBody>
                    <a:bodyPr/>
                    <a:lstStyle/>
                    <a:p>
                      <a:pPr algn="ctr"/>
                      <a:r>
                        <a:rPr lang="en-US" sz="1800" b="1" dirty="0" smtClean="0">
                          <a:solidFill>
                            <a:schemeClr val="tx1"/>
                          </a:solidFill>
                        </a:rPr>
                        <a:t>Possible</a:t>
                      </a:r>
                      <a:endParaRPr lang="en-US" sz="1800" b="1" dirty="0">
                        <a:solidFill>
                          <a:schemeClr val="tx1"/>
                        </a:solidFill>
                      </a:endParaRPr>
                    </a:p>
                  </a:txBody>
                  <a:tcPr marT="45726" marB="45726"/>
                </a:tc>
                <a:tc>
                  <a:txBody>
                    <a:bodyPr/>
                    <a:lstStyle/>
                    <a:p>
                      <a:pPr algn="ctr"/>
                      <a:r>
                        <a:rPr lang="en-US" sz="1800" b="1" dirty="0" smtClean="0">
                          <a:solidFill>
                            <a:schemeClr val="tx1"/>
                          </a:solidFill>
                        </a:rPr>
                        <a:t>Limited</a:t>
                      </a:r>
                      <a:endParaRPr lang="en-US" sz="1800" b="1" dirty="0">
                        <a:solidFill>
                          <a:schemeClr val="tx1"/>
                        </a:solidFill>
                      </a:endParaRPr>
                    </a:p>
                  </a:txBody>
                  <a:tcPr marT="45726" marB="45726"/>
                </a:tc>
              </a:tr>
              <a:tr h="365805">
                <a:tc>
                  <a:txBody>
                    <a:bodyPr/>
                    <a:lstStyle/>
                    <a:p>
                      <a:pPr algn="l"/>
                      <a:r>
                        <a:rPr lang="en-US" sz="1800" b="1" dirty="0" smtClean="0">
                          <a:solidFill>
                            <a:schemeClr val="tx1"/>
                          </a:solidFill>
                        </a:rPr>
                        <a:t>Mechanization</a:t>
                      </a:r>
                      <a:endParaRPr lang="en-US" sz="1800" b="1" dirty="0">
                        <a:solidFill>
                          <a:schemeClr val="tx1"/>
                        </a:solidFill>
                      </a:endParaRPr>
                    </a:p>
                  </a:txBody>
                  <a:tcPr marT="45726" marB="45726"/>
                </a:tc>
                <a:tc>
                  <a:txBody>
                    <a:bodyPr/>
                    <a:lstStyle/>
                    <a:p>
                      <a:pPr algn="ctr"/>
                      <a:r>
                        <a:rPr lang="en-US" sz="1800" b="1" dirty="0" smtClean="0">
                          <a:solidFill>
                            <a:schemeClr val="tx1"/>
                          </a:solidFill>
                        </a:rPr>
                        <a:t>Possible</a:t>
                      </a:r>
                      <a:endParaRPr lang="en-US" sz="1800" b="1" dirty="0">
                        <a:solidFill>
                          <a:schemeClr val="tx1"/>
                        </a:solidFill>
                      </a:endParaRPr>
                    </a:p>
                  </a:txBody>
                  <a:tcPr marT="45726" marB="45726"/>
                </a:tc>
                <a:tc>
                  <a:txBody>
                    <a:bodyPr/>
                    <a:lstStyle/>
                    <a:p>
                      <a:pPr algn="ctr"/>
                      <a:r>
                        <a:rPr lang="en-US" sz="1800" b="1" dirty="0" smtClean="0">
                          <a:solidFill>
                            <a:schemeClr val="tx1"/>
                          </a:solidFill>
                        </a:rPr>
                        <a:t>Not possible</a:t>
                      </a:r>
                      <a:endParaRPr lang="en-US" sz="1800" b="1" dirty="0">
                        <a:solidFill>
                          <a:schemeClr val="tx1"/>
                        </a:solidFill>
                      </a:endParaRPr>
                    </a:p>
                  </a:txBody>
                  <a:tcPr marT="45726" marB="45726"/>
                </a:tc>
              </a:tr>
              <a:tr h="365805">
                <a:tc>
                  <a:txBody>
                    <a:bodyPr/>
                    <a:lstStyle/>
                    <a:p>
                      <a:pPr algn="l"/>
                      <a:r>
                        <a:rPr lang="en-US" sz="1800" b="1" dirty="0" smtClean="0">
                          <a:solidFill>
                            <a:schemeClr val="tx1"/>
                          </a:solidFill>
                        </a:rPr>
                        <a:t>Quantity of output</a:t>
                      </a:r>
                      <a:endParaRPr lang="en-US" sz="1800" b="1" dirty="0">
                        <a:solidFill>
                          <a:schemeClr val="tx1"/>
                        </a:solidFill>
                      </a:endParaRPr>
                    </a:p>
                  </a:txBody>
                  <a:tcPr marT="45726" marB="45726"/>
                </a:tc>
                <a:tc>
                  <a:txBody>
                    <a:bodyPr/>
                    <a:lstStyle/>
                    <a:p>
                      <a:pPr algn="ctr"/>
                      <a:r>
                        <a:rPr lang="en-US" sz="1800" b="1" dirty="0" smtClean="0">
                          <a:solidFill>
                            <a:schemeClr val="tx1"/>
                          </a:solidFill>
                        </a:rPr>
                        <a:t>More</a:t>
                      </a:r>
                      <a:endParaRPr lang="en-US" sz="1800" b="1" dirty="0">
                        <a:solidFill>
                          <a:schemeClr val="tx1"/>
                        </a:solidFill>
                      </a:endParaRPr>
                    </a:p>
                  </a:txBody>
                  <a:tcPr marT="45726" marB="45726"/>
                </a:tc>
                <a:tc>
                  <a:txBody>
                    <a:bodyPr/>
                    <a:lstStyle/>
                    <a:p>
                      <a:pPr algn="ctr"/>
                      <a:r>
                        <a:rPr lang="en-US" sz="1800" b="1" dirty="0" smtClean="0">
                          <a:solidFill>
                            <a:schemeClr val="tx1"/>
                          </a:solidFill>
                        </a:rPr>
                        <a:t>Less</a:t>
                      </a:r>
                      <a:endParaRPr lang="en-US" sz="1800" b="1" dirty="0">
                        <a:solidFill>
                          <a:schemeClr val="tx1"/>
                        </a:solidFill>
                      </a:endParaRPr>
                    </a:p>
                  </a:txBody>
                  <a:tcPr marT="45726" marB="45726"/>
                </a:tc>
              </a:tr>
              <a:tr h="365805">
                <a:tc>
                  <a:txBody>
                    <a:bodyPr/>
                    <a:lstStyle/>
                    <a:p>
                      <a:pPr algn="l"/>
                      <a:r>
                        <a:rPr lang="en-US" sz="1800" b="1" dirty="0" smtClean="0">
                          <a:solidFill>
                            <a:schemeClr val="tx1"/>
                          </a:solidFill>
                        </a:rPr>
                        <a:t>Cost of production</a:t>
                      </a:r>
                      <a:endParaRPr lang="en-US" sz="1800" b="1" dirty="0">
                        <a:solidFill>
                          <a:schemeClr val="tx1"/>
                        </a:solidFill>
                      </a:endParaRPr>
                    </a:p>
                  </a:txBody>
                  <a:tcPr marT="45726" marB="45726"/>
                </a:tc>
                <a:tc>
                  <a:txBody>
                    <a:bodyPr/>
                    <a:lstStyle/>
                    <a:p>
                      <a:pPr algn="ctr"/>
                      <a:r>
                        <a:rPr lang="en-US" sz="1800" b="1" dirty="0" smtClean="0">
                          <a:solidFill>
                            <a:schemeClr val="tx1"/>
                          </a:solidFill>
                        </a:rPr>
                        <a:t>Low </a:t>
                      </a:r>
                      <a:endParaRPr lang="en-US" sz="1800" b="1" dirty="0">
                        <a:solidFill>
                          <a:schemeClr val="tx1"/>
                        </a:solidFill>
                      </a:endParaRPr>
                    </a:p>
                  </a:txBody>
                  <a:tcPr marT="45726" marB="45726"/>
                </a:tc>
                <a:tc>
                  <a:txBody>
                    <a:bodyPr/>
                    <a:lstStyle/>
                    <a:p>
                      <a:pPr algn="ctr"/>
                      <a:r>
                        <a:rPr lang="en-US" sz="1800" b="1" dirty="0" smtClean="0">
                          <a:solidFill>
                            <a:schemeClr val="tx1"/>
                          </a:solidFill>
                        </a:rPr>
                        <a:t>High</a:t>
                      </a:r>
                      <a:endParaRPr lang="en-US" sz="1800" b="1" dirty="0">
                        <a:solidFill>
                          <a:schemeClr val="tx1"/>
                        </a:solidFill>
                      </a:endParaRPr>
                    </a:p>
                  </a:txBody>
                  <a:tcPr marT="45726" marB="45726"/>
                </a:tc>
              </a:tr>
              <a:tr h="365805">
                <a:tc>
                  <a:txBody>
                    <a:bodyPr/>
                    <a:lstStyle/>
                    <a:p>
                      <a:pPr algn="l"/>
                      <a:r>
                        <a:rPr lang="en-US" sz="1800" b="1" dirty="0" smtClean="0">
                          <a:solidFill>
                            <a:schemeClr val="tx1"/>
                          </a:solidFill>
                        </a:rPr>
                        <a:t>Cost of management</a:t>
                      </a:r>
                      <a:endParaRPr lang="en-US" sz="1800" b="1" dirty="0">
                        <a:solidFill>
                          <a:schemeClr val="tx1"/>
                        </a:solidFill>
                      </a:endParaRPr>
                    </a:p>
                  </a:txBody>
                  <a:tcPr marT="45726" marB="45726"/>
                </a:tc>
                <a:tc>
                  <a:txBody>
                    <a:bodyPr/>
                    <a:lstStyle/>
                    <a:p>
                      <a:pPr algn="ctr"/>
                      <a:r>
                        <a:rPr lang="en-US" sz="1800" b="1" dirty="0" smtClean="0">
                          <a:solidFill>
                            <a:schemeClr val="tx1"/>
                          </a:solidFill>
                        </a:rPr>
                        <a:t>Low</a:t>
                      </a:r>
                      <a:endParaRPr lang="en-US" sz="1800" b="1" dirty="0">
                        <a:solidFill>
                          <a:schemeClr val="tx1"/>
                        </a:solidFill>
                      </a:endParaRPr>
                    </a:p>
                  </a:txBody>
                  <a:tcPr marT="45726" marB="45726"/>
                </a:tc>
                <a:tc>
                  <a:txBody>
                    <a:bodyPr/>
                    <a:lstStyle/>
                    <a:p>
                      <a:pPr algn="ctr"/>
                      <a:r>
                        <a:rPr lang="en-US" sz="1800" b="1" dirty="0" smtClean="0">
                          <a:solidFill>
                            <a:schemeClr val="tx1"/>
                          </a:solidFill>
                        </a:rPr>
                        <a:t>High</a:t>
                      </a:r>
                      <a:endParaRPr lang="en-US" sz="1800" b="1" dirty="0">
                        <a:solidFill>
                          <a:schemeClr val="tx1"/>
                        </a:solidFill>
                      </a:endParaRPr>
                    </a:p>
                  </a:txBody>
                  <a:tcPr marT="45726" marB="45726"/>
                </a:tc>
              </a:tr>
              <a:tr h="365805">
                <a:tc>
                  <a:txBody>
                    <a:bodyPr/>
                    <a:lstStyle/>
                    <a:p>
                      <a:pPr algn="l"/>
                      <a:r>
                        <a:rPr lang="en-US" sz="1800" b="1" dirty="0" smtClean="0">
                          <a:solidFill>
                            <a:schemeClr val="tx1"/>
                          </a:solidFill>
                        </a:rPr>
                        <a:t>Risk</a:t>
                      </a:r>
                      <a:endParaRPr lang="en-US" sz="1800" b="1" dirty="0">
                        <a:solidFill>
                          <a:schemeClr val="tx1"/>
                        </a:solidFill>
                      </a:endParaRPr>
                    </a:p>
                  </a:txBody>
                  <a:tcPr marT="45726" marB="45726"/>
                </a:tc>
                <a:tc>
                  <a:txBody>
                    <a:bodyPr/>
                    <a:lstStyle/>
                    <a:p>
                      <a:pPr algn="ctr"/>
                      <a:r>
                        <a:rPr lang="en-US" sz="1800" b="1" dirty="0" smtClean="0">
                          <a:solidFill>
                            <a:schemeClr val="tx1"/>
                          </a:solidFill>
                        </a:rPr>
                        <a:t>More</a:t>
                      </a:r>
                      <a:endParaRPr lang="en-US" sz="1800" b="1" dirty="0">
                        <a:solidFill>
                          <a:schemeClr val="tx1"/>
                        </a:solidFill>
                      </a:endParaRPr>
                    </a:p>
                  </a:txBody>
                  <a:tcPr marT="45726" marB="45726"/>
                </a:tc>
                <a:tc>
                  <a:txBody>
                    <a:bodyPr/>
                    <a:lstStyle/>
                    <a:p>
                      <a:pPr algn="ctr"/>
                      <a:r>
                        <a:rPr lang="en-US" sz="1800" b="1" dirty="0" smtClean="0">
                          <a:solidFill>
                            <a:schemeClr val="tx1"/>
                          </a:solidFill>
                        </a:rPr>
                        <a:t>Less</a:t>
                      </a:r>
                      <a:endParaRPr lang="en-US" sz="1800" b="1" dirty="0">
                        <a:solidFill>
                          <a:schemeClr val="tx1"/>
                        </a:solidFill>
                      </a:endParaRPr>
                    </a:p>
                  </a:txBody>
                  <a:tcPr marT="45726" marB="45726"/>
                </a:tc>
              </a:tr>
              <a:tr h="365805">
                <a:tc>
                  <a:txBody>
                    <a:bodyPr/>
                    <a:lstStyle/>
                    <a:p>
                      <a:pPr algn="l"/>
                      <a:r>
                        <a:rPr lang="en-US" sz="1800" b="1" dirty="0" smtClean="0">
                          <a:solidFill>
                            <a:schemeClr val="tx1"/>
                          </a:solidFill>
                        </a:rPr>
                        <a:t>Marketing facilities</a:t>
                      </a:r>
                      <a:endParaRPr lang="en-US" sz="1800" b="1" dirty="0">
                        <a:solidFill>
                          <a:schemeClr val="tx1"/>
                        </a:solidFill>
                      </a:endParaRPr>
                    </a:p>
                  </a:txBody>
                  <a:tcPr marT="45726" marB="45726"/>
                </a:tc>
                <a:tc>
                  <a:txBody>
                    <a:bodyPr/>
                    <a:lstStyle/>
                    <a:p>
                      <a:pPr algn="ctr"/>
                      <a:r>
                        <a:rPr lang="en-US" sz="1800" b="1" dirty="0" smtClean="0">
                          <a:solidFill>
                            <a:schemeClr val="tx1"/>
                          </a:solidFill>
                        </a:rPr>
                        <a:t>Better</a:t>
                      </a:r>
                      <a:endParaRPr lang="en-US" sz="1800" b="1" dirty="0">
                        <a:solidFill>
                          <a:schemeClr val="tx1"/>
                        </a:solidFill>
                      </a:endParaRPr>
                    </a:p>
                  </a:txBody>
                  <a:tcPr marT="45726" marB="45726"/>
                </a:tc>
                <a:tc>
                  <a:txBody>
                    <a:bodyPr/>
                    <a:lstStyle/>
                    <a:p>
                      <a:pPr algn="ctr"/>
                      <a:r>
                        <a:rPr lang="en-US" sz="1800" b="1" dirty="0" smtClean="0">
                          <a:solidFill>
                            <a:schemeClr val="tx1"/>
                          </a:solidFill>
                        </a:rPr>
                        <a:t>Poor</a:t>
                      </a:r>
                      <a:endParaRPr lang="en-US" sz="1800" b="1" dirty="0">
                        <a:solidFill>
                          <a:schemeClr val="tx1"/>
                        </a:solidFill>
                      </a:endParaRPr>
                    </a:p>
                  </a:txBody>
                  <a:tcPr marT="45726" marB="45726"/>
                </a:tc>
              </a:tr>
              <a:tr h="365805">
                <a:tc>
                  <a:txBody>
                    <a:bodyPr/>
                    <a:lstStyle/>
                    <a:p>
                      <a:pPr algn="l"/>
                      <a:r>
                        <a:rPr lang="en-US" sz="1800" b="1" dirty="0" smtClean="0">
                          <a:solidFill>
                            <a:schemeClr val="tx1"/>
                          </a:solidFill>
                        </a:rPr>
                        <a:t>Economy of buying &amp; selling</a:t>
                      </a:r>
                      <a:endParaRPr lang="en-US" sz="1800" b="1" dirty="0">
                        <a:solidFill>
                          <a:schemeClr val="tx1"/>
                        </a:solidFill>
                      </a:endParaRPr>
                    </a:p>
                  </a:txBody>
                  <a:tcPr marT="45726" marB="45726"/>
                </a:tc>
                <a:tc>
                  <a:txBody>
                    <a:bodyPr/>
                    <a:lstStyle/>
                    <a:p>
                      <a:pPr algn="ctr"/>
                      <a:r>
                        <a:rPr lang="en-US" sz="1800" b="1" dirty="0" smtClean="0">
                          <a:solidFill>
                            <a:schemeClr val="tx1"/>
                          </a:solidFill>
                        </a:rPr>
                        <a:t>More</a:t>
                      </a:r>
                      <a:endParaRPr lang="en-US" sz="1800" b="1" dirty="0">
                        <a:solidFill>
                          <a:schemeClr val="tx1"/>
                        </a:solidFill>
                      </a:endParaRPr>
                    </a:p>
                  </a:txBody>
                  <a:tcPr marT="45726" marB="45726"/>
                </a:tc>
                <a:tc>
                  <a:txBody>
                    <a:bodyPr/>
                    <a:lstStyle/>
                    <a:p>
                      <a:pPr algn="ctr"/>
                      <a:r>
                        <a:rPr lang="en-US" sz="1800" b="1" dirty="0" smtClean="0">
                          <a:solidFill>
                            <a:schemeClr val="tx1"/>
                          </a:solidFill>
                        </a:rPr>
                        <a:t>Less</a:t>
                      </a:r>
                      <a:endParaRPr lang="en-US" sz="1800" b="1" dirty="0">
                        <a:solidFill>
                          <a:schemeClr val="tx1"/>
                        </a:solidFill>
                      </a:endParaRPr>
                    </a:p>
                  </a:txBody>
                  <a:tcPr marT="45726" marB="45726"/>
                </a:tc>
              </a:tr>
              <a:tr h="365805">
                <a:tc>
                  <a:txBody>
                    <a:bodyPr/>
                    <a:lstStyle/>
                    <a:p>
                      <a:pPr algn="l"/>
                      <a:r>
                        <a:rPr lang="en-US" sz="1800" b="1" dirty="0" smtClean="0">
                          <a:solidFill>
                            <a:schemeClr val="tx1"/>
                          </a:solidFill>
                        </a:rPr>
                        <a:t>Possibility of using improved technology</a:t>
                      </a:r>
                      <a:endParaRPr lang="en-US" sz="1800" b="1" dirty="0">
                        <a:solidFill>
                          <a:schemeClr val="tx1"/>
                        </a:solidFill>
                      </a:endParaRPr>
                    </a:p>
                  </a:txBody>
                  <a:tcPr marT="45726" marB="45726"/>
                </a:tc>
                <a:tc>
                  <a:txBody>
                    <a:bodyPr/>
                    <a:lstStyle/>
                    <a:p>
                      <a:pPr algn="ctr"/>
                      <a:r>
                        <a:rPr lang="en-US" sz="1800" b="1" dirty="0" smtClean="0">
                          <a:solidFill>
                            <a:schemeClr val="tx1"/>
                          </a:solidFill>
                        </a:rPr>
                        <a:t>More </a:t>
                      </a:r>
                      <a:endParaRPr lang="en-US" sz="1800" b="1" dirty="0">
                        <a:solidFill>
                          <a:schemeClr val="tx1"/>
                        </a:solidFill>
                      </a:endParaRPr>
                    </a:p>
                  </a:txBody>
                  <a:tcPr marT="45726" marB="45726"/>
                </a:tc>
                <a:tc>
                  <a:txBody>
                    <a:bodyPr/>
                    <a:lstStyle/>
                    <a:p>
                      <a:pPr algn="ctr"/>
                      <a:r>
                        <a:rPr lang="en-US" sz="1800" b="1" dirty="0" smtClean="0">
                          <a:solidFill>
                            <a:schemeClr val="tx1"/>
                          </a:solidFill>
                        </a:rPr>
                        <a:t>Less</a:t>
                      </a:r>
                      <a:endParaRPr lang="en-US" sz="1800" b="1" dirty="0">
                        <a:solidFill>
                          <a:schemeClr val="tx1"/>
                        </a:solidFill>
                      </a:endParaRPr>
                    </a:p>
                  </a:txBody>
                  <a:tcPr marT="45726" marB="45726"/>
                </a:tc>
              </a:tr>
              <a:tr h="365805">
                <a:tc>
                  <a:txBody>
                    <a:bodyPr/>
                    <a:lstStyle/>
                    <a:p>
                      <a:pPr algn="l"/>
                      <a:r>
                        <a:rPr lang="en-US" sz="1800" b="1" dirty="0" smtClean="0">
                          <a:solidFill>
                            <a:schemeClr val="tx1"/>
                          </a:solidFill>
                        </a:rPr>
                        <a:t>Danger of over production</a:t>
                      </a:r>
                      <a:endParaRPr lang="en-US" sz="1800" b="1" dirty="0">
                        <a:solidFill>
                          <a:schemeClr val="tx1"/>
                        </a:solidFill>
                      </a:endParaRPr>
                    </a:p>
                  </a:txBody>
                  <a:tcPr marT="45726" marB="45726"/>
                </a:tc>
                <a:tc>
                  <a:txBody>
                    <a:bodyPr/>
                    <a:lstStyle/>
                    <a:p>
                      <a:pPr algn="ctr"/>
                      <a:r>
                        <a:rPr lang="en-US" sz="1800" b="1" dirty="0" smtClean="0">
                          <a:solidFill>
                            <a:schemeClr val="tx1"/>
                          </a:solidFill>
                        </a:rPr>
                        <a:t>More</a:t>
                      </a:r>
                      <a:endParaRPr lang="en-US" sz="1800" b="1" dirty="0">
                        <a:solidFill>
                          <a:schemeClr val="tx1"/>
                        </a:solidFill>
                      </a:endParaRPr>
                    </a:p>
                  </a:txBody>
                  <a:tcPr marT="45726" marB="45726"/>
                </a:tc>
                <a:tc>
                  <a:txBody>
                    <a:bodyPr/>
                    <a:lstStyle/>
                    <a:p>
                      <a:pPr algn="ctr"/>
                      <a:r>
                        <a:rPr lang="en-US" sz="1800" b="1" dirty="0" smtClean="0">
                          <a:solidFill>
                            <a:schemeClr val="tx1"/>
                          </a:solidFill>
                        </a:rPr>
                        <a:t>Less</a:t>
                      </a:r>
                      <a:endParaRPr lang="en-US" sz="1800" b="1" dirty="0">
                        <a:solidFill>
                          <a:schemeClr val="tx1"/>
                        </a:solidFill>
                      </a:endParaRPr>
                    </a:p>
                  </a:txBody>
                  <a:tcPr marT="45726" marB="45726"/>
                </a:tc>
              </a:tr>
              <a:tr h="365805">
                <a:tc>
                  <a:txBody>
                    <a:bodyPr/>
                    <a:lstStyle/>
                    <a:p>
                      <a:pPr algn="l"/>
                      <a:r>
                        <a:rPr lang="en-US" sz="1800" b="1" dirty="0" smtClean="0">
                          <a:solidFill>
                            <a:schemeClr val="tx1"/>
                          </a:solidFill>
                        </a:rPr>
                        <a:t>Supervision</a:t>
                      </a:r>
                      <a:endParaRPr lang="en-US" sz="1800" b="1" dirty="0">
                        <a:solidFill>
                          <a:schemeClr val="tx1"/>
                        </a:solidFill>
                      </a:endParaRPr>
                    </a:p>
                  </a:txBody>
                  <a:tcPr marT="45726" marB="45726"/>
                </a:tc>
                <a:tc>
                  <a:txBody>
                    <a:bodyPr/>
                    <a:lstStyle/>
                    <a:p>
                      <a:pPr algn="ctr"/>
                      <a:r>
                        <a:rPr lang="en-US" sz="1800" b="1" dirty="0" smtClean="0">
                          <a:solidFill>
                            <a:schemeClr val="tx1"/>
                          </a:solidFill>
                        </a:rPr>
                        <a:t>Poor</a:t>
                      </a:r>
                      <a:endParaRPr lang="en-US" sz="1800" b="1" dirty="0">
                        <a:solidFill>
                          <a:schemeClr val="tx1"/>
                        </a:solidFill>
                      </a:endParaRPr>
                    </a:p>
                  </a:txBody>
                  <a:tcPr marT="45726" marB="45726"/>
                </a:tc>
                <a:tc>
                  <a:txBody>
                    <a:bodyPr/>
                    <a:lstStyle/>
                    <a:p>
                      <a:pPr algn="ctr"/>
                      <a:r>
                        <a:rPr lang="en-US" sz="1800" b="1" dirty="0" smtClean="0">
                          <a:solidFill>
                            <a:schemeClr val="tx1"/>
                          </a:solidFill>
                        </a:rPr>
                        <a:t>Better</a:t>
                      </a:r>
                      <a:endParaRPr lang="en-US" sz="1800" b="1" dirty="0">
                        <a:solidFill>
                          <a:schemeClr val="tx1"/>
                        </a:solidFill>
                      </a:endParaRPr>
                    </a:p>
                  </a:txBody>
                  <a:tcPr marT="45726" marB="45726"/>
                </a:tc>
              </a:tr>
              <a:tr h="365805">
                <a:tc>
                  <a:txBody>
                    <a:bodyPr/>
                    <a:lstStyle/>
                    <a:p>
                      <a:pPr algn="l"/>
                      <a:r>
                        <a:rPr lang="en-US" sz="1800" b="1" dirty="0" smtClean="0">
                          <a:solidFill>
                            <a:schemeClr val="tx1"/>
                          </a:solidFill>
                        </a:rPr>
                        <a:t>Flexibility</a:t>
                      </a:r>
                      <a:endParaRPr lang="en-US" sz="1800" b="1" dirty="0">
                        <a:solidFill>
                          <a:schemeClr val="tx1"/>
                        </a:solidFill>
                      </a:endParaRPr>
                    </a:p>
                  </a:txBody>
                  <a:tcPr marT="45726" marB="45726"/>
                </a:tc>
                <a:tc>
                  <a:txBody>
                    <a:bodyPr/>
                    <a:lstStyle/>
                    <a:p>
                      <a:pPr algn="ctr"/>
                      <a:r>
                        <a:rPr lang="en-US" sz="1800" b="1" dirty="0" smtClean="0">
                          <a:solidFill>
                            <a:schemeClr val="tx1"/>
                          </a:solidFill>
                        </a:rPr>
                        <a:t>Inflexible</a:t>
                      </a:r>
                      <a:endParaRPr lang="en-US" sz="1800" b="1" dirty="0">
                        <a:solidFill>
                          <a:schemeClr val="tx1"/>
                        </a:solidFill>
                      </a:endParaRPr>
                    </a:p>
                  </a:txBody>
                  <a:tcPr marT="45726" marB="45726"/>
                </a:tc>
                <a:tc>
                  <a:txBody>
                    <a:bodyPr/>
                    <a:lstStyle/>
                    <a:p>
                      <a:pPr algn="ctr"/>
                      <a:r>
                        <a:rPr lang="en-US" sz="1800" b="1" dirty="0" smtClean="0">
                          <a:solidFill>
                            <a:schemeClr val="tx1"/>
                          </a:solidFill>
                        </a:rPr>
                        <a:t>Flexible</a:t>
                      </a:r>
                      <a:endParaRPr lang="en-US" sz="1800" b="1" dirty="0">
                        <a:solidFill>
                          <a:schemeClr val="tx1"/>
                        </a:solidFill>
                      </a:endParaRPr>
                    </a:p>
                  </a:txBody>
                  <a:tcPr marT="45726" marB="45726"/>
                </a:tc>
              </a:tr>
              <a:tr h="365805">
                <a:tc>
                  <a:txBody>
                    <a:bodyPr/>
                    <a:lstStyle/>
                    <a:p>
                      <a:pPr algn="l"/>
                      <a:r>
                        <a:rPr lang="en-US" sz="1800" b="1" dirty="0" smtClean="0">
                          <a:solidFill>
                            <a:schemeClr val="tx1"/>
                          </a:solidFill>
                        </a:rPr>
                        <a:t>Chances of unhealthy competition</a:t>
                      </a:r>
                      <a:endParaRPr lang="en-US" sz="1800" b="1" dirty="0">
                        <a:solidFill>
                          <a:schemeClr val="tx1"/>
                        </a:solidFill>
                      </a:endParaRPr>
                    </a:p>
                  </a:txBody>
                  <a:tcPr marT="45726" marB="45726"/>
                </a:tc>
                <a:tc>
                  <a:txBody>
                    <a:bodyPr/>
                    <a:lstStyle/>
                    <a:p>
                      <a:pPr algn="ctr"/>
                      <a:r>
                        <a:rPr lang="en-US" sz="1800" b="1" dirty="0" smtClean="0">
                          <a:solidFill>
                            <a:schemeClr val="tx1"/>
                          </a:solidFill>
                        </a:rPr>
                        <a:t>More</a:t>
                      </a:r>
                      <a:endParaRPr lang="en-US" sz="1800" b="1" dirty="0">
                        <a:solidFill>
                          <a:schemeClr val="tx1"/>
                        </a:solidFill>
                      </a:endParaRPr>
                    </a:p>
                  </a:txBody>
                  <a:tcPr marT="45726" marB="45726"/>
                </a:tc>
                <a:tc>
                  <a:txBody>
                    <a:bodyPr/>
                    <a:lstStyle/>
                    <a:p>
                      <a:pPr algn="ctr"/>
                      <a:r>
                        <a:rPr lang="en-US" sz="1800" b="1" dirty="0" smtClean="0">
                          <a:solidFill>
                            <a:schemeClr val="tx1"/>
                          </a:solidFill>
                        </a:rPr>
                        <a:t>Less</a:t>
                      </a:r>
                      <a:endParaRPr lang="en-US" sz="1800" b="1" dirty="0">
                        <a:solidFill>
                          <a:schemeClr val="tx1"/>
                        </a:solidFill>
                      </a:endParaRPr>
                    </a:p>
                  </a:txBody>
                  <a:tcPr marT="45726" marB="45726"/>
                </a:tc>
              </a:tr>
            </a:tbl>
          </a:graphicData>
        </a:graphic>
      </p:graphicFrame>
    </p:spTree>
    <p:extLst>
      <p:ext uri="{BB962C8B-B14F-4D97-AF65-F5344CB8AC3E}">
        <p14:creationId xmlns:p14="http://schemas.microsoft.com/office/powerpoint/2010/main" val="2664810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762000" y="2743200"/>
            <a:ext cx="7543800" cy="1673225"/>
          </a:xfrm>
        </p:spPr>
        <p:txBody>
          <a:bodyPr/>
          <a:lstStyle/>
          <a:p>
            <a:pPr algn="ctr">
              <a:defRPr/>
            </a:pPr>
            <a:r>
              <a:rPr lang="en-US" sz="4800" dirty="0" smtClean="0">
                <a:solidFill>
                  <a:srgbClr val="C00000"/>
                </a:solidFill>
                <a:latin typeface="Times New Roman" pitchFamily="18" charset="0"/>
                <a:cs typeface="Times New Roman" pitchFamily="18" charset="0"/>
              </a:rPr>
              <a:t>Small Scale farming</a:t>
            </a:r>
          </a:p>
          <a:p>
            <a:pPr>
              <a:defRPr/>
            </a:pPr>
            <a:endParaRPr lang="en-US" sz="48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494901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685800"/>
            <a:ext cx="8458200" cy="5150449"/>
          </a:xfrm>
          <a:prstGeom prst="rect">
            <a:avLst/>
          </a:prstGeom>
        </p:spPr>
        <p:txBody>
          <a:bodyPr wrap="square">
            <a:spAutoFit/>
          </a:bodyPr>
          <a:lstStyle/>
          <a:p>
            <a:pPr algn="just">
              <a:lnSpc>
                <a:spcPct val="200000"/>
              </a:lnSpc>
            </a:pPr>
            <a:r>
              <a:rPr lang="en-IN" sz="2400" b="1" dirty="0">
                <a:latin typeface="Times New Roman" pitchFamily="18" charset="0"/>
                <a:cs typeface="Times New Roman" pitchFamily="18" charset="0"/>
              </a:rPr>
              <a:t>Farm:</a:t>
            </a:r>
            <a:r>
              <a:rPr lang="en-IN" sz="2400" dirty="0">
                <a:latin typeface="Times New Roman" pitchFamily="18" charset="0"/>
                <a:cs typeface="Times New Roman" pitchFamily="18" charset="0"/>
              </a:rPr>
              <a:t> Farm is an area of land and its buildings which is used for growing crops and rearing animals. It is devoted primarily to agricultural processes with the primary objective of producing food and other crops</a:t>
            </a:r>
            <a:r>
              <a:rPr lang="en-IN" sz="2400" dirty="0" smtClean="0">
                <a:latin typeface="Times New Roman" pitchFamily="18" charset="0"/>
                <a:cs typeface="Times New Roman" pitchFamily="18" charset="0"/>
              </a:rPr>
              <a:t>. </a:t>
            </a:r>
            <a:endParaRPr lang="en-IN" sz="2400" dirty="0">
              <a:latin typeface="Times New Roman" pitchFamily="18" charset="0"/>
              <a:cs typeface="Times New Roman" pitchFamily="18" charset="0"/>
            </a:endParaRPr>
          </a:p>
          <a:p>
            <a:pPr algn="just">
              <a:lnSpc>
                <a:spcPct val="200000"/>
              </a:lnSpc>
            </a:pPr>
            <a:r>
              <a:rPr lang="en-IN" sz="2400" b="1" dirty="0">
                <a:latin typeface="Times New Roman" pitchFamily="18" charset="0"/>
                <a:cs typeface="Times New Roman" pitchFamily="18" charset="0"/>
              </a:rPr>
              <a:t>System:</a:t>
            </a:r>
            <a:r>
              <a:rPr lang="en-IN" sz="2400" dirty="0">
                <a:latin typeface="Times New Roman" pitchFamily="18" charset="0"/>
                <a:cs typeface="Times New Roman" pitchFamily="18" charset="0"/>
              </a:rPr>
              <a:t> A system is a set of inter-related, interacting and interdependent elements acting together for a common purpose and capable of reacting as a whole to external stimuli. </a:t>
            </a:r>
          </a:p>
        </p:txBody>
      </p:sp>
      <p:sp>
        <p:nvSpPr>
          <p:cNvPr id="5" name="Title 4"/>
          <p:cNvSpPr>
            <a:spLocks noGrp="1"/>
          </p:cNvSpPr>
          <p:nvPr>
            <p:ph type="title"/>
          </p:nvPr>
        </p:nvSpPr>
        <p:spPr/>
        <p:txBody>
          <a:bodyPr/>
          <a:lstStyle/>
          <a:p>
            <a:endParaRPr lang="en-IN"/>
          </a:p>
        </p:txBody>
      </p:sp>
    </p:spTree>
    <p:extLst>
      <p:ext uri="{BB962C8B-B14F-4D97-AF65-F5344CB8AC3E}">
        <p14:creationId xmlns:p14="http://schemas.microsoft.com/office/powerpoint/2010/main" val="273440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
            <a:ext cx="4535487" cy="685800"/>
          </a:xfrm>
        </p:spPr>
        <p:txBody>
          <a:bodyPr>
            <a:normAutofit fontScale="90000"/>
          </a:bodyPr>
          <a:lstStyle/>
          <a:p>
            <a:pPr algn="ctr"/>
            <a:r>
              <a:rPr lang="en-IN" dirty="0">
                <a:latin typeface="Times New Roman" pitchFamily="18" charset="0"/>
                <a:cs typeface="Times New Roman" pitchFamily="18" charset="0"/>
              </a:rPr>
              <a:t>Farming System: </a:t>
            </a:r>
            <a:endParaRPr lang="en-IN" dirty="0"/>
          </a:p>
        </p:txBody>
      </p:sp>
      <p:sp>
        <p:nvSpPr>
          <p:cNvPr id="4" name="Rectangle 3"/>
          <p:cNvSpPr/>
          <p:nvPr/>
        </p:nvSpPr>
        <p:spPr>
          <a:xfrm>
            <a:off x="381000" y="914400"/>
            <a:ext cx="8610600" cy="5262979"/>
          </a:xfrm>
          <a:prstGeom prst="rect">
            <a:avLst/>
          </a:prstGeom>
        </p:spPr>
        <p:txBody>
          <a:bodyPr wrap="square">
            <a:spAutoFit/>
          </a:bodyPr>
          <a:lstStyle/>
          <a:p>
            <a:pPr algn="just">
              <a:lnSpc>
                <a:spcPct val="200000"/>
              </a:lnSpc>
            </a:pPr>
            <a:r>
              <a:rPr lang="en-IN" sz="2400" dirty="0" smtClean="0">
                <a:latin typeface="Times New Roman" pitchFamily="18" charset="0"/>
                <a:cs typeface="Times New Roman" pitchFamily="18" charset="0"/>
              </a:rPr>
              <a:t>Farming </a:t>
            </a:r>
            <a:r>
              <a:rPr lang="en-IN" sz="2400" dirty="0">
                <a:latin typeface="Times New Roman" pitchFamily="18" charset="0"/>
                <a:cs typeface="Times New Roman" pitchFamily="18" charset="0"/>
              </a:rPr>
              <a:t>system is an approach for developing farm household systems, built on the principles of </a:t>
            </a:r>
            <a:r>
              <a:rPr lang="en-IN" sz="2400" dirty="0">
                <a:solidFill>
                  <a:srgbClr val="C00000"/>
                </a:solidFill>
                <a:latin typeface="Times New Roman" pitchFamily="18" charset="0"/>
                <a:cs typeface="Times New Roman" pitchFamily="18" charset="0"/>
              </a:rPr>
              <a:t>productivity,</a:t>
            </a:r>
            <a:r>
              <a:rPr lang="en-IN" sz="2400" dirty="0">
                <a:latin typeface="Times New Roman" pitchFamily="18" charset="0"/>
                <a:cs typeface="Times New Roman" pitchFamily="18" charset="0"/>
              </a:rPr>
              <a:t> </a:t>
            </a:r>
            <a:r>
              <a:rPr lang="en-IN" sz="2400" dirty="0">
                <a:solidFill>
                  <a:srgbClr val="00B050"/>
                </a:solidFill>
                <a:latin typeface="Times New Roman" pitchFamily="18" charset="0"/>
                <a:cs typeface="Times New Roman" pitchFamily="18" charset="0"/>
              </a:rPr>
              <a:t>profitability</a:t>
            </a:r>
            <a:r>
              <a:rPr lang="en-IN" sz="2400" dirty="0">
                <a:latin typeface="Times New Roman" pitchFamily="18" charset="0"/>
                <a:cs typeface="Times New Roman" pitchFamily="18" charset="0"/>
              </a:rPr>
              <a:t>, </a:t>
            </a:r>
            <a:r>
              <a:rPr lang="en-IN" sz="2400" dirty="0">
                <a:solidFill>
                  <a:schemeClr val="accent2">
                    <a:lumMod val="75000"/>
                  </a:schemeClr>
                </a:solidFill>
                <a:latin typeface="Times New Roman" pitchFamily="18" charset="0"/>
                <a:cs typeface="Times New Roman" pitchFamily="18" charset="0"/>
              </a:rPr>
              <a:t>stability </a:t>
            </a:r>
            <a:r>
              <a:rPr lang="en-IN" sz="2400" dirty="0">
                <a:latin typeface="Times New Roman" pitchFamily="18" charset="0"/>
                <a:cs typeface="Times New Roman" pitchFamily="18" charset="0"/>
              </a:rPr>
              <a:t>and </a:t>
            </a:r>
            <a:r>
              <a:rPr lang="en-IN" sz="2400" dirty="0">
                <a:solidFill>
                  <a:schemeClr val="accent6">
                    <a:lumMod val="75000"/>
                  </a:schemeClr>
                </a:solidFill>
                <a:latin typeface="Times New Roman" pitchFamily="18" charset="0"/>
                <a:cs typeface="Times New Roman" pitchFamily="18" charset="0"/>
              </a:rPr>
              <a:t>sustainability</a:t>
            </a:r>
            <a:r>
              <a:rPr lang="en-IN" sz="2400" dirty="0">
                <a:latin typeface="Times New Roman" pitchFamily="18" charset="0"/>
                <a:cs typeface="Times New Roman" pitchFamily="18" charset="0"/>
              </a:rPr>
              <a:t>. </a:t>
            </a:r>
          </a:p>
          <a:p>
            <a:pPr algn="just">
              <a:lnSpc>
                <a:spcPct val="200000"/>
              </a:lnSpc>
            </a:pPr>
            <a:r>
              <a:rPr lang="en-IN" sz="2400" dirty="0">
                <a:latin typeface="Times New Roman" pitchFamily="18" charset="0"/>
                <a:cs typeface="Times New Roman" pitchFamily="18" charset="0"/>
              </a:rPr>
              <a:t>The farming system approach emphasizes understanding of </a:t>
            </a:r>
            <a:r>
              <a:rPr lang="en-IN" sz="2400" dirty="0">
                <a:solidFill>
                  <a:schemeClr val="accent6">
                    <a:lumMod val="75000"/>
                  </a:schemeClr>
                </a:solidFill>
                <a:latin typeface="Times New Roman" pitchFamily="18" charset="0"/>
                <a:cs typeface="Times New Roman" pitchFamily="18" charset="0"/>
              </a:rPr>
              <a:t>farm household</a:t>
            </a:r>
            <a:r>
              <a:rPr lang="en-IN" sz="2400" dirty="0">
                <a:latin typeface="Times New Roman" pitchFamily="18" charset="0"/>
                <a:cs typeface="Times New Roman" pitchFamily="18" charset="0"/>
              </a:rPr>
              <a:t>, </a:t>
            </a:r>
            <a:r>
              <a:rPr lang="en-IN" sz="2400" dirty="0">
                <a:solidFill>
                  <a:srgbClr val="FF0000"/>
                </a:solidFill>
                <a:latin typeface="Times New Roman" pitchFamily="18" charset="0"/>
                <a:cs typeface="Times New Roman" pitchFamily="18" charset="0"/>
              </a:rPr>
              <a:t>community inter linkages</a:t>
            </a:r>
            <a:r>
              <a:rPr lang="en-IN" sz="2400" dirty="0">
                <a:latin typeface="Times New Roman" pitchFamily="18" charset="0"/>
                <a:cs typeface="Times New Roman" pitchFamily="18" charset="0"/>
              </a:rPr>
              <a:t>, </a:t>
            </a:r>
            <a:r>
              <a:rPr lang="en-IN" sz="2400" dirty="0" smtClean="0">
                <a:solidFill>
                  <a:schemeClr val="tx2"/>
                </a:solidFill>
                <a:latin typeface="Times New Roman" pitchFamily="18" charset="0"/>
                <a:cs typeface="Times New Roman" pitchFamily="18" charset="0"/>
              </a:rPr>
              <a:t>reviews,</a:t>
            </a:r>
            <a:r>
              <a:rPr lang="en-IN" sz="2400" dirty="0" smtClean="0">
                <a:latin typeface="Times New Roman" pitchFamily="18" charset="0"/>
                <a:cs typeface="Times New Roman" pitchFamily="18" charset="0"/>
              </a:rPr>
              <a:t> </a:t>
            </a:r>
            <a:r>
              <a:rPr lang="en-IN" sz="2400" dirty="0">
                <a:solidFill>
                  <a:srgbClr val="C00000"/>
                </a:solidFill>
                <a:latin typeface="Times New Roman" pitchFamily="18" charset="0"/>
                <a:cs typeface="Times New Roman" pitchFamily="18" charset="0"/>
              </a:rPr>
              <a:t>constraints</a:t>
            </a:r>
            <a:r>
              <a:rPr lang="en-IN" sz="2400" dirty="0">
                <a:latin typeface="Times New Roman" pitchFamily="18" charset="0"/>
                <a:cs typeface="Times New Roman" pitchFamily="18" charset="0"/>
              </a:rPr>
              <a:t> and </a:t>
            </a:r>
            <a:r>
              <a:rPr lang="en-IN" sz="2400" dirty="0">
                <a:solidFill>
                  <a:srgbClr val="0070C0"/>
                </a:solidFill>
                <a:latin typeface="Times New Roman" pitchFamily="18" charset="0"/>
                <a:cs typeface="Times New Roman" pitchFamily="18" charset="0"/>
              </a:rPr>
              <a:t>assesses potentials </a:t>
            </a:r>
            <a:r>
              <a:rPr lang="en-IN" sz="2400" dirty="0">
                <a:latin typeface="Times New Roman" pitchFamily="18" charset="0"/>
                <a:cs typeface="Times New Roman" pitchFamily="18" charset="0"/>
              </a:rPr>
              <a:t>and it combines improvements desired from better technology. </a:t>
            </a:r>
          </a:p>
        </p:txBody>
      </p:sp>
    </p:spTree>
    <p:extLst>
      <p:ext uri="{BB962C8B-B14F-4D97-AF65-F5344CB8AC3E}">
        <p14:creationId xmlns:p14="http://schemas.microsoft.com/office/powerpoint/2010/main" val="1253019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
            <a:ext cx="7772400" cy="762000"/>
          </a:xfrm>
        </p:spPr>
        <p:txBody>
          <a:bodyPr>
            <a:normAutofit/>
          </a:bodyPr>
          <a:lstStyle/>
          <a:p>
            <a:pPr algn="ctr"/>
            <a:r>
              <a:rPr lang="en-IN" sz="2800" dirty="0">
                <a:latin typeface="Times New Roman" pitchFamily="18" charset="0"/>
                <a:cs typeface="Times New Roman" pitchFamily="18" charset="0"/>
              </a:rPr>
              <a:t>Definition of Farming System</a:t>
            </a:r>
            <a:r>
              <a:rPr lang="en-IN" sz="2800" dirty="0" smtClean="0">
                <a:latin typeface="Times New Roman" pitchFamily="18" charset="0"/>
                <a:cs typeface="Times New Roman" pitchFamily="18" charset="0"/>
              </a:rPr>
              <a:t>:</a:t>
            </a:r>
            <a:endParaRPr lang="en-IN" sz="2800" dirty="0">
              <a:latin typeface="Times New Roman" pitchFamily="18" charset="0"/>
              <a:cs typeface="Times New Roman" pitchFamily="18" charset="0"/>
            </a:endParaRPr>
          </a:p>
        </p:txBody>
      </p:sp>
      <p:sp>
        <p:nvSpPr>
          <p:cNvPr id="4" name="Rectangle 3"/>
          <p:cNvSpPr/>
          <p:nvPr/>
        </p:nvSpPr>
        <p:spPr>
          <a:xfrm>
            <a:off x="152400" y="990600"/>
            <a:ext cx="8763000" cy="5509200"/>
          </a:xfrm>
          <a:prstGeom prst="rect">
            <a:avLst/>
          </a:prstGeom>
        </p:spPr>
        <p:txBody>
          <a:bodyPr wrap="square">
            <a:spAutoFit/>
          </a:bodyPr>
          <a:lstStyle/>
          <a:p>
            <a:pPr algn="just">
              <a:lnSpc>
                <a:spcPct val="200000"/>
              </a:lnSpc>
            </a:pPr>
            <a:r>
              <a:rPr lang="en-IN" sz="2200" b="1" dirty="0" smtClean="0">
                <a:latin typeface="Times New Roman" pitchFamily="18" charset="0"/>
                <a:cs typeface="Times New Roman" pitchFamily="18" charset="0"/>
              </a:rPr>
              <a:t>• </a:t>
            </a:r>
            <a:r>
              <a:rPr lang="en-IN" sz="2200" b="1" dirty="0">
                <a:latin typeface="Times New Roman" pitchFamily="18" charset="0"/>
                <a:cs typeface="Times New Roman" pitchFamily="18" charset="0"/>
              </a:rPr>
              <a:t>Farming system </a:t>
            </a:r>
            <a:r>
              <a:rPr lang="en-IN" sz="2200" dirty="0">
                <a:latin typeface="Times New Roman" pitchFamily="18" charset="0"/>
                <a:cs typeface="Times New Roman" pitchFamily="18" charset="0"/>
              </a:rPr>
              <a:t>is a </a:t>
            </a:r>
            <a:r>
              <a:rPr lang="en-IN" sz="2200" b="1" dirty="0">
                <a:solidFill>
                  <a:srgbClr val="C00000"/>
                </a:solidFill>
                <a:latin typeface="Times New Roman" pitchFamily="18" charset="0"/>
                <a:cs typeface="Times New Roman" pitchFamily="18" charset="0"/>
              </a:rPr>
              <a:t>decision making unit </a:t>
            </a:r>
            <a:r>
              <a:rPr lang="en-IN" sz="2200" dirty="0">
                <a:latin typeface="Times New Roman" pitchFamily="18" charset="0"/>
                <a:cs typeface="Times New Roman" pitchFamily="18" charset="0"/>
              </a:rPr>
              <a:t>comprising the farm household, cropping and livestock system that transform land, capital and labour into useful products that can be consumed or sold (fresco and </a:t>
            </a:r>
            <a:r>
              <a:rPr lang="en-IN" sz="2200" dirty="0" err="1">
                <a:latin typeface="Times New Roman" pitchFamily="18" charset="0"/>
                <a:cs typeface="Times New Roman" pitchFamily="18" charset="0"/>
              </a:rPr>
              <a:t>westphal</a:t>
            </a:r>
            <a:r>
              <a:rPr lang="en-IN" sz="2200" dirty="0">
                <a:latin typeface="Times New Roman" pitchFamily="18" charset="0"/>
                <a:cs typeface="Times New Roman" pitchFamily="18" charset="0"/>
              </a:rPr>
              <a:t>, 1988) </a:t>
            </a:r>
          </a:p>
          <a:p>
            <a:pPr algn="just">
              <a:lnSpc>
                <a:spcPct val="200000"/>
              </a:lnSpc>
            </a:pPr>
            <a:r>
              <a:rPr lang="en-IN" sz="2200" dirty="0" smtClean="0">
                <a:latin typeface="Times New Roman" pitchFamily="18" charset="0"/>
                <a:cs typeface="Times New Roman" pitchFamily="18" charset="0"/>
              </a:rPr>
              <a:t>• </a:t>
            </a:r>
            <a:r>
              <a:rPr lang="en-IN" sz="2200" b="1" dirty="0" smtClean="0">
                <a:latin typeface="Times New Roman" pitchFamily="18" charset="0"/>
                <a:cs typeface="Times New Roman" pitchFamily="18" charset="0"/>
              </a:rPr>
              <a:t>Farming system </a:t>
            </a:r>
            <a:r>
              <a:rPr lang="en-IN" sz="2200" dirty="0" smtClean="0">
                <a:latin typeface="Times New Roman" pitchFamily="18" charset="0"/>
                <a:cs typeface="Times New Roman" pitchFamily="18" charset="0"/>
              </a:rPr>
              <a:t>is a </a:t>
            </a:r>
            <a:r>
              <a:rPr lang="en-IN" sz="2200" b="1" dirty="0" smtClean="0">
                <a:solidFill>
                  <a:srgbClr val="00B050"/>
                </a:solidFill>
                <a:latin typeface="Times New Roman" pitchFamily="18" charset="0"/>
                <a:cs typeface="Times New Roman" pitchFamily="18" charset="0"/>
              </a:rPr>
              <a:t>resource management strategy </a:t>
            </a:r>
            <a:r>
              <a:rPr lang="en-IN" sz="2200" dirty="0" smtClean="0">
                <a:latin typeface="Times New Roman" pitchFamily="18" charset="0"/>
                <a:cs typeface="Times New Roman" pitchFamily="18" charset="0"/>
              </a:rPr>
              <a:t>to achieve economic and sustained agricultural production to meet diverse requirements of farm livelihood while preserving resource base and maintaining a high level of environment quality (</a:t>
            </a:r>
            <a:r>
              <a:rPr lang="en-IN" sz="2200" dirty="0" err="1" smtClean="0">
                <a:latin typeface="Times New Roman" pitchFamily="18" charset="0"/>
                <a:cs typeface="Times New Roman" pitchFamily="18" charset="0"/>
              </a:rPr>
              <a:t>Lal</a:t>
            </a:r>
            <a:r>
              <a:rPr lang="en-IN" sz="2200" dirty="0" smtClean="0">
                <a:latin typeface="Times New Roman" pitchFamily="18" charset="0"/>
                <a:cs typeface="Times New Roman" pitchFamily="18" charset="0"/>
              </a:rPr>
              <a:t> and Miller 1990). </a:t>
            </a:r>
            <a:endParaRPr lang="en-IN" sz="2200" dirty="0">
              <a:latin typeface="Times New Roman" pitchFamily="18" charset="0"/>
              <a:cs typeface="Times New Roman" pitchFamily="18" charset="0"/>
            </a:endParaRPr>
          </a:p>
        </p:txBody>
      </p:sp>
    </p:spTree>
    <p:extLst>
      <p:ext uri="{BB962C8B-B14F-4D97-AF65-F5344CB8AC3E}">
        <p14:creationId xmlns:p14="http://schemas.microsoft.com/office/powerpoint/2010/main" val="481659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28600"/>
            <a:ext cx="7772400" cy="1362075"/>
          </a:xfrm>
        </p:spPr>
        <p:txBody>
          <a:bodyPr/>
          <a:lstStyle/>
          <a:p>
            <a:pPr algn="ctr"/>
            <a:r>
              <a:rPr lang="en-IN" dirty="0">
                <a:latin typeface="Times New Roman" pitchFamily="18" charset="0"/>
                <a:cs typeface="Times New Roman" pitchFamily="18" charset="0"/>
              </a:rPr>
              <a:t>Types of </a:t>
            </a:r>
            <a:r>
              <a:rPr lang="en-IN" dirty="0" smtClean="0">
                <a:latin typeface="Times New Roman" pitchFamily="18" charset="0"/>
                <a:cs typeface="Times New Roman" pitchFamily="18" charset="0"/>
              </a:rPr>
              <a:t>Farming</a:t>
            </a:r>
            <a:endParaRPr lang="en-IN" dirty="0"/>
          </a:p>
        </p:txBody>
      </p:sp>
      <p:sp>
        <p:nvSpPr>
          <p:cNvPr id="4" name="Rectangle 3"/>
          <p:cNvSpPr/>
          <p:nvPr/>
        </p:nvSpPr>
        <p:spPr>
          <a:xfrm>
            <a:off x="381000" y="1600200"/>
            <a:ext cx="8077200" cy="3046988"/>
          </a:xfrm>
          <a:prstGeom prst="rect">
            <a:avLst/>
          </a:prstGeom>
        </p:spPr>
        <p:txBody>
          <a:bodyPr wrap="square">
            <a:spAutoFit/>
          </a:bodyPr>
          <a:lstStyle/>
          <a:p>
            <a:pPr algn="just">
              <a:lnSpc>
                <a:spcPct val="200000"/>
              </a:lnSpc>
            </a:pPr>
            <a:r>
              <a:rPr lang="en-IN" sz="2400" dirty="0" smtClean="0">
                <a:latin typeface="Times New Roman" pitchFamily="18" charset="0"/>
                <a:cs typeface="Times New Roman" pitchFamily="18" charset="0"/>
              </a:rPr>
              <a:t>Types of farming can be defined as the farms in a group are a similar in the kind and proportions of the crops and livestock that produced and the methods followed in production. Specialized Farming</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1519951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534400" cy="1362075"/>
          </a:xfrm>
        </p:spPr>
        <p:txBody>
          <a:bodyPr>
            <a:normAutofit/>
          </a:bodyPr>
          <a:lstStyle/>
          <a:p>
            <a:pPr algn="ctr"/>
            <a:r>
              <a:rPr lang="en-IN" sz="2800" dirty="0" smtClean="0">
                <a:latin typeface="Times New Roman" pitchFamily="18" charset="0"/>
                <a:cs typeface="Times New Roman" pitchFamily="18" charset="0"/>
              </a:rPr>
              <a:t>DIFFERENCE between types of farming and system of farming</a:t>
            </a:r>
            <a:endParaRPr lang="en-IN" sz="2800" dirty="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405416159"/>
              </p:ext>
            </p:extLst>
          </p:nvPr>
        </p:nvGraphicFramePr>
        <p:xfrm>
          <a:off x="304800" y="1219200"/>
          <a:ext cx="8610600" cy="5120640"/>
        </p:xfrm>
        <a:graphic>
          <a:graphicData uri="http://schemas.openxmlformats.org/drawingml/2006/table">
            <a:tbl>
              <a:tblPr firstRow="1" bandRow="1">
                <a:tableStyleId>{5C22544A-7EE6-4342-B048-85BDC9FD1C3A}</a:tableStyleId>
              </a:tblPr>
              <a:tblGrid>
                <a:gridCol w="4305300"/>
                <a:gridCol w="4305300"/>
              </a:tblGrid>
              <a:tr h="370840">
                <a:tc>
                  <a:txBody>
                    <a:bodyPr/>
                    <a:lstStyle/>
                    <a:p>
                      <a:r>
                        <a:rPr lang="en-IN" sz="2400" dirty="0" smtClean="0">
                          <a:solidFill>
                            <a:srgbClr val="FFFF00"/>
                          </a:solidFill>
                          <a:latin typeface="Times New Roman" pitchFamily="18" charset="0"/>
                          <a:cs typeface="Times New Roman" pitchFamily="18" charset="0"/>
                        </a:rPr>
                        <a:t>Types of Farming </a:t>
                      </a:r>
                      <a:endParaRPr lang="en-IN" sz="2400" dirty="0">
                        <a:solidFill>
                          <a:srgbClr val="FFFF00"/>
                        </a:solidFill>
                      </a:endParaRPr>
                    </a:p>
                  </a:txBody>
                  <a:tcPr/>
                </a:tc>
                <a:tc>
                  <a:txBody>
                    <a:bodyPr/>
                    <a:lstStyle/>
                    <a:p>
                      <a:r>
                        <a:rPr lang="en-IN" sz="2400" dirty="0" smtClean="0">
                          <a:solidFill>
                            <a:srgbClr val="FFFF00"/>
                          </a:solidFill>
                          <a:latin typeface="Times New Roman" pitchFamily="18" charset="0"/>
                          <a:cs typeface="Times New Roman" pitchFamily="18" charset="0"/>
                        </a:rPr>
                        <a:t>System of Farming</a:t>
                      </a:r>
                      <a:endParaRPr lang="en-IN" sz="2400" dirty="0">
                        <a:solidFill>
                          <a:srgbClr val="FFFF00"/>
                        </a:solidFill>
                      </a:endParaRPr>
                    </a:p>
                  </a:txBody>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2400" kern="1200" dirty="0" smtClean="0">
                          <a:solidFill>
                            <a:schemeClr val="dk1"/>
                          </a:solidFill>
                          <a:effectLst/>
                          <a:latin typeface="Times New Roman" pitchFamily="18" charset="0"/>
                          <a:ea typeface="+mn-ea"/>
                          <a:cs typeface="Times New Roman" pitchFamily="18" charset="0"/>
                        </a:rPr>
                        <a:t>When farms in a group are quite </a:t>
                      </a:r>
                      <a:r>
                        <a:rPr lang="en-IN" sz="2400" b="1" kern="1200" dirty="0" smtClean="0">
                          <a:solidFill>
                            <a:schemeClr val="dk1"/>
                          </a:solidFill>
                          <a:effectLst/>
                          <a:latin typeface="Times New Roman" pitchFamily="18" charset="0"/>
                          <a:ea typeface="+mn-ea"/>
                          <a:cs typeface="Times New Roman" pitchFamily="18" charset="0"/>
                        </a:rPr>
                        <a:t>similar in the kind </a:t>
                      </a:r>
                      <a:r>
                        <a:rPr lang="en-IN" sz="2400" kern="1200" dirty="0" smtClean="0">
                          <a:solidFill>
                            <a:schemeClr val="dk1"/>
                          </a:solidFill>
                          <a:effectLst/>
                          <a:latin typeface="Times New Roman" pitchFamily="18" charset="0"/>
                          <a:ea typeface="+mn-ea"/>
                          <a:cs typeface="Times New Roman" pitchFamily="18" charset="0"/>
                        </a:rPr>
                        <a:t>and </a:t>
                      </a:r>
                      <a:r>
                        <a:rPr lang="en-IN" sz="2400" b="1" kern="1200" dirty="0" smtClean="0">
                          <a:solidFill>
                            <a:schemeClr val="dk1"/>
                          </a:solidFill>
                          <a:effectLst/>
                          <a:latin typeface="Times New Roman" pitchFamily="18" charset="0"/>
                          <a:ea typeface="+mn-ea"/>
                          <a:cs typeface="Times New Roman" pitchFamily="18" charset="0"/>
                        </a:rPr>
                        <a:t>proportions</a:t>
                      </a:r>
                      <a:r>
                        <a:rPr lang="en-IN" sz="2400" kern="1200" dirty="0" smtClean="0">
                          <a:solidFill>
                            <a:schemeClr val="dk1"/>
                          </a:solidFill>
                          <a:effectLst/>
                          <a:latin typeface="Times New Roman" pitchFamily="18" charset="0"/>
                          <a:ea typeface="+mn-ea"/>
                          <a:cs typeface="Times New Roman" pitchFamily="18" charset="0"/>
                        </a:rPr>
                        <a:t> of the crops and livestock that are produced and the methods, followed in production</a:t>
                      </a:r>
                      <a:endParaRPr lang="en-IN" sz="2400" dirty="0">
                        <a:latin typeface="Times New Roman" pitchFamily="18" charset="0"/>
                        <a:cs typeface="Times New Roman" pitchFamily="18" charset="0"/>
                      </a:endParaRPr>
                    </a:p>
                  </a:txBody>
                  <a:tcPr/>
                </a:tc>
                <a:tc>
                  <a:txBody>
                    <a:bodyPr/>
                    <a:lstStyle/>
                    <a:p>
                      <a:pPr algn="just"/>
                      <a:r>
                        <a:rPr lang="en-IN" sz="2400" kern="1200" dirty="0" smtClean="0">
                          <a:solidFill>
                            <a:schemeClr val="dk1"/>
                          </a:solidFill>
                          <a:effectLst/>
                          <a:latin typeface="Times New Roman" pitchFamily="18" charset="0"/>
                          <a:ea typeface="+mn-ea"/>
                          <a:cs typeface="Times New Roman" pitchFamily="18" charset="0"/>
                        </a:rPr>
                        <a:t>Refers to the </a:t>
                      </a:r>
                      <a:r>
                        <a:rPr lang="en-IN" sz="2400" b="1" kern="1200" dirty="0" smtClean="0">
                          <a:solidFill>
                            <a:schemeClr val="dk1"/>
                          </a:solidFill>
                          <a:effectLst/>
                          <a:latin typeface="Times New Roman" pitchFamily="18" charset="0"/>
                          <a:ea typeface="+mn-ea"/>
                          <a:cs typeface="Times New Roman" pitchFamily="18" charset="0"/>
                        </a:rPr>
                        <a:t>combination of products</a:t>
                      </a:r>
                      <a:r>
                        <a:rPr lang="en-IN" sz="2400" kern="1200" dirty="0" smtClean="0">
                          <a:solidFill>
                            <a:schemeClr val="dk1"/>
                          </a:solidFill>
                          <a:effectLst/>
                          <a:latin typeface="Times New Roman" pitchFamily="18" charset="0"/>
                          <a:ea typeface="+mn-ea"/>
                          <a:cs typeface="Times New Roman" pitchFamily="18" charset="0"/>
                        </a:rPr>
                        <a:t> on a given farm and the </a:t>
                      </a:r>
                      <a:r>
                        <a:rPr lang="en-IN" sz="2400" b="1" kern="1200" dirty="0" smtClean="0">
                          <a:solidFill>
                            <a:schemeClr val="dk1"/>
                          </a:solidFill>
                          <a:effectLst/>
                          <a:latin typeface="Times New Roman" pitchFamily="18" charset="0"/>
                          <a:ea typeface="+mn-ea"/>
                          <a:cs typeface="Times New Roman" pitchFamily="18" charset="0"/>
                        </a:rPr>
                        <a:t>methods or practices</a:t>
                      </a:r>
                      <a:r>
                        <a:rPr lang="en-IN" sz="2400" kern="1200" dirty="0" smtClean="0">
                          <a:solidFill>
                            <a:schemeClr val="dk1"/>
                          </a:solidFill>
                          <a:effectLst/>
                          <a:latin typeface="Times New Roman" pitchFamily="18" charset="0"/>
                          <a:ea typeface="+mn-ea"/>
                          <a:cs typeface="Times New Roman" pitchFamily="18" charset="0"/>
                        </a:rPr>
                        <a:t> that are used in production of the product.</a:t>
                      </a:r>
                      <a:endParaRPr lang="en-IN" sz="2400" kern="1200" dirty="0">
                        <a:solidFill>
                          <a:schemeClr val="dk1"/>
                        </a:solidFill>
                        <a:effectLst/>
                        <a:latin typeface="Times New Roman" pitchFamily="18" charset="0"/>
                        <a:ea typeface="+mn-ea"/>
                        <a:cs typeface="Times New Roman" pitchFamily="18" charset="0"/>
                      </a:endParaRPr>
                    </a:p>
                  </a:txBody>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2400" kern="1200" dirty="0" smtClean="0">
                          <a:solidFill>
                            <a:schemeClr val="dk1"/>
                          </a:solidFill>
                          <a:effectLst/>
                          <a:latin typeface="Times New Roman" pitchFamily="18" charset="0"/>
                          <a:ea typeface="+mn-ea"/>
                          <a:cs typeface="Times New Roman" pitchFamily="18" charset="0"/>
                        </a:rPr>
                        <a:t>It is not related to ownership and </a:t>
                      </a:r>
                      <a:r>
                        <a:rPr lang="en-IN" sz="2400" kern="1200" dirty="0" err="1" smtClean="0">
                          <a:solidFill>
                            <a:schemeClr val="dk1"/>
                          </a:solidFill>
                          <a:effectLst/>
                          <a:latin typeface="Times New Roman" pitchFamily="18" charset="0"/>
                          <a:ea typeface="+mn-ea"/>
                          <a:cs typeface="Times New Roman" pitchFamily="18" charset="0"/>
                        </a:rPr>
                        <a:t>operationship</a:t>
                      </a:r>
                      <a:r>
                        <a:rPr lang="en-IN" sz="2400" kern="1200" dirty="0" smtClean="0">
                          <a:solidFill>
                            <a:schemeClr val="dk1"/>
                          </a:solidFill>
                          <a:effectLst/>
                          <a:latin typeface="Times New Roman" pitchFamily="18" charset="0"/>
                          <a:ea typeface="+mn-ea"/>
                          <a:cs typeface="Times New Roman" pitchFamily="18" charset="0"/>
                        </a:rPr>
                        <a:t> of farming</a:t>
                      </a:r>
                      <a:endParaRPr lang="en-IN" sz="2400" dirty="0" smtClean="0">
                        <a:latin typeface="Times New Roman" pitchFamily="18" charset="0"/>
                        <a:cs typeface="Times New Roman"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2400" kern="1200" dirty="0" smtClean="0">
                          <a:solidFill>
                            <a:schemeClr val="dk1"/>
                          </a:solidFill>
                          <a:effectLst/>
                          <a:latin typeface="Times New Roman" pitchFamily="18" charset="0"/>
                          <a:ea typeface="+mn-ea"/>
                          <a:cs typeface="Times New Roman" pitchFamily="18" charset="0"/>
                        </a:rPr>
                        <a:t>It is related to ownership and </a:t>
                      </a:r>
                      <a:r>
                        <a:rPr lang="en-IN" sz="2400" kern="1200" dirty="0" err="1" smtClean="0">
                          <a:solidFill>
                            <a:schemeClr val="dk1"/>
                          </a:solidFill>
                          <a:effectLst/>
                          <a:latin typeface="Times New Roman" pitchFamily="18" charset="0"/>
                          <a:ea typeface="+mn-ea"/>
                          <a:cs typeface="Times New Roman" pitchFamily="18" charset="0"/>
                        </a:rPr>
                        <a:t>operationship</a:t>
                      </a:r>
                      <a:r>
                        <a:rPr lang="en-IN" sz="2400" kern="1200" dirty="0" smtClean="0">
                          <a:solidFill>
                            <a:schemeClr val="dk1"/>
                          </a:solidFill>
                          <a:effectLst/>
                          <a:latin typeface="Times New Roman" pitchFamily="18" charset="0"/>
                          <a:ea typeface="+mn-ea"/>
                          <a:cs typeface="Times New Roman" pitchFamily="18" charset="0"/>
                        </a:rPr>
                        <a:t> of farming</a:t>
                      </a:r>
                    </a:p>
                  </a:txBody>
                  <a:tcPr/>
                </a:tc>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2400" kern="1200" dirty="0" smtClean="0">
                          <a:solidFill>
                            <a:schemeClr val="dk1"/>
                          </a:solidFill>
                          <a:effectLst/>
                          <a:latin typeface="Times New Roman" pitchFamily="18" charset="0"/>
                          <a:ea typeface="+mn-ea"/>
                          <a:cs typeface="Times New Roman" pitchFamily="18" charset="0"/>
                        </a:rPr>
                        <a:t>Examples : specialized farming, diversified farming, mixed farming, dry farming and ranching etc.</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2400" kern="1200" dirty="0" smtClean="0">
                          <a:solidFill>
                            <a:schemeClr val="dk1"/>
                          </a:solidFill>
                          <a:effectLst/>
                          <a:latin typeface="Times New Roman" pitchFamily="18" charset="0"/>
                          <a:ea typeface="+mn-ea"/>
                          <a:cs typeface="Times New Roman" pitchFamily="18" charset="0"/>
                        </a:rPr>
                        <a:t>Examples : Peasant farming, cooperative farming, capitalistic farming, collective farming and state farming etc.</a:t>
                      </a:r>
                    </a:p>
                  </a:txBody>
                  <a:tcPr/>
                </a:tc>
              </a:tr>
            </a:tbl>
          </a:graphicData>
        </a:graphic>
      </p:graphicFrame>
    </p:spTree>
    <p:extLst>
      <p:ext uri="{BB962C8B-B14F-4D97-AF65-F5344CB8AC3E}">
        <p14:creationId xmlns:p14="http://schemas.microsoft.com/office/powerpoint/2010/main" val="1664978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474913" y="1981201"/>
            <a:ext cx="4154487" cy="685800"/>
          </a:xfrm>
        </p:spPr>
        <p:txBody>
          <a:bodyPr>
            <a:normAutofit/>
          </a:bodyPr>
          <a:lstStyle/>
          <a:p>
            <a:r>
              <a:rPr lang="en-US" sz="3600" dirty="0" smtClean="0">
                <a:solidFill>
                  <a:srgbClr val="FF0000"/>
                </a:solidFill>
                <a:latin typeface="Times New Roman" pitchFamily="18" charset="0"/>
                <a:cs typeface="Times New Roman" pitchFamily="18" charset="0"/>
              </a:rPr>
              <a:t>Types </a:t>
            </a:r>
            <a:r>
              <a:rPr lang="en-US" sz="3600" dirty="0">
                <a:solidFill>
                  <a:srgbClr val="FF0000"/>
                </a:solidFill>
                <a:latin typeface="Times New Roman" pitchFamily="18" charset="0"/>
                <a:cs typeface="Times New Roman" pitchFamily="18" charset="0"/>
              </a:rPr>
              <a:t>o</a:t>
            </a:r>
            <a:r>
              <a:rPr lang="en-US" sz="3600" dirty="0" smtClean="0">
                <a:solidFill>
                  <a:srgbClr val="FF0000"/>
                </a:solidFill>
                <a:latin typeface="Times New Roman" pitchFamily="18" charset="0"/>
                <a:cs typeface="Times New Roman" pitchFamily="18" charset="0"/>
              </a:rPr>
              <a:t>f farming</a:t>
            </a:r>
            <a:endParaRPr lang="en-IN" sz="36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214025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304800"/>
            <a:ext cx="8534400" cy="762000"/>
          </a:xfrm>
        </p:spPr>
        <p:txBody>
          <a:bodyPr>
            <a:normAutofit fontScale="90000"/>
          </a:bodyPr>
          <a:lstStyle/>
          <a:p>
            <a:pPr algn="r" eaLnBrk="1" fontAlgn="auto" hangingPunct="1">
              <a:spcAft>
                <a:spcPts val="0"/>
              </a:spcAft>
              <a:defRPr/>
            </a:pPr>
            <a:r>
              <a:rPr lang="en-IN" dirty="0" smtClean="0">
                <a:solidFill>
                  <a:schemeClr val="accent3">
                    <a:shade val="75000"/>
                  </a:schemeClr>
                </a:solidFill>
              </a:rPr>
              <a:t/>
            </a:r>
            <a:br>
              <a:rPr lang="en-IN" dirty="0" smtClean="0">
                <a:solidFill>
                  <a:schemeClr val="accent3">
                    <a:shade val="75000"/>
                  </a:schemeClr>
                </a:solidFill>
              </a:rPr>
            </a:br>
            <a:r>
              <a:rPr lang="en-IN" b="1" dirty="0" smtClean="0">
                <a:solidFill>
                  <a:srgbClr val="0000FF"/>
                </a:solidFill>
              </a:rPr>
              <a:t>Factors determining type of farming </a:t>
            </a:r>
            <a:endParaRPr lang="en-IN" b="1" dirty="0">
              <a:solidFill>
                <a:srgbClr val="0000FF"/>
              </a:solidFill>
            </a:endParaRPr>
          </a:p>
        </p:txBody>
      </p:sp>
      <p:sp>
        <p:nvSpPr>
          <p:cNvPr id="14339" name="Content Placeholder 2"/>
          <p:cNvSpPr>
            <a:spLocks noGrp="1"/>
          </p:cNvSpPr>
          <p:nvPr>
            <p:ph sz="half" idx="1"/>
          </p:nvPr>
        </p:nvSpPr>
        <p:spPr>
          <a:xfrm>
            <a:off x="301625" y="1371600"/>
            <a:ext cx="4038600" cy="4681538"/>
          </a:xfrm>
        </p:spPr>
        <p:txBody>
          <a:bodyPr>
            <a:normAutofit lnSpcReduction="10000"/>
          </a:bodyPr>
          <a:lstStyle/>
          <a:p>
            <a:pPr eaLnBrk="1" hangingPunct="1">
              <a:buFont typeface="Wingdings 2" pitchFamily="18" charset="2"/>
              <a:buNone/>
            </a:pPr>
            <a:r>
              <a:rPr lang="en-IN" b="1" smtClean="0">
                <a:solidFill>
                  <a:srgbClr val="FF0000"/>
                </a:solidFill>
              </a:rPr>
              <a:t>Physical factors:</a:t>
            </a:r>
            <a:endParaRPr lang="en-IN" smtClean="0">
              <a:solidFill>
                <a:srgbClr val="FF0000"/>
              </a:solidFill>
            </a:endParaRPr>
          </a:p>
          <a:p>
            <a:pPr eaLnBrk="1" hangingPunct="1"/>
            <a:r>
              <a:rPr lang="en-IN" smtClean="0">
                <a:solidFill>
                  <a:srgbClr val="660066"/>
                </a:solidFill>
              </a:rPr>
              <a:t>Climate </a:t>
            </a:r>
          </a:p>
          <a:p>
            <a:pPr eaLnBrk="1" hangingPunct="1"/>
            <a:r>
              <a:rPr lang="en-IN" smtClean="0">
                <a:solidFill>
                  <a:srgbClr val="660066"/>
                </a:solidFill>
              </a:rPr>
              <a:t>Soil</a:t>
            </a:r>
          </a:p>
          <a:p>
            <a:pPr eaLnBrk="1" hangingPunct="1"/>
            <a:r>
              <a:rPr lang="en-IN" smtClean="0">
                <a:solidFill>
                  <a:srgbClr val="660066"/>
                </a:solidFill>
              </a:rPr>
              <a:t>Topography</a:t>
            </a:r>
          </a:p>
          <a:p>
            <a:pPr eaLnBrk="1" hangingPunct="1">
              <a:buFont typeface="Wingdings 2" pitchFamily="18" charset="2"/>
              <a:buNone/>
            </a:pPr>
            <a:endParaRPr lang="en-IN" b="1" smtClean="0">
              <a:solidFill>
                <a:srgbClr val="FF0000"/>
              </a:solidFill>
            </a:endParaRPr>
          </a:p>
          <a:p>
            <a:pPr eaLnBrk="1" hangingPunct="1">
              <a:buFont typeface="Wingdings 2" pitchFamily="18" charset="2"/>
              <a:buNone/>
            </a:pPr>
            <a:r>
              <a:rPr lang="en-IN" b="1" smtClean="0">
                <a:solidFill>
                  <a:srgbClr val="FF0000"/>
                </a:solidFill>
              </a:rPr>
              <a:t>Social factors:</a:t>
            </a:r>
          </a:p>
          <a:p>
            <a:pPr eaLnBrk="1" hangingPunct="1"/>
            <a:r>
              <a:rPr lang="en-IN" smtClean="0">
                <a:solidFill>
                  <a:srgbClr val="800000"/>
                </a:solidFill>
              </a:rPr>
              <a:t>Type of community</a:t>
            </a:r>
          </a:p>
          <a:p>
            <a:pPr eaLnBrk="1" hangingPunct="1"/>
            <a:r>
              <a:rPr lang="en-IN" smtClean="0">
                <a:solidFill>
                  <a:srgbClr val="800000"/>
                </a:solidFill>
              </a:rPr>
              <a:t>Cooperative spirit</a:t>
            </a:r>
          </a:p>
          <a:p>
            <a:pPr eaLnBrk="1" hangingPunct="1"/>
            <a:endParaRPr lang="en-IN" smtClean="0"/>
          </a:p>
        </p:txBody>
      </p:sp>
      <p:sp>
        <p:nvSpPr>
          <p:cNvPr id="14340" name="Content Placeholder 3"/>
          <p:cNvSpPr>
            <a:spLocks noGrp="1"/>
          </p:cNvSpPr>
          <p:nvPr>
            <p:ph sz="half" idx="2"/>
          </p:nvPr>
        </p:nvSpPr>
        <p:spPr>
          <a:xfrm>
            <a:off x="4648200" y="1338263"/>
            <a:ext cx="4495800" cy="4681537"/>
          </a:xfrm>
        </p:spPr>
        <p:txBody>
          <a:bodyPr>
            <a:normAutofit lnSpcReduction="10000"/>
          </a:bodyPr>
          <a:lstStyle/>
          <a:p>
            <a:pPr eaLnBrk="1" hangingPunct="1">
              <a:buFont typeface="Wingdings 2" pitchFamily="18" charset="2"/>
              <a:buNone/>
            </a:pPr>
            <a:r>
              <a:rPr lang="en-IN" b="1" smtClean="0">
                <a:solidFill>
                  <a:srgbClr val="FF0000"/>
                </a:solidFill>
              </a:rPr>
              <a:t>Economic factors</a:t>
            </a:r>
            <a:endParaRPr lang="en-IN" smtClean="0">
              <a:solidFill>
                <a:srgbClr val="FF0000"/>
              </a:solidFill>
            </a:endParaRPr>
          </a:p>
          <a:p>
            <a:pPr eaLnBrk="1" hangingPunct="1"/>
            <a:r>
              <a:rPr lang="en-IN" sz="2000" smtClean="0">
                <a:solidFill>
                  <a:srgbClr val="800000"/>
                </a:solidFill>
              </a:rPr>
              <a:t>Relative Profitability</a:t>
            </a:r>
          </a:p>
          <a:p>
            <a:pPr eaLnBrk="1" hangingPunct="1"/>
            <a:r>
              <a:rPr lang="en-IN" sz="2000" smtClean="0">
                <a:solidFill>
                  <a:srgbClr val="800000"/>
                </a:solidFill>
              </a:rPr>
              <a:t>Availability of funds </a:t>
            </a:r>
          </a:p>
          <a:p>
            <a:pPr eaLnBrk="1" hangingPunct="1"/>
            <a:r>
              <a:rPr lang="en-IN" sz="2000" smtClean="0">
                <a:solidFill>
                  <a:srgbClr val="800000"/>
                </a:solidFill>
              </a:rPr>
              <a:t>Availability of labour &amp; capital</a:t>
            </a:r>
          </a:p>
          <a:p>
            <a:pPr eaLnBrk="1" hangingPunct="1"/>
            <a:r>
              <a:rPr lang="en-IN" sz="2000" smtClean="0">
                <a:solidFill>
                  <a:srgbClr val="800000"/>
                </a:solidFill>
              </a:rPr>
              <a:t>Availability of input</a:t>
            </a:r>
          </a:p>
          <a:p>
            <a:pPr eaLnBrk="1" hangingPunct="1"/>
            <a:r>
              <a:rPr lang="en-IN" sz="2000" smtClean="0">
                <a:solidFill>
                  <a:srgbClr val="800000"/>
                </a:solidFill>
              </a:rPr>
              <a:t>Land values</a:t>
            </a:r>
          </a:p>
          <a:p>
            <a:pPr eaLnBrk="1" hangingPunct="1"/>
            <a:r>
              <a:rPr lang="en-IN" sz="2000" smtClean="0">
                <a:solidFill>
                  <a:srgbClr val="800000"/>
                </a:solidFill>
              </a:rPr>
              <a:t>Marketing costs</a:t>
            </a:r>
          </a:p>
          <a:p>
            <a:pPr eaLnBrk="1" hangingPunct="1"/>
            <a:r>
              <a:rPr lang="en-IN" sz="2000" smtClean="0">
                <a:solidFill>
                  <a:srgbClr val="800000"/>
                </a:solidFill>
              </a:rPr>
              <a:t>Marketing facilities</a:t>
            </a:r>
          </a:p>
          <a:p>
            <a:pPr eaLnBrk="1" hangingPunct="1"/>
            <a:r>
              <a:rPr lang="en-IN" sz="2000" smtClean="0">
                <a:solidFill>
                  <a:srgbClr val="800000"/>
                </a:solidFill>
              </a:rPr>
              <a:t>Cycles of over &amp; under production</a:t>
            </a:r>
          </a:p>
          <a:p>
            <a:pPr eaLnBrk="1" hangingPunct="1"/>
            <a:r>
              <a:rPr lang="en-IN" sz="2000" smtClean="0">
                <a:solidFill>
                  <a:srgbClr val="800000"/>
                </a:solidFill>
              </a:rPr>
              <a:t>Competition between enterprises</a:t>
            </a:r>
          </a:p>
          <a:p>
            <a:pPr eaLnBrk="1" hangingPunct="1"/>
            <a:r>
              <a:rPr lang="en-IN" sz="2000" smtClean="0">
                <a:solidFill>
                  <a:srgbClr val="800000"/>
                </a:solidFill>
              </a:rPr>
              <a:t>Personal choices</a:t>
            </a:r>
          </a:p>
          <a:p>
            <a:pPr eaLnBrk="1" hangingPunct="1"/>
            <a:r>
              <a:rPr lang="en-IN" sz="2000" smtClean="0">
                <a:solidFill>
                  <a:srgbClr val="800000"/>
                </a:solidFill>
              </a:rPr>
              <a:t>Miscellaneous – seasonal availability of raw material, diseases etc.</a:t>
            </a:r>
            <a:endParaRPr lang="en-IN" sz="2000" smtClean="0"/>
          </a:p>
        </p:txBody>
      </p:sp>
    </p:spTree>
    <p:extLst>
      <p:ext uri="{BB962C8B-B14F-4D97-AF65-F5344CB8AC3E}">
        <p14:creationId xmlns:p14="http://schemas.microsoft.com/office/powerpoint/2010/main" val="3513961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6126</TotalTime>
  <Words>804</Words>
  <Application>Microsoft Office PowerPoint</Application>
  <PresentationFormat>On-screen Show (4:3)</PresentationFormat>
  <Paragraphs>169</Paragraphs>
  <Slides>19</Slides>
  <Notes>0</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Office Theme</vt:lpstr>
      <vt:lpstr>1_Office Theme</vt:lpstr>
      <vt:lpstr>PowerPoint Presentation</vt:lpstr>
      <vt:lpstr>PowerPoint Presentation</vt:lpstr>
      <vt:lpstr>PowerPoint Presentation</vt:lpstr>
      <vt:lpstr>Farming System: </vt:lpstr>
      <vt:lpstr>Definition of Farming System:</vt:lpstr>
      <vt:lpstr>Types of Farming</vt:lpstr>
      <vt:lpstr>DIFFERENCE between types of farming and system of farming</vt:lpstr>
      <vt:lpstr>PowerPoint Presentation</vt:lpstr>
      <vt:lpstr> Factors determining type of farming </vt:lpstr>
      <vt:lpstr>Classification of farming</vt:lpstr>
      <vt:lpstr>Specialized farming</vt:lpstr>
      <vt:lpstr>Advantages  of specialized farming</vt:lpstr>
      <vt:lpstr>Disadvantages</vt:lpstr>
      <vt:lpstr>Large &amp; Small scale farming</vt:lpstr>
      <vt:lpstr>Advantages of Large-scale farming</vt:lpstr>
      <vt:lpstr>Disadvantages of Large-scale  farming</vt:lpstr>
      <vt:lpstr>Advantages of small scale farming</vt:lpstr>
      <vt:lpstr>Disadvantages of small scale  farming</vt:lpstr>
      <vt:lpstr>Comparison between Large &amp; Small scale farming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Economics</dc:title>
  <dc:creator>SONY</dc:creator>
  <cp:lastModifiedBy>vipin</cp:lastModifiedBy>
  <cp:revision>294</cp:revision>
  <dcterms:created xsi:type="dcterms:W3CDTF">2020-01-10T02:05:01Z</dcterms:created>
  <dcterms:modified xsi:type="dcterms:W3CDTF">2020-11-04T11:06:38Z</dcterms:modified>
</cp:coreProperties>
</file>