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2231-F63E-4243-93EB-C2C783661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2C796-DB68-48A9-9707-E2980A664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43569-206F-4112-98E0-88CAA795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582AE-D4D7-4F70-8310-5B8C1BBF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9152B-7524-4F6E-AD2D-01B486BC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72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2ECB1-6F48-452C-8C2F-2C6D4683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269D4-C670-4070-888F-A5C7E48E2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0A46-1A97-4C47-9083-D3BFD4BD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DE652-95B0-4A26-BDC9-42AC8593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D4268-F89C-49F8-B497-38D3302A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7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0594B-579D-482B-89EF-5B15BCA82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45C48-F949-4F71-9D95-A9831E036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7D4D-E41D-411C-AC86-84C18FAF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4B5E4-EED4-4AAC-80F1-CF193524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A8FA4-5A4F-43E7-906F-465D4747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F4B37-9AAD-483E-B978-76A18CEF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CC333-4D0E-45C9-886B-0EE4E8C4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002A4-8173-4F0B-9961-22155405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B457-7C6B-433E-A9E6-CDC652428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4A35A-2187-4B8D-B1F2-A84C9054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9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1C30-46BF-4BD5-B0F4-AD2EF54C1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55C58-96D2-404E-BBA5-2690204FF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D9F5C-D9D9-478F-90EA-8E9E5F89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7721B-A0DB-4AFB-BBA5-21419D94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CE910-2327-404D-8EA9-84B47237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7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54AC-C126-4FD3-8E11-94E0B2E8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EEC0B-9FD2-4597-A567-AC12374D1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2D2E9-0669-47D3-9EE9-21E7C2C26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C49BA-7429-42FA-A5E7-A9477183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D658D-9613-4D00-B1A5-1CC536E4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353F1-8278-428D-A160-0A948954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9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D362-BEBC-4A8D-8EF4-3D1A6485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BF6B9-B1A9-4E95-AA01-9007FECCA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AFDD9-3145-45EA-8EE9-3A9F36795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60A28-17B0-4FB4-9899-11DE30D9B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6B767-725B-4606-9A89-9F21E45C9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D59906-C22B-4715-B510-0C124F66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1B041-886D-4EC1-B029-DFFC4E2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43F56E-229A-4A26-B9FA-1B4F546E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7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F8FF-9FE3-497D-B1A2-6DB1A8DC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E80B8-F453-495E-9569-AB32E285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A3ADA-1188-473E-AEC7-A627BE70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9665A-49AE-4255-9F9D-B368A56D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76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D88828-FA38-4CE8-962C-702EDE1F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32633-32AD-48C1-ADCB-9B4D92B0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9ED5-99BA-4842-8B33-5437900B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13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8413-2AA5-4C1F-B158-205FBB62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963E1-00CE-40D5-A572-0DB0F53CB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8CB46-3F8A-4235-BF2E-19FD9714E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9AF8-94E3-4422-BE61-A8C2F6C6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859FD-044B-4E45-9781-C0538EFA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D4ABC-A0DC-4CD8-B812-FE2F924D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528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38F-5843-42E3-8910-7DAABE34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9F32E-3380-41C5-96BB-016F0E0FD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2E2AF-AA5B-475E-BF74-AC7CF352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7C1CF-82F7-4049-B0D6-AC4F1CD1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14864-4604-4837-AF65-6D551650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78B71-1C3D-4565-9A37-9F46FF13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0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15A8D-D1B0-451F-8492-0F73867E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0F266-11D8-42DB-8B55-27F7C131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7504D-6FB7-49CF-9CCB-83F601B9F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F4FC-2E56-49B8-B714-409E94868EC7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E8BC7-4D42-425D-BA25-C74830201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60A9-EC06-4929-BDE5-7E8781DB3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9D65-AC39-4AC0-881C-F18AFBACC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66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1EA0-94A6-47FF-B2CB-469C50A20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0623"/>
          </a:xfrm>
        </p:spPr>
        <p:txBody>
          <a:bodyPr>
            <a:normAutofit fontScale="90000"/>
          </a:bodyPr>
          <a:lstStyle/>
          <a:p>
            <a:r>
              <a:rPr lang="en-IN" dirty="0"/>
              <a:t>SOLAR ULCERATION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BB399-5B2E-42A5-BEDA-5312CE59B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804" y="3602038"/>
            <a:ext cx="5501196" cy="1655762"/>
          </a:xfrm>
        </p:spPr>
        <p:txBody>
          <a:bodyPr>
            <a:normAutofit lnSpcReduction="10000"/>
          </a:bodyPr>
          <a:lstStyle/>
          <a:p>
            <a:r>
              <a:rPr lang="en-IN" dirty="0"/>
              <a:t>DR MITHILESH KUMAR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DEPARTMENT SURGERY AND RADIOLOGY</a:t>
            </a:r>
          </a:p>
          <a:p>
            <a:r>
              <a:rPr lang="en-IN" dirty="0"/>
              <a:t>BVC, PATNA-800014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9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CD820-4100-4DAA-9202-88B6FBED0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Definition: circumscribed limited reaction of the pododerm (deep sensitive </a:t>
            </a:r>
          </a:p>
          <a:p>
            <a:pPr marL="0" indent="0">
              <a:buNone/>
            </a:pPr>
            <a:r>
              <a:rPr lang="en-IN" sz="2000" dirty="0"/>
              <a:t>                       tissues) often characterised by an erosive defect. </a:t>
            </a:r>
          </a:p>
          <a:p>
            <a:r>
              <a:rPr lang="en-IN" sz="2000" dirty="0"/>
              <a:t>Incidence:- Calved heifer to mature animal</a:t>
            </a:r>
          </a:p>
          <a:p>
            <a:r>
              <a:rPr lang="en-IN" sz="2000" dirty="0"/>
              <a:t>Aetiology: disputed, possibly excessive weight-bearing by lateral claw following horn overgrowth.                          </a:t>
            </a:r>
          </a:p>
          <a:p>
            <a:pPr marL="0" indent="0">
              <a:buNone/>
            </a:pPr>
            <a:r>
              <a:rPr lang="en-IN" sz="2000" dirty="0"/>
              <a:t>                        abnormal claw (poor trimming), and frequently with laminitis. </a:t>
            </a:r>
          </a:p>
        </p:txBody>
      </p:sp>
    </p:spTree>
    <p:extLst>
      <p:ext uri="{BB962C8B-B14F-4D97-AF65-F5344CB8AC3E}">
        <p14:creationId xmlns:p14="http://schemas.microsoft.com/office/powerpoint/2010/main" val="10775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70138-78EF-4BA9-89F7-A9FDFB10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/>
              <a:t>   Signs :</a:t>
            </a:r>
          </a:p>
          <a:p>
            <a:pPr marL="0" indent="0">
              <a:buNone/>
            </a:pPr>
            <a:r>
              <a:rPr lang="en-IN" sz="2000" dirty="0"/>
              <a:t>• moderate degree of lameness typically up to three months postpartum, masking the frequently </a:t>
            </a:r>
          </a:p>
          <a:p>
            <a:pPr marL="0" indent="0">
              <a:buNone/>
            </a:pPr>
            <a:r>
              <a:rPr lang="en-IN" sz="2000" dirty="0"/>
              <a:t>    bilateral nature of the lesions, i.e. lateral claw of both hind legs, one more painful than the other</a:t>
            </a:r>
          </a:p>
          <a:p>
            <a:pPr marL="0" indent="0">
              <a:buNone/>
            </a:pPr>
            <a:r>
              <a:rPr lang="en-IN" sz="2000" dirty="0"/>
              <a:t> • severe lameness when granulation tissue protrudes and in presence of deeper purulent infection </a:t>
            </a:r>
          </a:p>
          <a:p>
            <a:pPr marL="0" indent="0">
              <a:buNone/>
            </a:pPr>
            <a:r>
              <a:rPr lang="en-IN" sz="2000" dirty="0"/>
              <a:t>     (osteomyelitis, septic arthritis) </a:t>
            </a:r>
          </a:p>
          <a:p>
            <a:pPr marL="0" indent="0">
              <a:buNone/>
            </a:pPr>
            <a:r>
              <a:rPr lang="en-IN" sz="2000" dirty="0"/>
              <a:t>• under-run heel horn exposes sensitive laminae </a:t>
            </a:r>
          </a:p>
          <a:p>
            <a:pPr marL="0" indent="0">
              <a:buNone/>
            </a:pPr>
            <a:r>
              <a:rPr lang="en-IN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43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34596-2CE0-4D6E-BFBB-26644F5D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dirty="0"/>
              <a:t>• at typical site granulation tissue may protrude through undermined horn </a:t>
            </a:r>
          </a:p>
          <a:p>
            <a:pPr marL="0" indent="0">
              <a:buNone/>
            </a:pPr>
            <a:r>
              <a:rPr lang="en-IN" sz="2000" dirty="0"/>
              <a:t>• under-running commonly extends cranially and peripherally to abaxial white line.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901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A93DD-C66B-451F-AC43-9DE2E83B4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0517"/>
            <a:ext cx="10515600" cy="57064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510374-3C7C-46CB-8ADC-737459DC0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14" y="239697"/>
            <a:ext cx="8895424" cy="63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8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EAC2-59A2-4882-94AE-8D7E30BD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687"/>
            <a:ext cx="10515600" cy="5138276"/>
          </a:xfrm>
        </p:spPr>
        <p:txBody>
          <a:bodyPr>
            <a:normAutofit/>
          </a:bodyPr>
          <a:lstStyle/>
          <a:p>
            <a:r>
              <a:rPr lang="en-IN" sz="2000" dirty="0"/>
              <a:t>Treatment •</a:t>
            </a:r>
          </a:p>
          <a:p>
            <a:r>
              <a:rPr lang="en-IN" sz="2000" dirty="0"/>
              <a:t> trim all feet initially or at end </a:t>
            </a:r>
          </a:p>
          <a:p>
            <a:r>
              <a:rPr lang="en-IN" sz="2000" dirty="0"/>
              <a:t> IVRA  </a:t>
            </a:r>
          </a:p>
          <a:p>
            <a:r>
              <a:rPr lang="en-IN" sz="2000" dirty="0"/>
              <a:t>remove under-run horn, trim horn of wall and heel so that weight-bearing by affected claw is minimal </a:t>
            </a:r>
          </a:p>
          <a:p>
            <a:r>
              <a:rPr lang="en-IN" sz="2000" dirty="0"/>
              <a:t> possibly apply block (hoof resin) to sound claw which should be minimally trimmed. </a:t>
            </a:r>
          </a:p>
        </p:txBody>
      </p:sp>
    </p:spTree>
    <p:extLst>
      <p:ext uri="{BB962C8B-B14F-4D97-AF65-F5344CB8AC3E}">
        <p14:creationId xmlns:p14="http://schemas.microsoft.com/office/powerpoint/2010/main" val="1139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080A-19D6-4D93-9DA4-BCA19271D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5635"/>
            <a:ext cx="10515600" cy="4481328"/>
          </a:xfrm>
        </p:spPr>
        <p:txBody>
          <a:bodyPr/>
          <a:lstStyle/>
          <a:p>
            <a:r>
              <a:rPr lang="en-IN" sz="2000" dirty="0"/>
              <a:t> remove protruding granulation tissue, leaving healthy pododerm and apply tetracycline spray, </a:t>
            </a:r>
          </a:p>
          <a:p>
            <a:pPr marL="0" indent="0">
              <a:buNone/>
            </a:pPr>
            <a:r>
              <a:rPr lang="en-IN" sz="2000" dirty="0"/>
              <a:t>     and bandage (waterproof) for five days </a:t>
            </a:r>
          </a:p>
          <a:p>
            <a:r>
              <a:rPr lang="en-IN" sz="2000" dirty="0"/>
              <a:t> put on sulphadimidine powder, bandage and spray oxytetracycline over  </a:t>
            </a:r>
          </a:p>
          <a:p>
            <a:pPr marL="0" indent="0">
              <a:buNone/>
            </a:pPr>
            <a:r>
              <a:rPr lang="en-IN" sz="2000" dirty="0"/>
              <a:t>      bandage to prevent wicking by mud into bandage </a:t>
            </a:r>
          </a:p>
          <a:p>
            <a:r>
              <a:rPr lang="en-IN" sz="2000" dirty="0"/>
              <a:t> broad spectrum antibiotics in septic cases </a:t>
            </a:r>
          </a:p>
          <a:p>
            <a:r>
              <a:rPr lang="en-IN" sz="2000" dirty="0"/>
              <a:t>confine to box and straw bedding for five days</a:t>
            </a:r>
          </a:p>
        </p:txBody>
      </p:sp>
    </p:spTree>
    <p:extLst>
      <p:ext uri="{BB962C8B-B14F-4D97-AF65-F5344CB8AC3E}">
        <p14:creationId xmlns:p14="http://schemas.microsoft.com/office/powerpoint/2010/main" val="403581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0CC3B-4A4E-4BFA-80D2-3F367DD39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/>
              <a:t>    Prophylaxis :</a:t>
            </a:r>
          </a:p>
          <a:p>
            <a:r>
              <a:rPr lang="en-IN" sz="2000" dirty="0"/>
              <a:t>avoid overgrown claws by emphasising need for routine trimming</a:t>
            </a:r>
          </a:p>
          <a:p>
            <a:r>
              <a:rPr lang="en-IN" sz="2000" dirty="0"/>
              <a:t>avoid factors predisposing to laminitis.</a:t>
            </a:r>
          </a:p>
          <a:p>
            <a:r>
              <a:rPr lang="en-IN" sz="2000" dirty="0"/>
              <a:t> do not breed from affected young cows</a:t>
            </a:r>
          </a:p>
        </p:txBody>
      </p:sp>
    </p:spTree>
    <p:extLst>
      <p:ext uri="{BB962C8B-B14F-4D97-AF65-F5344CB8AC3E}">
        <p14:creationId xmlns:p14="http://schemas.microsoft.com/office/powerpoint/2010/main" val="419801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SOLAR ULCERATION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ULCERATION</dc:title>
  <dc:creator>HP</dc:creator>
  <cp:lastModifiedBy>HP</cp:lastModifiedBy>
  <cp:revision>11</cp:revision>
  <dcterms:created xsi:type="dcterms:W3CDTF">2020-10-29T07:18:34Z</dcterms:created>
  <dcterms:modified xsi:type="dcterms:W3CDTF">2020-10-31T10:09:25Z</dcterms:modified>
</cp:coreProperties>
</file>