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9" r:id="rId4"/>
    <p:sldId id="290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88A18-DA1B-4EDF-B76C-4143CAE69D1E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0C638-DEDF-4F54-9E56-C34A1B499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15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5F4278-F963-40B9-9D03-5E77ABBB5A78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789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4E6E8AE-82C5-4D02-8593-8D500E2776AB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234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20DD1AA-EC15-42F4-A17A-A82B14277FFC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267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58EFBA-09AB-40BD-B6D7-A4372D22D6D6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6172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34307EA-2A49-4D0C-A59F-1C518810DC64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3107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E48C46-CC1B-41BB-B95C-B2DB5C5CAD52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9633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EDBFB8-7B43-44DD-98FE-1395B73E26E4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5841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A5F9F01-A249-4220-AA68-EAAF4169EA1C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6806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575AEF-8A51-4C55-AFA8-9FD2803182E9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0658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B8B937-5A31-47B7-9A0A-47ECCB4AD24D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0516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4CFA26-04D2-410C-8F8F-3CBA880518F9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840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0C638-DEDF-4F54-9E56-C34A1B4991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7963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11597A3-542B-40A4-9BDF-DED065FC4BC4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383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D30501-FA58-450E-84F1-E7FEB74929F8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7477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DE5E646-6FAE-4ADC-8FC4-0C143E88FFAA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4304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993B75-6A5D-430B-A8B3-074B1AEFAF91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3238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E8B71B-90EA-4410-891F-2C230E595C46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434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5E257A1-DD4C-4913-8C43-11BB82BE4C9C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207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125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CEAA02-3C5B-452C-9E27-90F2D34B2689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6224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DD08355-1CD7-4EBB-82ED-C443370641FE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5901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3379BC1-E9AF-43EE-93E1-8FE16B15EE93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799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74A0B1E-77A0-41CC-AB3B-43798D6F8020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909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14565A4-4839-48B5-845B-6B34CB9A9792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657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0FCD80-E239-4502-830F-4CC8E3C6CCA8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009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3912EC-C447-4E45-9C3F-2C278851E2C4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772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F3CDAC-A06F-4C4C-8036-463B89886A41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287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78C638C-64B4-48EF-8788-0076FBF5FCE5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094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8F01B62-F323-46FF-B5DD-DED3C54DD6EC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789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71A6-644B-4804-8B6F-FF03A58FBDCE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7E1E-8EED-4797-B1FA-17E414631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918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71A6-644B-4804-8B6F-FF03A58FBDCE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7E1E-8EED-4797-B1FA-17E414631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483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71A6-644B-4804-8B6F-FF03A58FBDCE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7E1E-8EED-4797-B1FA-17E414631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70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71A6-644B-4804-8B6F-FF03A58FBDCE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7E1E-8EED-4797-B1FA-17E414631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138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71A6-644B-4804-8B6F-FF03A58FBDCE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7E1E-8EED-4797-B1FA-17E414631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71A6-644B-4804-8B6F-FF03A58FBDCE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7E1E-8EED-4797-B1FA-17E414631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31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71A6-644B-4804-8B6F-FF03A58FBDCE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7E1E-8EED-4797-B1FA-17E414631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8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71A6-644B-4804-8B6F-FF03A58FBDCE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7E1E-8EED-4797-B1FA-17E414631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99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71A6-644B-4804-8B6F-FF03A58FBDCE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7E1E-8EED-4797-B1FA-17E414631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65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71A6-644B-4804-8B6F-FF03A58FBDCE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7E1E-8EED-4797-B1FA-17E414631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74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71A6-644B-4804-8B6F-FF03A58FBDCE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7E1E-8EED-4797-B1FA-17E414631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08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771A6-644B-4804-8B6F-FF03A58FBDCE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D7E1E-8EED-4797-B1FA-17E414631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7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ssai.gov.in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192291"/>
            <a:ext cx="10515600" cy="899468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Sources and characteristics of water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62" y="40913"/>
            <a:ext cx="1524000" cy="9922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8869" y="0"/>
            <a:ext cx="1428750" cy="100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99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ChangeArrowheads="1"/>
          </p:cNvSpPr>
          <p:nvPr/>
        </p:nvSpPr>
        <p:spPr bwMode="auto">
          <a:xfrm>
            <a:off x="152400" y="2168094"/>
            <a:ext cx="7059946" cy="403187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3333FF"/>
                </a:solidFill>
              </a:rPr>
              <a:t>Water cycle:</a:t>
            </a:r>
            <a:r>
              <a:rPr lang="en-US" altLang="en-US" sz="2800" b="1" dirty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b="1" dirty="0"/>
          </a:p>
          <a:p>
            <a:pPr lvl="1">
              <a:spcBef>
                <a:spcPct val="0"/>
              </a:spcBef>
              <a:buClr>
                <a:srgbClr val="FF9900"/>
              </a:buClr>
              <a:buFontTx/>
              <a:buChar char="•"/>
            </a:pPr>
            <a:r>
              <a:rPr lang="en-US" altLang="en-US" b="1" dirty="0"/>
              <a:t> </a:t>
            </a:r>
            <a:r>
              <a:rPr lang="en-US" altLang="en-US" b="1" dirty="0">
                <a:solidFill>
                  <a:schemeClr val="hlink"/>
                </a:solidFill>
              </a:rPr>
              <a:t>Ground water</a:t>
            </a:r>
          </a:p>
          <a:p>
            <a:pPr lvl="1">
              <a:spcBef>
                <a:spcPct val="0"/>
              </a:spcBef>
              <a:buClr>
                <a:srgbClr val="FF9900"/>
              </a:buClr>
              <a:buFontTx/>
              <a:buChar char="•"/>
            </a:pPr>
            <a:endParaRPr lang="en-US" altLang="en-US" b="1" dirty="0">
              <a:solidFill>
                <a:schemeClr val="hlink"/>
              </a:solidFill>
            </a:endParaRPr>
          </a:p>
          <a:p>
            <a:pPr lvl="1">
              <a:spcBef>
                <a:spcPct val="0"/>
              </a:spcBef>
              <a:buClr>
                <a:srgbClr val="FF9900"/>
              </a:buClr>
              <a:buFontTx/>
              <a:buChar char="•"/>
            </a:pPr>
            <a:r>
              <a:rPr lang="en-US" altLang="en-US" b="1" dirty="0">
                <a:solidFill>
                  <a:schemeClr val="hlink"/>
                </a:solidFill>
              </a:rPr>
              <a:t> Evaporation</a:t>
            </a:r>
          </a:p>
          <a:p>
            <a:pPr lvl="1">
              <a:spcBef>
                <a:spcPct val="0"/>
              </a:spcBef>
              <a:buClr>
                <a:srgbClr val="FF9900"/>
              </a:buClr>
              <a:buFontTx/>
              <a:buChar char="•"/>
            </a:pPr>
            <a:endParaRPr lang="en-US" altLang="en-US" b="1" dirty="0">
              <a:solidFill>
                <a:schemeClr val="hlink"/>
              </a:solidFill>
            </a:endParaRPr>
          </a:p>
          <a:p>
            <a:pPr lvl="1">
              <a:spcBef>
                <a:spcPct val="0"/>
              </a:spcBef>
              <a:buClr>
                <a:srgbClr val="FF9900"/>
              </a:buClr>
              <a:buFontTx/>
              <a:buChar char="•"/>
            </a:pPr>
            <a:r>
              <a:rPr lang="en-US" altLang="en-US" b="1" dirty="0">
                <a:solidFill>
                  <a:schemeClr val="hlink"/>
                </a:solidFill>
              </a:rPr>
              <a:t> Run off	Streams, rivers 	       Sea</a:t>
            </a:r>
          </a:p>
          <a:p>
            <a:pPr lvl="1">
              <a:spcBef>
                <a:spcPct val="0"/>
              </a:spcBef>
              <a:buClr>
                <a:srgbClr val="FF9900"/>
              </a:buClr>
              <a:buFontTx/>
              <a:buChar char="•"/>
            </a:pPr>
            <a:endParaRPr lang="en-US" altLang="en-US" b="1" dirty="0">
              <a:solidFill>
                <a:schemeClr val="hlink"/>
              </a:solidFill>
            </a:endParaRPr>
          </a:p>
          <a:p>
            <a:pPr lvl="1">
              <a:spcBef>
                <a:spcPct val="0"/>
              </a:spcBef>
              <a:buClr>
                <a:srgbClr val="FF9900"/>
              </a:buClr>
              <a:buFontTx/>
              <a:buChar char="•"/>
            </a:pPr>
            <a:r>
              <a:rPr lang="en-US" altLang="en-US" b="1" dirty="0">
                <a:solidFill>
                  <a:schemeClr val="hlink"/>
                </a:solidFill>
              </a:rPr>
              <a:t> Uptake by vegetation</a:t>
            </a:r>
          </a:p>
        </p:txBody>
      </p:sp>
      <p:sp>
        <p:nvSpPr>
          <p:cNvPr id="51203" name="Rectangle 5"/>
          <p:cNvSpPr>
            <a:spLocks noChangeArrowheads="1"/>
          </p:cNvSpPr>
          <p:nvPr/>
        </p:nvSpPr>
        <p:spPr bwMode="auto">
          <a:xfrm>
            <a:off x="94735" y="1620256"/>
            <a:ext cx="838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CC00CC"/>
                </a:solidFill>
              </a:rPr>
              <a:t>“Prime” source but not important in our country</a:t>
            </a:r>
          </a:p>
        </p:txBody>
      </p:sp>
      <p:sp>
        <p:nvSpPr>
          <p:cNvPr id="51204" name="Rectangle 6"/>
          <p:cNvSpPr>
            <a:spLocks noChangeArrowheads="1"/>
          </p:cNvSpPr>
          <p:nvPr/>
        </p:nvSpPr>
        <p:spPr bwMode="auto">
          <a:xfrm>
            <a:off x="5181600" y="914400"/>
            <a:ext cx="1184940" cy="6463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/>
              <a:t>Rain</a:t>
            </a:r>
          </a:p>
        </p:txBody>
      </p:sp>
      <p:sp>
        <p:nvSpPr>
          <p:cNvPr id="51205" name="AutoShape 7"/>
          <p:cNvSpPr>
            <a:spLocks noChangeArrowheads="1"/>
          </p:cNvSpPr>
          <p:nvPr/>
        </p:nvSpPr>
        <p:spPr bwMode="auto">
          <a:xfrm>
            <a:off x="2358081" y="5035378"/>
            <a:ext cx="457200" cy="76200"/>
          </a:xfrm>
          <a:prstGeom prst="rightArrow">
            <a:avLst>
              <a:gd name="adj1" fmla="val 50000"/>
              <a:gd name="adj2" fmla="val 1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06" name="AutoShape 8"/>
          <p:cNvSpPr>
            <a:spLocks noChangeArrowheads="1"/>
          </p:cNvSpPr>
          <p:nvPr/>
        </p:nvSpPr>
        <p:spPr bwMode="auto">
          <a:xfrm>
            <a:off x="5754559" y="5051853"/>
            <a:ext cx="457200" cy="76200"/>
          </a:xfrm>
          <a:prstGeom prst="rightArrow">
            <a:avLst>
              <a:gd name="adj1" fmla="val 50000"/>
              <a:gd name="adj2" fmla="val 1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076" name="Picture 4" descr="Image result for characteristics of rain wa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110" y="2168094"/>
            <a:ext cx="4591536" cy="403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62" y="40913"/>
            <a:ext cx="1524000" cy="9922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8869" y="0"/>
            <a:ext cx="1428750" cy="100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76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ChangeArrowheads="1"/>
          </p:cNvSpPr>
          <p:nvPr/>
        </p:nvSpPr>
        <p:spPr bwMode="auto">
          <a:xfrm>
            <a:off x="59343" y="1653500"/>
            <a:ext cx="6486904" cy="3323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Purest H</a:t>
            </a:r>
            <a:r>
              <a:rPr lang="en-US" altLang="en-US" sz="2400" b="1" baseline="-25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in nature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Physically: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clear, bright, sparkling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Chemically:</a:t>
            </a: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Very soft with traces of </a:t>
            </a:r>
          </a:p>
          <a:p>
            <a:pPr lvl="1">
              <a:lnSpc>
                <a:spcPct val="125000"/>
              </a:lnSpc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dissolved solid (0.0005%)</a:t>
            </a:r>
          </a:p>
          <a:p>
            <a:pPr lvl="1">
              <a:lnSpc>
                <a:spcPct val="125000"/>
              </a:lnSpc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None/>
            </a:pPr>
            <a:endParaRPr lang="en-US" altLang="en-US" sz="24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lvl="1" indent="-461963">
              <a:lnSpc>
                <a:spcPct val="125000"/>
              </a:lnSpc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v"/>
              <a:tabLst>
                <a:tab pos="461963" algn="l"/>
              </a:tabLst>
            </a:pP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Bacteriologically: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 from pathogens</a:t>
            </a:r>
          </a:p>
        </p:txBody>
      </p:sp>
      <p:sp>
        <p:nvSpPr>
          <p:cNvPr id="57347" name="Rectangle 5"/>
          <p:cNvSpPr>
            <a:spLocks noChangeArrowheads="1"/>
          </p:cNvSpPr>
          <p:nvPr/>
        </p:nvSpPr>
        <p:spPr bwMode="auto">
          <a:xfrm>
            <a:off x="4104122" y="1074063"/>
            <a:ext cx="5999528" cy="584775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/>
              <a:t>Characteristics of Rain Water </a:t>
            </a:r>
          </a:p>
        </p:txBody>
      </p:sp>
      <p:sp>
        <p:nvSpPr>
          <p:cNvPr id="57348" name="Rectangle 6"/>
          <p:cNvSpPr>
            <a:spLocks noChangeArrowheads="1"/>
          </p:cNvSpPr>
          <p:nvPr/>
        </p:nvSpPr>
        <p:spPr bwMode="auto">
          <a:xfrm>
            <a:off x="59343" y="5294716"/>
            <a:ext cx="6486904" cy="134171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Impurities:</a:t>
            </a:r>
          </a:p>
          <a:p>
            <a:pPr lvl="1">
              <a:lnSpc>
                <a:spcPct val="125000"/>
              </a:lnSpc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Suspended particles: </a:t>
            </a: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Dust, shoot, microbes</a:t>
            </a:r>
          </a:p>
          <a:p>
            <a:pPr lvl="1">
              <a:lnSpc>
                <a:spcPct val="125000"/>
              </a:lnSpc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Gases: </a:t>
            </a: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altLang="en-US" sz="2400" b="1" baseline="-25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N, O</a:t>
            </a:r>
            <a:r>
              <a:rPr lang="en-US" altLang="en-US" sz="2400" b="1" baseline="-25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</a:t>
            </a:r>
            <a:r>
              <a:rPr lang="en-US" altLang="en-US" sz="2400" b="1" baseline="-25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4098" name="Picture 2" descr="Image result for characteristics of rain wa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886" y="1653500"/>
            <a:ext cx="5280455" cy="498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62" y="40913"/>
            <a:ext cx="1524000" cy="992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8869" y="0"/>
            <a:ext cx="1428750" cy="100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41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ChangeArrowheads="1"/>
          </p:cNvSpPr>
          <p:nvPr/>
        </p:nvSpPr>
        <p:spPr bwMode="auto">
          <a:xfrm>
            <a:off x="588475" y="1881960"/>
            <a:ext cx="5363199" cy="420403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125000"/>
              </a:lnSpc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Mostly rain water</a:t>
            </a:r>
          </a:p>
          <a:p>
            <a:pPr lvl="1">
              <a:lnSpc>
                <a:spcPct val="125000"/>
              </a:lnSpc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endParaRPr lang="en-US" altLang="en-US" sz="24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25000"/>
              </a:lnSpc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Majority of Indian cities use it</a:t>
            </a:r>
          </a:p>
          <a:p>
            <a:pPr lvl="1">
              <a:lnSpc>
                <a:spcPct val="125000"/>
              </a:lnSpc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endParaRPr lang="en-US" altLang="en-US" sz="24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25000"/>
              </a:lnSpc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High probability of contamination</a:t>
            </a:r>
          </a:p>
          <a:p>
            <a:pPr lvl="2">
              <a:lnSpc>
                <a:spcPct val="125000"/>
              </a:lnSpc>
              <a:spcBef>
                <a:spcPct val="0"/>
              </a:spcBef>
              <a:buClr>
                <a:srgbClr val="CC00CC"/>
              </a:buClr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Inorganic</a:t>
            </a:r>
          </a:p>
          <a:p>
            <a:pPr lvl="2">
              <a:lnSpc>
                <a:spcPct val="125000"/>
              </a:lnSpc>
              <a:spcBef>
                <a:spcPct val="0"/>
              </a:spcBef>
              <a:buClr>
                <a:srgbClr val="CC00CC"/>
              </a:buClr>
            </a:pPr>
            <a:r>
              <a:rPr lang="en-US" altLang="en-US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Organic</a:t>
            </a:r>
          </a:p>
          <a:p>
            <a:pPr lvl="2">
              <a:lnSpc>
                <a:spcPct val="125000"/>
              </a:lnSpc>
              <a:spcBef>
                <a:spcPct val="0"/>
              </a:spcBef>
              <a:buClr>
                <a:srgbClr val="CC00CC"/>
              </a:buClr>
            </a:pPr>
            <a:r>
              <a:rPr lang="en-US" altLang="en-US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Bacterial</a:t>
            </a:r>
          </a:p>
          <a:p>
            <a:pPr lvl="2">
              <a:lnSpc>
                <a:spcPct val="125000"/>
              </a:lnSpc>
              <a:spcBef>
                <a:spcPct val="0"/>
              </a:spcBef>
              <a:buClr>
                <a:srgbClr val="CC00CC"/>
              </a:buClr>
            </a:pPr>
            <a:r>
              <a:rPr lang="en-US" altLang="en-US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Viral</a:t>
            </a:r>
          </a:p>
        </p:txBody>
      </p:sp>
      <p:sp>
        <p:nvSpPr>
          <p:cNvPr id="61443" name="Rectangle 5"/>
          <p:cNvSpPr>
            <a:spLocks noChangeArrowheads="1"/>
          </p:cNvSpPr>
          <p:nvPr/>
        </p:nvSpPr>
        <p:spPr bwMode="auto">
          <a:xfrm>
            <a:off x="2269161" y="685290"/>
            <a:ext cx="3094038" cy="5794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/>
              <a:t>Surface  water</a:t>
            </a:r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142" y="1881960"/>
            <a:ext cx="5890625" cy="420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63199" y="514274"/>
            <a:ext cx="4658987" cy="92333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1">
              <a:spcBef>
                <a:spcPct val="0"/>
              </a:spcBef>
              <a:buClr>
                <a:srgbClr val="CC00CC"/>
              </a:buClr>
              <a:buFontTx/>
              <a:buChar char="•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Impounding reservoir</a:t>
            </a:r>
          </a:p>
          <a:p>
            <a:pPr lvl="1">
              <a:spcBef>
                <a:spcPct val="0"/>
              </a:spcBef>
              <a:buClr>
                <a:srgbClr val="CC00CC"/>
              </a:buClr>
              <a:buFontTx/>
              <a:buChar char="•"/>
            </a:pPr>
            <a:r>
              <a:rPr lang="en-US" altLang="en-US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Rivers, Streams</a:t>
            </a:r>
          </a:p>
          <a:p>
            <a:pPr lvl="1">
              <a:spcBef>
                <a:spcPct val="0"/>
              </a:spcBef>
              <a:buClr>
                <a:srgbClr val="CC00CC"/>
              </a:buClr>
              <a:buFontTx/>
              <a:buChar char="•"/>
            </a:pPr>
            <a:r>
              <a:rPr lang="en-US" altLang="en-US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Tanks, Ponds, Lakes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62" y="40913"/>
            <a:ext cx="1524000" cy="992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8869" y="0"/>
            <a:ext cx="1428750" cy="100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76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"/>
          <p:cNvSpPr>
            <a:spLocks noChangeArrowheads="1"/>
          </p:cNvSpPr>
          <p:nvPr/>
        </p:nvSpPr>
        <p:spPr bwMode="auto">
          <a:xfrm>
            <a:off x="1" y="1454871"/>
            <a:ext cx="7785979" cy="230832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Artificial lakes generally </a:t>
            </a: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Earth work or </a:t>
            </a:r>
            <a:r>
              <a:rPr lang="en-US" altLang="en-US" sz="2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massonary</a:t>
            </a: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work </a:t>
            </a: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storage of large quantity of surface water</a:t>
            </a: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lvl="2">
              <a:spcBef>
                <a:spcPct val="0"/>
              </a:spcBef>
              <a:buClr>
                <a:srgbClr val="CC00CC"/>
              </a:buClr>
            </a:pPr>
            <a:endParaRPr lang="en-US" altLang="en-US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Dams across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2">
              <a:spcBef>
                <a:spcPct val="0"/>
              </a:spcBef>
              <a:buClr>
                <a:srgbClr val="CC00CC"/>
              </a:buClr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Rivers</a:t>
            </a:r>
          </a:p>
          <a:p>
            <a:pPr lvl="2">
              <a:spcBef>
                <a:spcPct val="0"/>
              </a:spcBef>
              <a:buClr>
                <a:srgbClr val="CC00CC"/>
              </a:buClr>
            </a:pPr>
            <a:r>
              <a:rPr lang="en-US" altLang="en-US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Mountain streams</a:t>
            </a:r>
          </a:p>
        </p:txBody>
      </p:sp>
      <p:sp>
        <p:nvSpPr>
          <p:cNvPr id="67587" name="Rectangle 5"/>
          <p:cNvSpPr>
            <a:spLocks noChangeArrowheads="1"/>
          </p:cNvSpPr>
          <p:nvPr/>
        </p:nvSpPr>
        <p:spPr bwMode="auto">
          <a:xfrm>
            <a:off x="3488602" y="325171"/>
            <a:ext cx="4491038" cy="5794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/>
              <a:t>Impounding reservoir</a:t>
            </a:r>
          </a:p>
        </p:txBody>
      </p:sp>
      <p:sp>
        <p:nvSpPr>
          <p:cNvPr id="67588" name="Rectangle 6"/>
          <p:cNvSpPr>
            <a:spLocks noChangeArrowheads="1"/>
          </p:cNvSpPr>
          <p:nvPr/>
        </p:nvSpPr>
        <p:spPr bwMode="auto">
          <a:xfrm>
            <a:off x="92847" y="4243897"/>
            <a:ext cx="7532831" cy="230832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Disadvantages: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                        Longer storage</a:t>
            </a:r>
          </a:p>
          <a:p>
            <a:pPr lvl="1"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None/>
            </a:pPr>
            <a:r>
              <a:rPr lang="en-US" altLang="en-US" sz="2400" b="1" dirty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Growth of algae and other microscopic organisms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                        Bad taste </a:t>
            </a:r>
            <a:r>
              <a:rPr lang="en-US" altLang="en-US" sz="2400" b="1" dirty="0" err="1"/>
              <a:t>odour</a:t>
            </a:r>
            <a:endParaRPr lang="en-US" altLang="en-US" sz="2400" b="1" dirty="0"/>
          </a:p>
        </p:txBody>
      </p:sp>
      <p:sp>
        <p:nvSpPr>
          <p:cNvPr id="67589" name="AutoShape 7"/>
          <p:cNvSpPr>
            <a:spLocks noChangeArrowheads="1"/>
          </p:cNvSpPr>
          <p:nvPr/>
        </p:nvSpPr>
        <p:spPr bwMode="auto">
          <a:xfrm>
            <a:off x="3247095" y="5035165"/>
            <a:ext cx="241507" cy="444591"/>
          </a:xfrm>
          <a:prstGeom prst="down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7590" name="AutoShape 8"/>
          <p:cNvSpPr>
            <a:spLocks noChangeArrowheads="1"/>
          </p:cNvSpPr>
          <p:nvPr/>
        </p:nvSpPr>
        <p:spPr bwMode="auto">
          <a:xfrm>
            <a:off x="3271894" y="5785164"/>
            <a:ext cx="191908" cy="461649"/>
          </a:xfrm>
          <a:prstGeom prst="down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6759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980" y="1584356"/>
            <a:ext cx="4137434" cy="496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62" y="40913"/>
            <a:ext cx="1524000" cy="9922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8869" y="0"/>
            <a:ext cx="1428750" cy="100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946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4"/>
          <p:cNvSpPr>
            <a:spLocks noChangeArrowheads="1"/>
          </p:cNvSpPr>
          <p:nvPr/>
        </p:nvSpPr>
        <p:spPr bwMode="auto">
          <a:xfrm>
            <a:off x="845964" y="1159831"/>
            <a:ext cx="5017720" cy="230832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609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tabLst>
                <a:tab pos="609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09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09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09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09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09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09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09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Characteristics:</a:t>
            </a:r>
          </a:p>
          <a:p>
            <a:pPr lvl="1"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Usually fairly good quality H</a:t>
            </a:r>
            <a:r>
              <a:rPr lang="en-US" altLang="en-US" sz="2400" b="1" baseline="-25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 lvl="1"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altLang="en-US" sz="2400" b="1" baseline="-25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clear and palatable</a:t>
            </a:r>
          </a:p>
          <a:p>
            <a:pPr lvl="1"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Next to rain H</a:t>
            </a:r>
            <a:r>
              <a:rPr lang="en-US" altLang="en-US" sz="2400" b="1" baseline="-25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in purity</a:t>
            </a:r>
          </a:p>
          <a:p>
            <a:pPr lvl="1"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Usually soft H</a:t>
            </a:r>
            <a:r>
              <a:rPr lang="en-US" altLang="en-US" sz="2400" b="1" baseline="-25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 lvl="1"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Usually free of pathogens</a:t>
            </a:r>
          </a:p>
        </p:txBody>
      </p:sp>
      <p:sp>
        <p:nvSpPr>
          <p:cNvPr id="73731" name="Rectangle 5"/>
          <p:cNvSpPr>
            <a:spLocks noChangeArrowheads="1"/>
          </p:cNvSpPr>
          <p:nvPr/>
        </p:nvSpPr>
        <p:spPr bwMode="auto">
          <a:xfrm>
            <a:off x="6430444" y="1159831"/>
            <a:ext cx="5278048" cy="230832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Impurities: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From Catchment areas   </a:t>
            </a:r>
          </a:p>
          <a:p>
            <a:pPr lvl="3">
              <a:spcBef>
                <a:spcPct val="0"/>
              </a:spcBef>
              <a:buClr>
                <a:srgbClr val="FF9900"/>
              </a:buClr>
              <a:buFontTx/>
              <a:buChar char="•"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 habitation</a:t>
            </a:r>
          </a:p>
          <a:p>
            <a:pPr lvl="3">
              <a:spcBef>
                <a:spcPct val="0"/>
              </a:spcBef>
              <a:buClr>
                <a:srgbClr val="FF9900"/>
              </a:buClr>
              <a:buFontTx/>
              <a:buChar char="•"/>
            </a:pP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Animal husbandry grazing</a:t>
            </a:r>
          </a:p>
          <a:p>
            <a:pPr lvl="3">
              <a:spcBef>
                <a:spcPct val="0"/>
              </a:spcBef>
              <a:buClr>
                <a:srgbClr val="FF9900"/>
              </a:buClr>
              <a:buFontTx/>
              <a:buChar char="•"/>
            </a:pP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Wild animals</a:t>
            </a:r>
          </a:p>
        </p:txBody>
      </p:sp>
      <p:sp>
        <p:nvSpPr>
          <p:cNvPr id="73732" name="Rectangle 7"/>
          <p:cNvSpPr>
            <a:spLocks noChangeArrowheads="1"/>
          </p:cNvSpPr>
          <p:nvPr/>
        </p:nvSpPr>
        <p:spPr bwMode="auto">
          <a:xfrm>
            <a:off x="2092104" y="4051976"/>
            <a:ext cx="8915400" cy="762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CC00CC"/>
                </a:solidFill>
              </a:rPr>
              <a:t>The belief that H</a:t>
            </a:r>
            <a:r>
              <a:rPr lang="en-US" altLang="en-US" sz="2800" b="1" baseline="-25000" dirty="0">
                <a:solidFill>
                  <a:srgbClr val="CC00CC"/>
                </a:solidFill>
              </a:rPr>
              <a:t>2</a:t>
            </a:r>
            <a:r>
              <a:rPr lang="en-US" altLang="en-US" sz="2800" b="1" dirty="0">
                <a:solidFill>
                  <a:srgbClr val="CC00CC"/>
                </a:solidFill>
              </a:rPr>
              <a:t>O from mountain streams are pure,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CC00CC"/>
                </a:solidFill>
              </a:rPr>
              <a:t>is not always true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62" y="40913"/>
            <a:ext cx="1524000" cy="9922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869" y="0"/>
            <a:ext cx="1428750" cy="100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541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4"/>
          <p:cNvSpPr>
            <a:spLocks noChangeArrowheads="1"/>
          </p:cNvSpPr>
          <p:nvPr/>
        </p:nvSpPr>
        <p:spPr bwMode="auto">
          <a:xfrm>
            <a:off x="230958" y="1621654"/>
            <a:ext cx="6486713" cy="138499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Dependable H</a:t>
            </a:r>
            <a:r>
              <a:rPr lang="en-US" altLang="en-US" sz="2800" b="1" baseline="-25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supply of source</a:t>
            </a:r>
          </a:p>
          <a:p>
            <a:pPr lvl="1"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Grossly polluted</a:t>
            </a:r>
          </a:p>
          <a:p>
            <a:pPr lvl="1"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Unfit for drinking without treatment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9875" name="Rectangle 5"/>
          <p:cNvSpPr>
            <a:spLocks noChangeArrowheads="1"/>
          </p:cNvSpPr>
          <p:nvPr/>
        </p:nvSpPr>
        <p:spPr bwMode="auto">
          <a:xfrm>
            <a:off x="4593163" y="462975"/>
            <a:ext cx="2676770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/>
              <a:t>Rivers</a:t>
            </a:r>
          </a:p>
        </p:txBody>
      </p:sp>
      <p:sp>
        <p:nvSpPr>
          <p:cNvPr id="79876" name="Rectangle 6"/>
          <p:cNvSpPr>
            <a:spLocks noChangeArrowheads="1"/>
          </p:cNvSpPr>
          <p:nvPr/>
        </p:nvSpPr>
        <p:spPr bwMode="auto">
          <a:xfrm>
            <a:off x="130522" y="3176212"/>
            <a:ext cx="6587149" cy="224676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Characteristics:</a:t>
            </a:r>
          </a:p>
          <a:p>
            <a:pPr lvl="1"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Turbid during rainy season</a:t>
            </a:r>
          </a:p>
          <a:p>
            <a:pPr lvl="1"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Contains dissolved and suspended impurities</a:t>
            </a:r>
          </a:p>
          <a:p>
            <a:pPr lvl="1"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Bacterial counts may be very high</a:t>
            </a:r>
          </a:p>
        </p:txBody>
      </p:sp>
      <p:pic>
        <p:nvPicPr>
          <p:cNvPr id="8194" name="Picture 2" descr="Image result for River wat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671" y="1621654"/>
            <a:ext cx="5305331" cy="380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62" y="40913"/>
            <a:ext cx="1524000" cy="992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8869" y="0"/>
            <a:ext cx="1428750" cy="100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18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4"/>
          <p:cNvSpPr>
            <a:spLocks noChangeArrowheads="1"/>
          </p:cNvSpPr>
          <p:nvPr/>
        </p:nvSpPr>
        <p:spPr bwMode="auto">
          <a:xfrm>
            <a:off x="94570" y="1208128"/>
            <a:ext cx="5075238" cy="5092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altLang="en-US" sz="2800" b="1" dirty="0"/>
              <a:t> </a:t>
            </a:r>
            <a:r>
              <a:rPr lang="en-US" altLang="en-US" sz="2800" b="1" dirty="0">
                <a:solidFill>
                  <a:schemeClr val="hlink"/>
                </a:solidFill>
              </a:rPr>
              <a:t>Direct connection between</a:t>
            </a:r>
            <a:r>
              <a:rPr lang="en-US" altLang="en-US" sz="2800" b="1" dirty="0"/>
              <a:t> </a:t>
            </a:r>
          </a:p>
          <a:p>
            <a:pPr>
              <a:lnSpc>
                <a:spcPct val="130000"/>
              </a:lnSpc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None/>
            </a:pPr>
            <a:endParaRPr lang="en-US" altLang="en-US" sz="2800" b="1" dirty="0"/>
          </a:p>
          <a:p>
            <a:pPr>
              <a:lnSpc>
                <a:spcPct val="130000"/>
              </a:lnSpc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None/>
            </a:pPr>
            <a:endParaRPr lang="en-US" altLang="en-US" sz="2800" b="1" dirty="0"/>
          </a:p>
          <a:p>
            <a:pPr>
              <a:lnSpc>
                <a:spcPct val="130000"/>
              </a:lnSpc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None/>
            </a:pPr>
            <a:endParaRPr lang="en-US" altLang="en-US" sz="2800" b="1" dirty="0"/>
          </a:p>
          <a:p>
            <a:pPr>
              <a:lnSpc>
                <a:spcPct val="130000"/>
              </a:lnSpc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altLang="en-US" sz="2800" b="1" dirty="0"/>
              <a:t> </a:t>
            </a:r>
            <a:r>
              <a:rPr lang="en-US" altLang="en-US" sz="2800" b="1" dirty="0">
                <a:solidFill>
                  <a:schemeClr val="hlink"/>
                </a:solidFill>
              </a:rPr>
              <a:t>Customs/Habits:</a:t>
            </a:r>
            <a:r>
              <a:rPr lang="en-US" altLang="en-US" sz="2800" b="1" dirty="0"/>
              <a:t> </a:t>
            </a:r>
          </a:p>
          <a:p>
            <a:pPr lvl="2">
              <a:lnSpc>
                <a:spcPct val="130000"/>
              </a:lnSpc>
              <a:spcBef>
                <a:spcPct val="0"/>
              </a:spcBef>
              <a:buClr>
                <a:srgbClr val="FF9900"/>
              </a:buClr>
            </a:pPr>
            <a:r>
              <a:rPr lang="en-US" altLang="en-US" sz="2800" b="1" dirty="0"/>
              <a:t> Bathing</a:t>
            </a:r>
          </a:p>
          <a:p>
            <a:pPr lvl="2">
              <a:lnSpc>
                <a:spcPct val="130000"/>
              </a:lnSpc>
              <a:spcBef>
                <a:spcPct val="0"/>
              </a:spcBef>
              <a:buClr>
                <a:srgbClr val="FF9900"/>
              </a:buClr>
            </a:pPr>
            <a:r>
              <a:rPr lang="en-US" altLang="en-US" sz="2800" b="1" dirty="0">
                <a:solidFill>
                  <a:srgbClr val="CCCC00"/>
                </a:solidFill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</a:rPr>
              <a:t>Washing </a:t>
            </a:r>
            <a:r>
              <a:rPr lang="en-US" altLang="en-US" sz="2800" b="1" dirty="0"/>
              <a:t>  </a:t>
            </a:r>
            <a:r>
              <a:rPr lang="en-US" altLang="en-US" sz="2800" b="1" dirty="0">
                <a:solidFill>
                  <a:srgbClr val="FF3300"/>
                </a:solidFill>
                <a:sym typeface="Wingdings" panose="05000000000000000000" pitchFamily="2" charset="2"/>
              </a:rPr>
              <a:t></a:t>
            </a:r>
            <a:r>
              <a:rPr lang="en-US" altLang="en-US" sz="2800" b="1" dirty="0">
                <a:sym typeface="Wingdings" panose="05000000000000000000" pitchFamily="2" charset="2"/>
              </a:rPr>
              <a:t> </a:t>
            </a:r>
            <a:r>
              <a:rPr lang="en-US" altLang="en-US" sz="2800" b="1" dirty="0"/>
              <a:t>Cloths</a:t>
            </a:r>
          </a:p>
          <a:p>
            <a:pPr lvl="2">
              <a:lnSpc>
                <a:spcPct val="130000"/>
              </a:lnSpc>
              <a:spcBef>
                <a:spcPct val="0"/>
              </a:spcBef>
              <a:buClr>
                <a:srgbClr val="FF9900"/>
              </a:buClr>
              <a:buFontTx/>
              <a:buNone/>
            </a:pPr>
            <a:r>
              <a:rPr lang="en-US" altLang="en-US" sz="2800" b="1" dirty="0"/>
              <a:t>		  </a:t>
            </a:r>
            <a:r>
              <a:rPr lang="en-US" altLang="en-US" sz="2800" b="1" dirty="0">
                <a:solidFill>
                  <a:srgbClr val="FF3300"/>
                </a:solidFill>
                <a:sym typeface="Wingdings" panose="05000000000000000000" pitchFamily="2" charset="2"/>
              </a:rPr>
              <a:t></a:t>
            </a:r>
            <a:r>
              <a:rPr lang="en-US" altLang="en-US" sz="2800" b="1" dirty="0">
                <a:sym typeface="Wingdings" panose="05000000000000000000" pitchFamily="2" charset="2"/>
              </a:rPr>
              <a:t> </a:t>
            </a:r>
            <a:r>
              <a:rPr lang="en-US" altLang="en-US" sz="2800" b="1" dirty="0"/>
              <a:t>Animals</a:t>
            </a:r>
          </a:p>
          <a:p>
            <a:pPr lvl="2">
              <a:lnSpc>
                <a:spcPct val="130000"/>
              </a:lnSpc>
              <a:spcBef>
                <a:spcPct val="0"/>
              </a:spcBef>
              <a:buClr>
                <a:srgbClr val="FF9900"/>
              </a:buClr>
            </a:pPr>
            <a:r>
              <a:rPr lang="en-US" altLang="en-US" sz="2800" b="1" dirty="0"/>
              <a:t> </a:t>
            </a:r>
            <a:r>
              <a:rPr lang="en-US" altLang="en-US" sz="2800" b="1" dirty="0">
                <a:solidFill>
                  <a:srgbClr val="FF0000"/>
                </a:solidFill>
              </a:rPr>
              <a:t>Disposal of dead</a:t>
            </a:r>
          </a:p>
        </p:txBody>
      </p:sp>
      <p:sp>
        <p:nvSpPr>
          <p:cNvPr id="86019" name="Rectangle 5"/>
          <p:cNvSpPr>
            <a:spLocks noChangeArrowheads="1"/>
          </p:cNvSpPr>
          <p:nvPr/>
        </p:nvSpPr>
        <p:spPr bwMode="auto">
          <a:xfrm>
            <a:off x="4863975" y="623353"/>
            <a:ext cx="2143536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/>
              <a:t>Impurities</a:t>
            </a:r>
          </a:p>
        </p:txBody>
      </p:sp>
      <p:sp>
        <p:nvSpPr>
          <p:cNvPr id="86020" name="Rectangle 6"/>
          <p:cNvSpPr>
            <a:spLocks noChangeArrowheads="1"/>
          </p:cNvSpPr>
          <p:nvPr/>
        </p:nvSpPr>
        <p:spPr bwMode="auto">
          <a:xfrm>
            <a:off x="3106795" y="1875576"/>
            <a:ext cx="5029200" cy="838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CC00CC"/>
                </a:solidFill>
              </a:rPr>
              <a:t>Alimentary canal and mouth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CC00CC"/>
                </a:solidFill>
              </a:rPr>
              <a:t>of people</a:t>
            </a:r>
          </a:p>
        </p:txBody>
      </p:sp>
      <p:sp>
        <p:nvSpPr>
          <p:cNvPr id="86021" name="Rectangle 7"/>
          <p:cNvSpPr>
            <a:spLocks noChangeArrowheads="1"/>
          </p:cNvSpPr>
          <p:nvPr/>
        </p:nvSpPr>
        <p:spPr bwMode="auto">
          <a:xfrm>
            <a:off x="3676461" y="3094037"/>
            <a:ext cx="4648200" cy="457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living up and downstream</a:t>
            </a:r>
          </a:p>
        </p:txBody>
      </p:sp>
      <p:sp>
        <p:nvSpPr>
          <p:cNvPr id="86022" name="AutoShape 9"/>
          <p:cNvSpPr>
            <a:spLocks noChangeArrowheads="1"/>
          </p:cNvSpPr>
          <p:nvPr/>
        </p:nvSpPr>
        <p:spPr bwMode="auto">
          <a:xfrm rot="4657155">
            <a:off x="9048377" y="1333089"/>
            <a:ext cx="1109567" cy="2760633"/>
          </a:xfrm>
          <a:prstGeom prst="curvedDownArrow">
            <a:avLst>
              <a:gd name="adj1" fmla="val 20000"/>
              <a:gd name="adj2" fmla="val 40000"/>
              <a:gd name="adj3" fmla="val 38606"/>
            </a:avLst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62" y="40913"/>
            <a:ext cx="1524000" cy="9922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869" y="0"/>
            <a:ext cx="1428750" cy="1004935"/>
          </a:xfrm>
          <a:prstGeom prst="rect">
            <a:avLst/>
          </a:prstGeom>
        </p:spPr>
      </p:pic>
      <p:pic>
        <p:nvPicPr>
          <p:cNvPr id="9218" name="Picture 2" descr="Image result for bathing washing in ri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808" y="3551237"/>
            <a:ext cx="6717392" cy="292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433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4"/>
          <p:cNvSpPr>
            <a:spLocks noChangeArrowheads="1"/>
          </p:cNvSpPr>
          <p:nvPr/>
        </p:nvSpPr>
        <p:spPr bwMode="auto">
          <a:xfrm>
            <a:off x="553016" y="1763164"/>
            <a:ext cx="2743200" cy="3889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800" b="1" dirty="0"/>
              <a:t> </a:t>
            </a:r>
            <a:r>
              <a:rPr lang="en-US" altLang="en-US" sz="2800" b="1" dirty="0">
                <a:solidFill>
                  <a:srgbClr val="CC00CC"/>
                </a:solidFill>
              </a:rPr>
              <a:t>Dilution	</a:t>
            </a:r>
          </a:p>
          <a:p>
            <a:pPr>
              <a:lnSpc>
                <a:spcPct val="130000"/>
              </a:lnSpc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800" b="1" dirty="0">
                <a:solidFill>
                  <a:srgbClr val="CC00CC"/>
                </a:solidFill>
              </a:rPr>
              <a:t> Sedimentation	</a:t>
            </a:r>
          </a:p>
          <a:p>
            <a:pPr>
              <a:lnSpc>
                <a:spcPct val="130000"/>
              </a:lnSpc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800" b="1" dirty="0">
                <a:solidFill>
                  <a:srgbClr val="CC00CC"/>
                </a:solidFill>
              </a:rPr>
              <a:t> Aeration  	</a:t>
            </a:r>
          </a:p>
          <a:p>
            <a:pPr>
              <a:lnSpc>
                <a:spcPct val="130000"/>
              </a:lnSpc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800" b="1" dirty="0">
                <a:solidFill>
                  <a:srgbClr val="CC00CC"/>
                </a:solidFill>
              </a:rPr>
              <a:t> Oxidation </a:t>
            </a:r>
          </a:p>
          <a:p>
            <a:pPr>
              <a:lnSpc>
                <a:spcPct val="130000"/>
              </a:lnSpc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800" b="1" dirty="0">
                <a:solidFill>
                  <a:srgbClr val="CC00CC"/>
                </a:solidFill>
              </a:rPr>
              <a:t> Plant life </a:t>
            </a:r>
          </a:p>
          <a:p>
            <a:pPr>
              <a:lnSpc>
                <a:spcPct val="130000"/>
              </a:lnSpc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800" b="1" dirty="0">
                <a:solidFill>
                  <a:srgbClr val="CC00CC"/>
                </a:solidFill>
              </a:rPr>
              <a:t> Animal life </a:t>
            </a:r>
          </a:p>
          <a:p>
            <a:pPr>
              <a:lnSpc>
                <a:spcPct val="130000"/>
              </a:lnSpc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800" b="1" dirty="0">
                <a:solidFill>
                  <a:srgbClr val="CC00CC"/>
                </a:solidFill>
              </a:rPr>
              <a:t> Sunlight</a:t>
            </a:r>
          </a:p>
        </p:txBody>
      </p:sp>
      <p:sp>
        <p:nvSpPr>
          <p:cNvPr id="90115" name="Rectangle 5"/>
          <p:cNvSpPr>
            <a:spLocks noChangeArrowheads="1"/>
          </p:cNvSpPr>
          <p:nvPr/>
        </p:nvSpPr>
        <p:spPr bwMode="auto">
          <a:xfrm>
            <a:off x="3296216" y="968721"/>
            <a:ext cx="3903663" cy="5794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3333FF"/>
                </a:solidFill>
              </a:rPr>
              <a:t>Natural purification</a:t>
            </a:r>
          </a:p>
        </p:txBody>
      </p:sp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280" y="1763164"/>
            <a:ext cx="7568696" cy="388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62" y="40913"/>
            <a:ext cx="1524000" cy="9922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8869" y="0"/>
            <a:ext cx="1428750" cy="100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118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4"/>
          <p:cNvSpPr>
            <a:spLocks noChangeArrowheads="1"/>
          </p:cNvSpPr>
          <p:nvPr/>
        </p:nvSpPr>
        <p:spPr bwMode="auto">
          <a:xfrm>
            <a:off x="557542" y="1803748"/>
            <a:ext cx="6860404" cy="244509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Important source of water in many villages</a:t>
            </a:r>
          </a:p>
          <a:p>
            <a:pPr>
              <a:lnSpc>
                <a:spcPct val="130000"/>
              </a:lnSpc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Large excavations to store ground H</a:t>
            </a:r>
            <a:r>
              <a:rPr lang="en-US" altLang="en-US" sz="2400" b="1" baseline="-250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>
              <a:lnSpc>
                <a:spcPct val="130000"/>
              </a:lnSpc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Receives contaminants of all types</a:t>
            </a:r>
          </a:p>
          <a:p>
            <a:pPr>
              <a:lnSpc>
                <a:spcPct val="130000"/>
              </a:lnSpc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Increase amount of silt and colloidal matter</a:t>
            </a:r>
          </a:p>
          <a:p>
            <a:pPr>
              <a:lnSpc>
                <a:spcPct val="130000"/>
              </a:lnSpc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Older tanks may have vegetation (aquatic plants)</a:t>
            </a:r>
          </a:p>
        </p:txBody>
      </p:sp>
      <p:sp>
        <p:nvSpPr>
          <p:cNvPr id="98307" name="Rectangle 5"/>
          <p:cNvSpPr>
            <a:spLocks noChangeArrowheads="1"/>
          </p:cNvSpPr>
          <p:nvPr/>
        </p:nvSpPr>
        <p:spPr bwMode="auto">
          <a:xfrm>
            <a:off x="5172076" y="563564"/>
            <a:ext cx="2173443" cy="57943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/>
              <a:t>Tanks</a:t>
            </a:r>
          </a:p>
        </p:txBody>
      </p:sp>
      <p:sp>
        <p:nvSpPr>
          <p:cNvPr id="98308" name="Rectangle 7"/>
          <p:cNvSpPr>
            <a:spLocks noChangeArrowheads="1"/>
          </p:cNvSpPr>
          <p:nvPr/>
        </p:nvSpPr>
        <p:spPr bwMode="auto">
          <a:xfrm>
            <a:off x="2133600" y="4876800"/>
            <a:ext cx="8001000" cy="5334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Liable to unlimited possibility of contamination</a:t>
            </a:r>
          </a:p>
        </p:txBody>
      </p:sp>
      <p:sp>
        <p:nvSpPr>
          <p:cNvPr id="98309" name="Oval 9"/>
          <p:cNvSpPr>
            <a:spLocks noChangeArrowheads="1"/>
          </p:cNvSpPr>
          <p:nvPr/>
        </p:nvSpPr>
        <p:spPr bwMode="auto">
          <a:xfrm>
            <a:off x="4114800" y="5410200"/>
            <a:ext cx="4038600" cy="685800"/>
          </a:xfrm>
          <a:prstGeom prst="ellipse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3300"/>
                </a:solidFill>
              </a:rPr>
              <a:t>Highly Dangerous</a:t>
            </a:r>
          </a:p>
        </p:txBody>
      </p:sp>
      <p:pic>
        <p:nvPicPr>
          <p:cNvPr id="6146" name="Picture 2" descr="Image result for tanks wat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882" y="1638677"/>
            <a:ext cx="4703118" cy="292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62" y="40913"/>
            <a:ext cx="1524000" cy="9922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8869" y="0"/>
            <a:ext cx="1428750" cy="100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647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4"/>
          <p:cNvSpPr>
            <a:spLocks noChangeArrowheads="1"/>
          </p:cNvSpPr>
          <p:nvPr/>
        </p:nvSpPr>
        <p:spPr bwMode="auto">
          <a:xfrm>
            <a:off x="316872" y="2030641"/>
            <a:ext cx="6503703" cy="267765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6858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858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85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 purification 		</a:t>
            </a: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not adequate</a:t>
            </a:r>
          </a:p>
          <a:p>
            <a:pPr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Elevated edges</a:t>
            </a:r>
          </a:p>
          <a:p>
            <a:pPr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Fencing: </a:t>
            </a: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to check animal access</a:t>
            </a:r>
          </a:p>
          <a:p>
            <a:pPr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Platform: </a:t>
            </a: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to take out H</a:t>
            </a:r>
            <a:r>
              <a:rPr lang="en-US" altLang="en-US" sz="2400" b="1" baseline="-25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</a:t>
            </a:r>
          </a:p>
          <a:p>
            <a:pPr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Restricted entry</a:t>
            </a:r>
          </a:p>
          <a:p>
            <a:pPr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Weed removal</a:t>
            </a:r>
          </a:p>
          <a:p>
            <a:pPr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Cleaning: Specially at the end of dry season</a:t>
            </a:r>
          </a:p>
        </p:txBody>
      </p:sp>
      <p:sp>
        <p:nvSpPr>
          <p:cNvPr id="104451" name="Rectangle 5"/>
          <p:cNvSpPr>
            <a:spLocks noChangeArrowheads="1"/>
          </p:cNvSpPr>
          <p:nvPr/>
        </p:nvSpPr>
        <p:spPr bwMode="auto">
          <a:xfrm>
            <a:off x="4616450" y="685800"/>
            <a:ext cx="2959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/>
              <a:t>Improvements</a:t>
            </a:r>
          </a:p>
        </p:txBody>
      </p:sp>
      <p:sp>
        <p:nvSpPr>
          <p:cNvPr id="104452" name="Oval 6"/>
          <p:cNvSpPr>
            <a:spLocks noChangeArrowheads="1"/>
          </p:cNvSpPr>
          <p:nvPr/>
        </p:nvSpPr>
        <p:spPr bwMode="auto">
          <a:xfrm>
            <a:off x="61048" y="5330970"/>
            <a:ext cx="8991600" cy="1056238"/>
          </a:xfrm>
          <a:prstGeom prst="ellipse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Even then, pollution prevention remains a practical problem </a:t>
            </a:r>
          </a:p>
        </p:txBody>
      </p:sp>
      <p:sp>
        <p:nvSpPr>
          <p:cNvPr id="104453" name="AutoShape 7"/>
          <p:cNvSpPr>
            <a:spLocks noChangeArrowheads="1"/>
          </p:cNvSpPr>
          <p:nvPr/>
        </p:nvSpPr>
        <p:spPr bwMode="auto">
          <a:xfrm>
            <a:off x="3854450" y="2254313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3538" y="1926256"/>
            <a:ext cx="4604898" cy="2743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62" y="40913"/>
            <a:ext cx="1524000" cy="9922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8869" y="0"/>
            <a:ext cx="1428750" cy="100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60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4"/>
          <p:cNvSpPr>
            <a:spLocks noChangeArrowheads="1"/>
          </p:cNvSpPr>
          <p:nvPr/>
        </p:nvSpPr>
        <p:spPr bwMode="auto">
          <a:xfrm>
            <a:off x="4648200" y="685800"/>
            <a:ext cx="2514600" cy="609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9900"/>
                </a:solidFill>
                <a:latin typeface="Times New Roman" panose="02020603050405020304" pitchFamily="18" charset="0"/>
              </a:rPr>
              <a:t>Water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098" y="1825625"/>
            <a:ext cx="11759798" cy="4895686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just">
              <a:spcBef>
                <a:spcPct val="0"/>
              </a:spcBef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supply and sanitation scheme:</a:t>
            </a:r>
          </a:p>
          <a:p>
            <a:pPr lvl="1" algn="just">
              <a:lnSpc>
                <a:spcPct val="130000"/>
              </a:lnSpc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Improved health</a:t>
            </a:r>
          </a:p>
          <a:p>
            <a:pPr lvl="1" algn="just">
              <a:lnSpc>
                <a:spcPct val="130000"/>
              </a:lnSpc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One of the most effective and permanent way to improve human health</a:t>
            </a:r>
          </a:p>
          <a:p>
            <a:pPr lvl="1" algn="just">
              <a:lnSpc>
                <a:spcPct val="130000"/>
              </a:lnSpc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endParaRPr lang="en-US" altLang="en-US" b="1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4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 safe community water supply there can not be a status of positive health</a:t>
            </a:r>
          </a:p>
          <a:p>
            <a:pPr algn="just"/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the supply of safe water, there is drastic decline in disease burden of community</a:t>
            </a:r>
          </a:p>
          <a:p>
            <a:pPr algn="just"/>
            <a:endParaRPr lang="en-US" altLang="en-US" sz="24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Provision of safe community water supply is one of the MOST effective &amp; permanent health technologies to improve and maintain public health</a:t>
            </a:r>
          </a:p>
          <a:p>
            <a:pPr algn="just"/>
            <a:endParaRPr lang="en-US" altLang="en-US" sz="24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24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62" y="40913"/>
            <a:ext cx="1524000" cy="9922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869" y="0"/>
            <a:ext cx="1428750" cy="100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178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4"/>
          <p:cNvSpPr>
            <a:spLocks noChangeArrowheads="1"/>
          </p:cNvSpPr>
          <p:nvPr/>
        </p:nvSpPr>
        <p:spPr bwMode="auto">
          <a:xfrm>
            <a:off x="262551" y="1702306"/>
            <a:ext cx="6587124" cy="3046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6858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tabLst>
                <a:tab pos="6858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tabLst>
                <a:tab pos="685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Plentiful source	</a:t>
            </a:r>
            <a:endParaRPr lang="en-US" altLang="en-US" sz="24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Limitations: 3.5% salts in solution</a:t>
            </a:r>
          </a:p>
          <a:p>
            <a:pPr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Off shore water of Ocean &amp; sea have salt conc. </a:t>
            </a:r>
          </a:p>
          <a:p>
            <a:pPr lvl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30000 to 36000mg/lit of dissolved solid</a:t>
            </a:r>
          </a:p>
          <a:p>
            <a:pPr lvl="2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19000 mg/lit of chloride</a:t>
            </a:r>
          </a:p>
          <a:p>
            <a:pPr lvl="2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10600mg/lit of Na</a:t>
            </a:r>
          </a:p>
          <a:p>
            <a:pPr lvl="2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1270 mg/lit of Mg</a:t>
            </a:r>
          </a:p>
          <a:p>
            <a:pPr lvl="2">
              <a:spcBef>
                <a:spcPct val="0"/>
              </a:spcBef>
              <a:buClr>
                <a:srgbClr val="FF6600"/>
              </a:buClr>
              <a:buFontTx/>
              <a:buNone/>
            </a:pPr>
            <a:endParaRPr lang="en-US" altLang="en-US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06499" name="Rectangle 5"/>
          <p:cNvSpPr>
            <a:spLocks noChangeArrowheads="1"/>
          </p:cNvSpPr>
          <p:nvPr/>
        </p:nvSpPr>
        <p:spPr bwMode="auto">
          <a:xfrm>
            <a:off x="4616449" y="685800"/>
            <a:ext cx="3151423" cy="584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/>
              <a:t>Sea Water</a:t>
            </a:r>
          </a:p>
        </p:txBody>
      </p:sp>
      <p:sp>
        <p:nvSpPr>
          <p:cNvPr id="106500" name="Oval 6"/>
          <p:cNvSpPr>
            <a:spLocks noChangeArrowheads="1"/>
          </p:cNvSpPr>
          <p:nvPr/>
        </p:nvSpPr>
        <p:spPr bwMode="auto">
          <a:xfrm>
            <a:off x="1600200" y="5181600"/>
            <a:ext cx="8991600" cy="685800"/>
          </a:xfrm>
          <a:prstGeom prst="ellipse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Desalting and Demineralization--- Heavy expenditure</a:t>
            </a:r>
          </a:p>
        </p:txBody>
      </p:sp>
      <p:pic>
        <p:nvPicPr>
          <p:cNvPr id="1026" name="Picture 2" descr="Image result for Sea wa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704" y="1702306"/>
            <a:ext cx="4888870" cy="304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62" y="40913"/>
            <a:ext cx="1524000" cy="9922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8869" y="0"/>
            <a:ext cx="1428750" cy="100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701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4"/>
          <p:cNvSpPr>
            <a:spLocks noChangeArrowheads="1"/>
          </p:cNvSpPr>
          <p:nvPr/>
        </p:nvSpPr>
        <p:spPr bwMode="auto">
          <a:xfrm>
            <a:off x="389300" y="1807150"/>
            <a:ext cx="4475163" cy="519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en-US" altLang="en-US" sz="2800" b="1" dirty="0">
                <a:solidFill>
                  <a:srgbClr val="CC00CC"/>
                </a:solidFill>
              </a:rPr>
              <a:t> Superior to surface H</a:t>
            </a:r>
            <a:r>
              <a:rPr lang="en-US" altLang="en-US" sz="2800" b="1" baseline="-25000" dirty="0">
                <a:solidFill>
                  <a:srgbClr val="CC00CC"/>
                </a:solidFill>
              </a:rPr>
              <a:t>2</a:t>
            </a:r>
            <a:r>
              <a:rPr lang="en-US" altLang="en-US" sz="2800" b="1" dirty="0">
                <a:solidFill>
                  <a:srgbClr val="CC00CC"/>
                </a:solidFill>
              </a:rPr>
              <a:t>O</a:t>
            </a:r>
          </a:p>
        </p:txBody>
      </p:sp>
      <p:sp>
        <p:nvSpPr>
          <p:cNvPr id="120835" name="Rectangle 5"/>
          <p:cNvSpPr>
            <a:spLocks noChangeArrowheads="1"/>
          </p:cNvSpPr>
          <p:nvPr/>
        </p:nvSpPr>
        <p:spPr bwMode="auto">
          <a:xfrm>
            <a:off x="4114801" y="411164"/>
            <a:ext cx="3922713" cy="579437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/>
              <a:t>Ground water</a:t>
            </a:r>
          </a:p>
        </p:txBody>
      </p:sp>
      <p:sp>
        <p:nvSpPr>
          <p:cNvPr id="120836" name="Rectangle 6"/>
          <p:cNvSpPr>
            <a:spLocks noChangeArrowheads="1"/>
          </p:cNvSpPr>
          <p:nvPr/>
        </p:nvSpPr>
        <p:spPr bwMode="auto">
          <a:xfrm>
            <a:off x="389300" y="1264444"/>
            <a:ext cx="5294313" cy="519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en-US" altLang="en-US" sz="2800" b="1" dirty="0">
                <a:solidFill>
                  <a:srgbClr val="CC00CC"/>
                </a:solidFill>
              </a:rPr>
              <a:t> Cheapest and most practical</a:t>
            </a:r>
          </a:p>
        </p:txBody>
      </p:sp>
      <p:sp>
        <p:nvSpPr>
          <p:cNvPr id="120837" name="Rectangle 7"/>
          <p:cNvSpPr>
            <a:spLocks noChangeArrowheads="1"/>
          </p:cNvSpPr>
          <p:nvPr/>
        </p:nvSpPr>
        <p:spPr bwMode="auto">
          <a:xfrm>
            <a:off x="661279" y="3175551"/>
            <a:ext cx="5320420" cy="24929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/>
              <a:t> </a:t>
            </a:r>
            <a:r>
              <a:rPr lang="en-US" altLang="en-US" sz="2400" b="1" dirty="0">
                <a:solidFill>
                  <a:srgbClr val="3333FF"/>
                </a:solidFill>
              </a:rPr>
              <a:t>Likely to be free of </a:t>
            </a:r>
            <a:r>
              <a:rPr lang="en-US" altLang="en-US" sz="2400" b="1" dirty="0">
                <a:solidFill>
                  <a:srgbClr val="FF3300"/>
                </a:solidFill>
              </a:rPr>
              <a:t>pathogenic agents</a:t>
            </a:r>
          </a:p>
          <a:p>
            <a:pPr>
              <a:lnSpc>
                <a:spcPct val="130000"/>
              </a:lnSpc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3333FF"/>
                </a:solidFill>
              </a:rPr>
              <a:t> Usually requires no treatment</a:t>
            </a:r>
          </a:p>
          <a:p>
            <a:pPr>
              <a:lnSpc>
                <a:spcPct val="130000"/>
              </a:lnSpc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3333FF"/>
                </a:solidFill>
              </a:rPr>
              <a:t> Assured supply</a:t>
            </a:r>
          </a:p>
          <a:p>
            <a:pPr>
              <a:lnSpc>
                <a:spcPct val="130000"/>
              </a:lnSpc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3333FF"/>
                </a:solidFill>
              </a:rPr>
              <a:t> Less amenable </a:t>
            </a:r>
            <a:r>
              <a:rPr lang="en-US" altLang="en-US" sz="2400" b="1" dirty="0">
                <a:solidFill>
                  <a:srgbClr val="FF3300"/>
                </a:solidFill>
              </a:rPr>
              <a:t>to contamination</a:t>
            </a:r>
          </a:p>
        </p:txBody>
      </p:sp>
      <p:sp>
        <p:nvSpPr>
          <p:cNvPr id="120838" name="Rectangle 8"/>
          <p:cNvSpPr>
            <a:spLocks noChangeArrowheads="1"/>
          </p:cNvSpPr>
          <p:nvPr/>
        </p:nvSpPr>
        <p:spPr bwMode="auto">
          <a:xfrm>
            <a:off x="2590800" y="2667001"/>
            <a:ext cx="2205038" cy="519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Advantages</a:t>
            </a:r>
          </a:p>
        </p:txBody>
      </p:sp>
      <p:sp>
        <p:nvSpPr>
          <p:cNvPr id="120839" name="Rectangle 9"/>
          <p:cNvSpPr>
            <a:spLocks noChangeArrowheads="1"/>
          </p:cNvSpPr>
          <p:nvPr/>
        </p:nvSpPr>
        <p:spPr bwMode="auto">
          <a:xfrm>
            <a:off x="6095999" y="3159592"/>
            <a:ext cx="4387913" cy="1938992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/>
              <a:t> </a:t>
            </a:r>
            <a:r>
              <a:rPr lang="en-US" altLang="en-US" sz="2400" b="1" dirty="0">
                <a:solidFill>
                  <a:srgbClr val="3333FF"/>
                </a:solidFill>
              </a:rPr>
              <a:t>High in mineral content: </a:t>
            </a:r>
          </a:p>
          <a:p>
            <a:pPr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	</a:t>
            </a:r>
          </a:p>
          <a:p>
            <a:pPr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	</a:t>
            </a:r>
            <a:r>
              <a:rPr lang="en-US" altLang="en-US" sz="2400" b="1" dirty="0">
                <a:solidFill>
                  <a:schemeClr val="hlink"/>
                </a:solidFill>
              </a:rPr>
              <a:t>Hardness Mg/Ca</a:t>
            </a:r>
          </a:p>
          <a:p>
            <a:pPr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None/>
            </a:pPr>
            <a:endParaRPr lang="en-US" altLang="en-US" sz="2400" b="1" dirty="0">
              <a:solidFill>
                <a:schemeClr val="hlink"/>
              </a:solidFill>
            </a:endParaRPr>
          </a:p>
          <a:p>
            <a:pPr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3333FF"/>
                </a:solidFill>
              </a:rPr>
              <a:t> Requires pumping </a:t>
            </a:r>
          </a:p>
        </p:txBody>
      </p:sp>
      <p:sp>
        <p:nvSpPr>
          <p:cNvPr id="120840" name="Rectangle 10"/>
          <p:cNvSpPr>
            <a:spLocks noChangeArrowheads="1"/>
          </p:cNvSpPr>
          <p:nvPr/>
        </p:nvSpPr>
        <p:spPr bwMode="auto">
          <a:xfrm>
            <a:off x="6324600" y="2639842"/>
            <a:ext cx="2700338" cy="519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Disadvantages</a:t>
            </a:r>
          </a:p>
        </p:txBody>
      </p:sp>
      <p:sp>
        <p:nvSpPr>
          <p:cNvPr id="120841" name="AutoShape 12"/>
          <p:cNvSpPr>
            <a:spLocks noChangeArrowheads="1"/>
          </p:cNvSpPr>
          <p:nvPr/>
        </p:nvSpPr>
        <p:spPr bwMode="auto">
          <a:xfrm rot="10800000">
            <a:off x="9583093" y="3592717"/>
            <a:ext cx="609600" cy="609600"/>
          </a:xfrm>
          <a:custGeom>
            <a:avLst/>
            <a:gdLst>
              <a:gd name="T0" fmla="*/ 12047756 w 21600"/>
              <a:gd name="T1" fmla="*/ 0 h 21600"/>
              <a:gd name="T2" fmla="*/ 12047756 w 21600"/>
              <a:gd name="T3" fmla="*/ 9683778 h 21600"/>
              <a:gd name="T4" fmla="*/ 2578241 w 21600"/>
              <a:gd name="T5" fmla="*/ 17204267 h 21600"/>
              <a:gd name="T6" fmla="*/ 17204267 w 21600"/>
              <a:gd name="T7" fmla="*/ 484188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56075" y="990601"/>
            <a:ext cx="3054036" cy="147732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lvl="1">
              <a:spcBef>
                <a:spcPct val="0"/>
              </a:spcBef>
              <a:buClr>
                <a:srgbClr val="CC00CC"/>
              </a:buClr>
              <a:buFontTx/>
              <a:buChar char="•"/>
            </a:pPr>
            <a:r>
              <a:rPr lang="en-US" altLang="en-US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Shallow well</a:t>
            </a:r>
          </a:p>
          <a:p>
            <a:pPr lvl="1">
              <a:spcBef>
                <a:spcPct val="0"/>
              </a:spcBef>
              <a:buClr>
                <a:srgbClr val="CC00CC"/>
              </a:buClr>
              <a:buFontTx/>
              <a:buChar char="•"/>
            </a:pPr>
            <a:endParaRPr lang="en-US" altLang="en-US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ct val="0"/>
              </a:spcBef>
              <a:buClr>
                <a:srgbClr val="CC00CC"/>
              </a:buClr>
              <a:buFontTx/>
              <a:buChar char="•"/>
            </a:pPr>
            <a:r>
              <a:rPr lang="en-US" altLang="en-US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Deep well</a:t>
            </a:r>
          </a:p>
          <a:p>
            <a:pPr lvl="1">
              <a:spcBef>
                <a:spcPct val="0"/>
              </a:spcBef>
              <a:buClr>
                <a:srgbClr val="CC00CC"/>
              </a:buClr>
              <a:buFontTx/>
              <a:buChar char="•"/>
            </a:pPr>
            <a:endParaRPr lang="en-US" altLang="en-US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ct val="0"/>
              </a:spcBef>
              <a:buClr>
                <a:srgbClr val="CC00CC"/>
              </a:buClr>
              <a:buFontTx/>
              <a:buChar char="•"/>
            </a:pPr>
            <a:r>
              <a:rPr lang="en-US" altLang="en-US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Springs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62" y="40913"/>
            <a:ext cx="1524000" cy="9922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869" y="0"/>
            <a:ext cx="1428750" cy="100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0997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9" name="Oval 11"/>
          <p:cNvSpPr>
            <a:spLocks noChangeArrowheads="1"/>
          </p:cNvSpPr>
          <p:nvPr/>
        </p:nvSpPr>
        <p:spPr bwMode="auto">
          <a:xfrm>
            <a:off x="2590800" y="1066800"/>
            <a:ext cx="7543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CC00CC"/>
              </a:solidFill>
            </a:endParaRPr>
          </a:p>
        </p:txBody>
      </p:sp>
      <p:sp>
        <p:nvSpPr>
          <p:cNvPr id="153610" name="Rectangle 12"/>
          <p:cNvSpPr>
            <a:spLocks noChangeArrowheads="1"/>
          </p:cNvSpPr>
          <p:nvPr/>
        </p:nvSpPr>
        <p:spPr bwMode="auto">
          <a:xfrm>
            <a:off x="4343401" y="1143001"/>
            <a:ext cx="29686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CC00CC"/>
                </a:solidFill>
              </a:rPr>
              <a:t>source of H</a:t>
            </a:r>
            <a:r>
              <a:rPr lang="en-US" altLang="en-US" sz="2800" b="1" baseline="-25000">
                <a:solidFill>
                  <a:srgbClr val="CC00CC"/>
                </a:solidFill>
              </a:rPr>
              <a:t>2</a:t>
            </a:r>
            <a:r>
              <a:rPr lang="en-US" altLang="en-US" sz="2800" b="1">
                <a:solidFill>
                  <a:srgbClr val="CC00CC"/>
                </a:solidFill>
              </a:rPr>
              <a:t>O in</a:t>
            </a:r>
          </a:p>
        </p:txBody>
      </p:sp>
      <p:sp>
        <p:nvSpPr>
          <p:cNvPr id="153611" name="Rectangle 13"/>
          <p:cNvSpPr>
            <a:spLocks noChangeArrowheads="1"/>
          </p:cNvSpPr>
          <p:nvPr/>
        </p:nvSpPr>
        <p:spPr bwMode="auto">
          <a:xfrm>
            <a:off x="7239000" y="1157288"/>
            <a:ext cx="26368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CC00CC"/>
                </a:solidFill>
              </a:rPr>
              <a:t>Indian villages</a:t>
            </a:r>
          </a:p>
        </p:txBody>
      </p:sp>
      <p:sp>
        <p:nvSpPr>
          <p:cNvPr id="153612" name="Rectangle 14"/>
          <p:cNvSpPr>
            <a:spLocks noChangeArrowheads="1"/>
          </p:cNvSpPr>
          <p:nvPr/>
        </p:nvSpPr>
        <p:spPr bwMode="auto">
          <a:xfrm>
            <a:off x="2971801" y="1143001"/>
            <a:ext cx="1508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CC00CC"/>
                </a:solidFill>
              </a:rPr>
              <a:t>Primary</a:t>
            </a:r>
          </a:p>
        </p:txBody>
      </p:sp>
      <p:sp>
        <p:nvSpPr>
          <p:cNvPr id="153613" name="Rectangle 15"/>
          <p:cNvSpPr>
            <a:spLocks noChangeArrowheads="1"/>
          </p:cNvSpPr>
          <p:nvPr/>
        </p:nvSpPr>
        <p:spPr bwMode="auto">
          <a:xfrm>
            <a:off x="5486400" y="381000"/>
            <a:ext cx="1244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/>
              <a:t>Wells</a:t>
            </a:r>
          </a:p>
        </p:txBody>
      </p:sp>
      <p:sp>
        <p:nvSpPr>
          <p:cNvPr id="153614" name="Rectangle 16"/>
          <p:cNvSpPr>
            <a:spLocks noChangeArrowheads="1"/>
          </p:cNvSpPr>
          <p:nvPr/>
        </p:nvSpPr>
        <p:spPr bwMode="auto">
          <a:xfrm>
            <a:off x="2508250" y="1828800"/>
            <a:ext cx="2597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hlink"/>
                </a:solidFill>
              </a:rPr>
              <a:t>Shallow well</a:t>
            </a:r>
          </a:p>
        </p:txBody>
      </p:sp>
      <p:sp>
        <p:nvSpPr>
          <p:cNvPr id="153615" name="Rectangle 17"/>
          <p:cNvSpPr>
            <a:spLocks noChangeArrowheads="1"/>
          </p:cNvSpPr>
          <p:nvPr/>
        </p:nvSpPr>
        <p:spPr bwMode="auto">
          <a:xfrm>
            <a:off x="8179825" y="1966120"/>
            <a:ext cx="21685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hlink"/>
                </a:solidFill>
              </a:rPr>
              <a:t>Deep well </a:t>
            </a:r>
          </a:p>
        </p:txBody>
      </p:sp>
      <p:sp>
        <p:nvSpPr>
          <p:cNvPr id="2" name="Rectangle 1"/>
          <p:cNvSpPr/>
          <p:nvPr/>
        </p:nvSpPr>
        <p:spPr>
          <a:xfrm>
            <a:off x="1285592" y="2454276"/>
            <a:ext cx="4671588" cy="44037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1554182" y="4603750"/>
            <a:ext cx="1133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</a:rPr>
              <a:t>Chem</a:t>
            </a:r>
            <a:r>
              <a:rPr lang="en-US" altLang="en-US" sz="2400" b="1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1325581" y="3992047"/>
            <a:ext cx="10419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C00CC"/>
                </a:solidFill>
              </a:rPr>
              <a:t>Quality</a:t>
            </a: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1363299" y="3505200"/>
            <a:ext cx="428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9900"/>
                </a:solidFill>
              </a:rPr>
              <a:t>Above first impervious layer</a:t>
            </a: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2087581" y="3048000"/>
            <a:ext cx="2395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Taps H</a:t>
            </a:r>
            <a:r>
              <a:rPr lang="en-US" altLang="en-US" sz="2400" b="1" baseline="-25000" dirty="0"/>
              <a:t>2</a:t>
            </a:r>
            <a:r>
              <a:rPr lang="en-US" altLang="en-US" sz="2400" b="1" dirty="0"/>
              <a:t>O From</a:t>
            </a: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2687657" y="2498725"/>
            <a:ext cx="1689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C00CC"/>
                </a:solidFill>
              </a:rPr>
              <a:t>Definition:</a:t>
            </a:r>
          </a:p>
        </p:txBody>
      </p:sp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2849582" y="4648200"/>
            <a:ext cx="253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66"/>
                </a:solidFill>
              </a:rPr>
              <a:t>Moderately hard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1617682" y="5334000"/>
            <a:ext cx="3770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</a:rPr>
              <a:t>Bact:</a:t>
            </a:r>
            <a:r>
              <a:rPr lang="en-US" altLang="en-US" sz="2400" b="1"/>
              <a:t>    Grossly polluted 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1554182" y="5867400"/>
            <a:ext cx="4498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</a:rPr>
              <a:t>Yield:</a:t>
            </a:r>
            <a:r>
              <a:rPr lang="en-US" altLang="en-US" sz="2400" b="1"/>
              <a:t>    </a:t>
            </a:r>
            <a:r>
              <a:rPr lang="en-US" altLang="en-US" sz="2400" b="1">
                <a:solidFill>
                  <a:srgbClr val="FF6600"/>
                </a:solidFill>
              </a:rPr>
              <a:t>Dries during summer</a:t>
            </a:r>
            <a:r>
              <a:rPr lang="en-US" altLang="en-US" sz="2400" b="1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6898741" y="2514600"/>
            <a:ext cx="4497902" cy="434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7305676" y="5257800"/>
            <a:ext cx="981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Purer</a:t>
            </a:r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6898741" y="3448616"/>
            <a:ext cx="434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9900"/>
                </a:solidFill>
              </a:rPr>
              <a:t>Below first impervious layer</a:t>
            </a:r>
          </a:p>
        </p:txBody>
      </p:sp>
      <p:sp>
        <p:nvSpPr>
          <p:cNvPr id="33" name="Rectangle 19"/>
          <p:cNvSpPr>
            <a:spLocks noChangeArrowheads="1"/>
          </p:cNvSpPr>
          <p:nvPr/>
        </p:nvSpPr>
        <p:spPr bwMode="auto">
          <a:xfrm>
            <a:off x="7086601" y="4648200"/>
            <a:ext cx="1724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66"/>
                </a:solidFill>
              </a:rPr>
              <a:t>Much hard</a:t>
            </a:r>
          </a:p>
        </p:txBody>
      </p:sp>
      <p:sp>
        <p:nvSpPr>
          <p:cNvPr id="34" name="Rectangle 22"/>
          <p:cNvSpPr>
            <a:spLocks noChangeArrowheads="1"/>
          </p:cNvSpPr>
          <p:nvPr/>
        </p:nvSpPr>
        <p:spPr bwMode="auto">
          <a:xfrm>
            <a:off x="6858000" y="5867400"/>
            <a:ext cx="3024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6600"/>
                </a:solidFill>
              </a:rPr>
              <a:t>Continuous supply </a:t>
            </a:r>
          </a:p>
        </p:txBody>
      </p:sp>
      <p:sp>
        <p:nvSpPr>
          <p:cNvPr id="35" name="Rectangle 10"/>
          <p:cNvSpPr>
            <a:spLocks noChangeArrowheads="1"/>
          </p:cNvSpPr>
          <p:nvPr/>
        </p:nvSpPr>
        <p:spPr bwMode="auto">
          <a:xfrm>
            <a:off x="8179825" y="2576515"/>
            <a:ext cx="1689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C00CC"/>
                </a:solidFill>
              </a:rPr>
              <a:t>Definition:</a:t>
            </a:r>
          </a:p>
        </p:txBody>
      </p:sp>
      <p:sp>
        <p:nvSpPr>
          <p:cNvPr id="36" name="Rectangle 9"/>
          <p:cNvSpPr>
            <a:spLocks noChangeArrowheads="1"/>
          </p:cNvSpPr>
          <p:nvPr/>
        </p:nvSpPr>
        <p:spPr bwMode="auto">
          <a:xfrm>
            <a:off x="7796213" y="3033906"/>
            <a:ext cx="2395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Taps H</a:t>
            </a:r>
            <a:r>
              <a:rPr lang="en-US" altLang="en-US" sz="2400" b="1" baseline="-25000" dirty="0"/>
              <a:t>2</a:t>
            </a:r>
            <a:r>
              <a:rPr lang="en-US" altLang="en-US" sz="2400" b="1" dirty="0"/>
              <a:t>O From</a:t>
            </a:r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6915015" y="4064040"/>
            <a:ext cx="10419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C00CC"/>
                </a:solidFill>
              </a:rPr>
              <a:t>Quality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62" y="40913"/>
            <a:ext cx="1524000" cy="99221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869" y="0"/>
            <a:ext cx="1428750" cy="100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16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4"/>
          <p:cNvSpPr>
            <a:spLocks noChangeArrowheads="1"/>
          </p:cNvSpPr>
          <p:nvPr/>
        </p:nvSpPr>
        <p:spPr bwMode="auto">
          <a:xfrm>
            <a:off x="3810000" y="3459164"/>
            <a:ext cx="1467068" cy="120032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Latrines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Urinals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Drains</a:t>
            </a:r>
          </a:p>
        </p:txBody>
      </p:sp>
      <p:sp>
        <p:nvSpPr>
          <p:cNvPr id="161795" name="Rectangle 5"/>
          <p:cNvSpPr>
            <a:spLocks noChangeArrowheads="1"/>
          </p:cNvSpPr>
          <p:nvPr/>
        </p:nvSpPr>
        <p:spPr bwMode="auto">
          <a:xfrm>
            <a:off x="5867400" y="3460751"/>
            <a:ext cx="2799164" cy="120032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Cesspools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Soakage pits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Manure collection</a:t>
            </a:r>
          </a:p>
        </p:txBody>
      </p:sp>
      <p:sp>
        <p:nvSpPr>
          <p:cNvPr id="161796" name="Rectangle 6"/>
          <p:cNvSpPr>
            <a:spLocks noChangeArrowheads="1"/>
          </p:cNvSpPr>
          <p:nvPr/>
        </p:nvSpPr>
        <p:spPr bwMode="auto">
          <a:xfrm>
            <a:off x="1981200" y="2392363"/>
            <a:ext cx="83327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CC00CC"/>
                </a:solidFill>
              </a:rPr>
              <a:t>Potential health hazards since liable to pollution</a:t>
            </a:r>
          </a:p>
        </p:txBody>
      </p:sp>
      <p:sp>
        <p:nvSpPr>
          <p:cNvPr id="161797" name="Oval 7"/>
          <p:cNvSpPr>
            <a:spLocks noChangeArrowheads="1"/>
          </p:cNvSpPr>
          <p:nvPr/>
        </p:nvSpPr>
        <p:spPr bwMode="auto">
          <a:xfrm>
            <a:off x="1524000" y="914401"/>
            <a:ext cx="9144000" cy="931863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200" b="1">
                <a:solidFill>
                  <a:srgbClr val="FF0066"/>
                </a:solidFill>
              </a:rPr>
              <a:t>Indian wells are Mostly shallow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62" y="40913"/>
            <a:ext cx="1524000" cy="992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869" y="0"/>
            <a:ext cx="1428750" cy="100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376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Line 4"/>
          <p:cNvSpPr>
            <a:spLocks noChangeShapeType="1"/>
          </p:cNvSpPr>
          <p:nvPr/>
        </p:nvSpPr>
        <p:spPr bwMode="auto">
          <a:xfrm>
            <a:off x="3505200" y="15240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43" name="Line 5"/>
          <p:cNvSpPr>
            <a:spLocks noChangeShapeType="1"/>
          </p:cNvSpPr>
          <p:nvPr/>
        </p:nvSpPr>
        <p:spPr bwMode="auto">
          <a:xfrm>
            <a:off x="4343400" y="15240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44" name="Line 6"/>
          <p:cNvSpPr>
            <a:spLocks noChangeShapeType="1"/>
          </p:cNvSpPr>
          <p:nvPr/>
        </p:nvSpPr>
        <p:spPr bwMode="auto">
          <a:xfrm>
            <a:off x="6934200" y="15240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45" name="Line 7"/>
          <p:cNvSpPr>
            <a:spLocks noChangeShapeType="1"/>
          </p:cNvSpPr>
          <p:nvPr/>
        </p:nvSpPr>
        <p:spPr bwMode="auto">
          <a:xfrm>
            <a:off x="8382000" y="15240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46" name="Line 8"/>
          <p:cNvSpPr>
            <a:spLocks noChangeShapeType="1"/>
          </p:cNvSpPr>
          <p:nvPr/>
        </p:nvSpPr>
        <p:spPr bwMode="auto">
          <a:xfrm>
            <a:off x="1981200" y="1828800"/>
            <a:ext cx="914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47" name="Line 9"/>
          <p:cNvSpPr>
            <a:spLocks noChangeShapeType="1"/>
          </p:cNvSpPr>
          <p:nvPr/>
        </p:nvSpPr>
        <p:spPr bwMode="auto">
          <a:xfrm flipV="1">
            <a:off x="2895600" y="19050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48" name="Line 10"/>
          <p:cNvSpPr>
            <a:spLocks noChangeShapeType="1"/>
          </p:cNvSpPr>
          <p:nvPr/>
        </p:nvSpPr>
        <p:spPr bwMode="auto">
          <a:xfrm>
            <a:off x="4343400" y="1905000"/>
            <a:ext cx="914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49" name="Line 11"/>
          <p:cNvSpPr>
            <a:spLocks noChangeShapeType="1"/>
          </p:cNvSpPr>
          <p:nvPr/>
        </p:nvSpPr>
        <p:spPr bwMode="auto">
          <a:xfrm flipV="1">
            <a:off x="5257800" y="19812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50" name="Line 12"/>
          <p:cNvSpPr>
            <a:spLocks noChangeShapeType="1"/>
          </p:cNvSpPr>
          <p:nvPr/>
        </p:nvSpPr>
        <p:spPr bwMode="auto">
          <a:xfrm>
            <a:off x="5715000" y="1981200"/>
            <a:ext cx="914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51" name="Line 13"/>
          <p:cNvSpPr>
            <a:spLocks noChangeShapeType="1"/>
          </p:cNvSpPr>
          <p:nvPr/>
        </p:nvSpPr>
        <p:spPr bwMode="auto">
          <a:xfrm flipV="1">
            <a:off x="6629400" y="2133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52" name="Line 14"/>
          <p:cNvSpPr>
            <a:spLocks noChangeShapeType="1"/>
          </p:cNvSpPr>
          <p:nvPr/>
        </p:nvSpPr>
        <p:spPr bwMode="auto">
          <a:xfrm>
            <a:off x="8382000" y="21336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53" name="Line 15"/>
          <p:cNvSpPr>
            <a:spLocks noChangeShapeType="1"/>
          </p:cNvSpPr>
          <p:nvPr/>
        </p:nvSpPr>
        <p:spPr bwMode="auto">
          <a:xfrm flipV="1">
            <a:off x="8915400" y="1981200"/>
            <a:ext cx="990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54" name="Line 16"/>
          <p:cNvSpPr>
            <a:spLocks noChangeShapeType="1"/>
          </p:cNvSpPr>
          <p:nvPr/>
        </p:nvSpPr>
        <p:spPr bwMode="auto">
          <a:xfrm>
            <a:off x="1981200" y="3505200"/>
            <a:ext cx="914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55" name="Line 17"/>
          <p:cNvSpPr>
            <a:spLocks noChangeShapeType="1"/>
          </p:cNvSpPr>
          <p:nvPr/>
        </p:nvSpPr>
        <p:spPr bwMode="auto">
          <a:xfrm flipV="1">
            <a:off x="2895600" y="35814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56" name="Line 18"/>
          <p:cNvSpPr>
            <a:spLocks noChangeShapeType="1"/>
          </p:cNvSpPr>
          <p:nvPr/>
        </p:nvSpPr>
        <p:spPr bwMode="auto">
          <a:xfrm>
            <a:off x="4343400" y="3581400"/>
            <a:ext cx="914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57" name="Line 19"/>
          <p:cNvSpPr>
            <a:spLocks noChangeShapeType="1"/>
          </p:cNvSpPr>
          <p:nvPr/>
        </p:nvSpPr>
        <p:spPr bwMode="auto">
          <a:xfrm flipV="1">
            <a:off x="5257800" y="36576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58" name="Line 20"/>
          <p:cNvSpPr>
            <a:spLocks noChangeShapeType="1"/>
          </p:cNvSpPr>
          <p:nvPr/>
        </p:nvSpPr>
        <p:spPr bwMode="auto">
          <a:xfrm>
            <a:off x="5715000" y="3657600"/>
            <a:ext cx="914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59" name="Line 21"/>
          <p:cNvSpPr>
            <a:spLocks noChangeShapeType="1"/>
          </p:cNvSpPr>
          <p:nvPr/>
        </p:nvSpPr>
        <p:spPr bwMode="auto">
          <a:xfrm flipV="1">
            <a:off x="6629400" y="3810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60" name="Line 22"/>
          <p:cNvSpPr>
            <a:spLocks noChangeShapeType="1"/>
          </p:cNvSpPr>
          <p:nvPr/>
        </p:nvSpPr>
        <p:spPr bwMode="auto">
          <a:xfrm>
            <a:off x="8382000" y="37338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61" name="Line 23"/>
          <p:cNvSpPr>
            <a:spLocks noChangeShapeType="1"/>
          </p:cNvSpPr>
          <p:nvPr/>
        </p:nvSpPr>
        <p:spPr bwMode="auto">
          <a:xfrm flipV="1">
            <a:off x="8915400" y="3657600"/>
            <a:ext cx="914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62" name="Line 24"/>
          <p:cNvSpPr>
            <a:spLocks noChangeShapeType="1"/>
          </p:cNvSpPr>
          <p:nvPr/>
        </p:nvSpPr>
        <p:spPr bwMode="auto">
          <a:xfrm flipV="1">
            <a:off x="3505200" y="3581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63" name="Line 25"/>
          <p:cNvSpPr>
            <a:spLocks noChangeShapeType="1"/>
          </p:cNvSpPr>
          <p:nvPr/>
        </p:nvSpPr>
        <p:spPr bwMode="auto">
          <a:xfrm>
            <a:off x="1981200" y="4191000"/>
            <a:ext cx="914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64" name="Line 26"/>
          <p:cNvSpPr>
            <a:spLocks noChangeShapeType="1"/>
          </p:cNvSpPr>
          <p:nvPr/>
        </p:nvSpPr>
        <p:spPr bwMode="auto">
          <a:xfrm flipV="1">
            <a:off x="2895600" y="42672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65" name="Line 27"/>
          <p:cNvSpPr>
            <a:spLocks noChangeShapeType="1"/>
          </p:cNvSpPr>
          <p:nvPr/>
        </p:nvSpPr>
        <p:spPr bwMode="auto">
          <a:xfrm>
            <a:off x="4343400" y="4267200"/>
            <a:ext cx="914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66" name="Line 28"/>
          <p:cNvSpPr>
            <a:spLocks noChangeShapeType="1"/>
          </p:cNvSpPr>
          <p:nvPr/>
        </p:nvSpPr>
        <p:spPr bwMode="auto">
          <a:xfrm flipV="1">
            <a:off x="5257800" y="43434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67" name="Line 29"/>
          <p:cNvSpPr>
            <a:spLocks noChangeShapeType="1"/>
          </p:cNvSpPr>
          <p:nvPr/>
        </p:nvSpPr>
        <p:spPr bwMode="auto">
          <a:xfrm>
            <a:off x="5715000" y="4343400"/>
            <a:ext cx="914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68" name="Line 30"/>
          <p:cNvSpPr>
            <a:spLocks noChangeShapeType="1"/>
          </p:cNvSpPr>
          <p:nvPr/>
        </p:nvSpPr>
        <p:spPr bwMode="auto">
          <a:xfrm flipV="1">
            <a:off x="6629400" y="4495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69" name="Line 31"/>
          <p:cNvSpPr>
            <a:spLocks noChangeShapeType="1"/>
          </p:cNvSpPr>
          <p:nvPr/>
        </p:nvSpPr>
        <p:spPr bwMode="auto">
          <a:xfrm>
            <a:off x="8382000" y="44196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70" name="Line 32"/>
          <p:cNvSpPr>
            <a:spLocks noChangeShapeType="1"/>
          </p:cNvSpPr>
          <p:nvPr/>
        </p:nvSpPr>
        <p:spPr bwMode="auto">
          <a:xfrm flipV="1">
            <a:off x="8915400" y="4343400"/>
            <a:ext cx="914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71" name="Line 33"/>
          <p:cNvSpPr>
            <a:spLocks noChangeShapeType="1"/>
          </p:cNvSpPr>
          <p:nvPr/>
        </p:nvSpPr>
        <p:spPr bwMode="auto">
          <a:xfrm flipV="1">
            <a:off x="3505200" y="4267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72" name="Line 34"/>
          <p:cNvSpPr>
            <a:spLocks noChangeShapeType="1"/>
          </p:cNvSpPr>
          <p:nvPr/>
        </p:nvSpPr>
        <p:spPr bwMode="auto">
          <a:xfrm>
            <a:off x="1981200" y="4876800"/>
            <a:ext cx="914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73" name="Line 35"/>
          <p:cNvSpPr>
            <a:spLocks noChangeShapeType="1"/>
          </p:cNvSpPr>
          <p:nvPr/>
        </p:nvSpPr>
        <p:spPr bwMode="auto">
          <a:xfrm flipV="1">
            <a:off x="2895600" y="49530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74" name="Line 36"/>
          <p:cNvSpPr>
            <a:spLocks noChangeShapeType="1"/>
          </p:cNvSpPr>
          <p:nvPr/>
        </p:nvSpPr>
        <p:spPr bwMode="auto">
          <a:xfrm>
            <a:off x="4343400" y="4953000"/>
            <a:ext cx="914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75" name="Line 37"/>
          <p:cNvSpPr>
            <a:spLocks noChangeShapeType="1"/>
          </p:cNvSpPr>
          <p:nvPr/>
        </p:nvSpPr>
        <p:spPr bwMode="auto">
          <a:xfrm flipV="1">
            <a:off x="5257800" y="50292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76" name="Line 38"/>
          <p:cNvSpPr>
            <a:spLocks noChangeShapeType="1"/>
          </p:cNvSpPr>
          <p:nvPr/>
        </p:nvSpPr>
        <p:spPr bwMode="auto">
          <a:xfrm>
            <a:off x="5715000" y="5029200"/>
            <a:ext cx="914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77" name="Line 39"/>
          <p:cNvSpPr>
            <a:spLocks noChangeShapeType="1"/>
          </p:cNvSpPr>
          <p:nvPr/>
        </p:nvSpPr>
        <p:spPr bwMode="auto">
          <a:xfrm flipV="1">
            <a:off x="6629400" y="5029200"/>
            <a:ext cx="1219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78" name="Line 40"/>
          <p:cNvSpPr>
            <a:spLocks noChangeShapeType="1"/>
          </p:cNvSpPr>
          <p:nvPr/>
        </p:nvSpPr>
        <p:spPr bwMode="auto">
          <a:xfrm>
            <a:off x="8382000" y="51054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79" name="Line 41"/>
          <p:cNvSpPr>
            <a:spLocks noChangeShapeType="1"/>
          </p:cNvSpPr>
          <p:nvPr/>
        </p:nvSpPr>
        <p:spPr bwMode="auto">
          <a:xfrm flipV="1">
            <a:off x="8915400" y="5029200"/>
            <a:ext cx="914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80" name="Line 42"/>
          <p:cNvSpPr>
            <a:spLocks noChangeShapeType="1"/>
          </p:cNvSpPr>
          <p:nvPr/>
        </p:nvSpPr>
        <p:spPr bwMode="auto">
          <a:xfrm flipV="1">
            <a:off x="3505200" y="4953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81" name="Line 43"/>
          <p:cNvSpPr>
            <a:spLocks noChangeShapeType="1"/>
          </p:cNvSpPr>
          <p:nvPr/>
        </p:nvSpPr>
        <p:spPr bwMode="auto">
          <a:xfrm>
            <a:off x="7772400" y="5029200"/>
            <a:ext cx="685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82" name="Line 44"/>
          <p:cNvSpPr>
            <a:spLocks noChangeShapeType="1"/>
          </p:cNvSpPr>
          <p:nvPr/>
        </p:nvSpPr>
        <p:spPr bwMode="auto">
          <a:xfrm>
            <a:off x="1981200" y="5562600"/>
            <a:ext cx="914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83" name="Line 45"/>
          <p:cNvSpPr>
            <a:spLocks noChangeShapeType="1"/>
          </p:cNvSpPr>
          <p:nvPr/>
        </p:nvSpPr>
        <p:spPr bwMode="auto">
          <a:xfrm flipV="1">
            <a:off x="2895600" y="56388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84" name="Line 46"/>
          <p:cNvSpPr>
            <a:spLocks noChangeShapeType="1"/>
          </p:cNvSpPr>
          <p:nvPr/>
        </p:nvSpPr>
        <p:spPr bwMode="auto">
          <a:xfrm>
            <a:off x="4343400" y="5638800"/>
            <a:ext cx="914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85" name="Line 47"/>
          <p:cNvSpPr>
            <a:spLocks noChangeShapeType="1"/>
          </p:cNvSpPr>
          <p:nvPr/>
        </p:nvSpPr>
        <p:spPr bwMode="auto">
          <a:xfrm flipV="1">
            <a:off x="5257800" y="57150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86" name="Line 48"/>
          <p:cNvSpPr>
            <a:spLocks noChangeShapeType="1"/>
          </p:cNvSpPr>
          <p:nvPr/>
        </p:nvSpPr>
        <p:spPr bwMode="auto">
          <a:xfrm>
            <a:off x="5715000" y="5715000"/>
            <a:ext cx="914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87" name="Line 49"/>
          <p:cNvSpPr>
            <a:spLocks noChangeShapeType="1"/>
          </p:cNvSpPr>
          <p:nvPr/>
        </p:nvSpPr>
        <p:spPr bwMode="auto">
          <a:xfrm flipV="1">
            <a:off x="6629400" y="5715000"/>
            <a:ext cx="1219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88" name="Line 50"/>
          <p:cNvSpPr>
            <a:spLocks noChangeShapeType="1"/>
          </p:cNvSpPr>
          <p:nvPr/>
        </p:nvSpPr>
        <p:spPr bwMode="auto">
          <a:xfrm>
            <a:off x="8382000" y="57912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89" name="Line 51"/>
          <p:cNvSpPr>
            <a:spLocks noChangeShapeType="1"/>
          </p:cNvSpPr>
          <p:nvPr/>
        </p:nvSpPr>
        <p:spPr bwMode="auto">
          <a:xfrm flipV="1">
            <a:off x="8915400" y="5715000"/>
            <a:ext cx="914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90" name="Line 52"/>
          <p:cNvSpPr>
            <a:spLocks noChangeShapeType="1"/>
          </p:cNvSpPr>
          <p:nvPr/>
        </p:nvSpPr>
        <p:spPr bwMode="auto">
          <a:xfrm flipV="1">
            <a:off x="3505200" y="5638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91" name="Line 53"/>
          <p:cNvSpPr>
            <a:spLocks noChangeShapeType="1"/>
          </p:cNvSpPr>
          <p:nvPr/>
        </p:nvSpPr>
        <p:spPr bwMode="auto">
          <a:xfrm>
            <a:off x="8077200" y="5748338"/>
            <a:ext cx="381000" cy="42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92" name="Line 54"/>
          <p:cNvSpPr>
            <a:spLocks noChangeShapeType="1"/>
          </p:cNvSpPr>
          <p:nvPr/>
        </p:nvSpPr>
        <p:spPr bwMode="auto">
          <a:xfrm flipV="1">
            <a:off x="3657600" y="49530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93" name="Line 55"/>
          <p:cNvSpPr>
            <a:spLocks noChangeShapeType="1"/>
          </p:cNvSpPr>
          <p:nvPr/>
        </p:nvSpPr>
        <p:spPr bwMode="auto">
          <a:xfrm flipV="1">
            <a:off x="3810000" y="49530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94" name="Line 56"/>
          <p:cNvSpPr>
            <a:spLocks noChangeShapeType="1"/>
          </p:cNvSpPr>
          <p:nvPr/>
        </p:nvSpPr>
        <p:spPr bwMode="auto">
          <a:xfrm flipV="1">
            <a:off x="3962400" y="49530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95" name="Line 57"/>
          <p:cNvSpPr>
            <a:spLocks noChangeShapeType="1"/>
          </p:cNvSpPr>
          <p:nvPr/>
        </p:nvSpPr>
        <p:spPr bwMode="auto">
          <a:xfrm flipV="1">
            <a:off x="4191000" y="49530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96" name="Line 58"/>
          <p:cNvSpPr>
            <a:spLocks noChangeShapeType="1"/>
          </p:cNvSpPr>
          <p:nvPr/>
        </p:nvSpPr>
        <p:spPr bwMode="auto">
          <a:xfrm flipV="1">
            <a:off x="4343400" y="49530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97" name="Line 59"/>
          <p:cNvSpPr>
            <a:spLocks noChangeShapeType="1"/>
          </p:cNvSpPr>
          <p:nvPr/>
        </p:nvSpPr>
        <p:spPr bwMode="auto">
          <a:xfrm flipV="1">
            <a:off x="4495800" y="49530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98" name="Line 60"/>
          <p:cNvSpPr>
            <a:spLocks noChangeShapeType="1"/>
          </p:cNvSpPr>
          <p:nvPr/>
        </p:nvSpPr>
        <p:spPr bwMode="auto">
          <a:xfrm flipV="1">
            <a:off x="4648200" y="50292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99" name="Line 61"/>
          <p:cNvSpPr>
            <a:spLocks noChangeShapeType="1"/>
          </p:cNvSpPr>
          <p:nvPr/>
        </p:nvSpPr>
        <p:spPr bwMode="auto">
          <a:xfrm flipV="1">
            <a:off x="4800600" y="50292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00" name="Line 62"/>
          <p:cNvSpPr>
            <a:spLocks noChangeShapeType="1"/>
          </p:cNvSpPr>
          <p:nvPr/>
        </p:nvSpPr>
        <p:spPr bwMode="auto">
          <a:xfrm flipV="1">
            <a:off x="5029200" y="50292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01" name="Line 63"/>
          <p:cNvSpPr>
            <a:spLocks noChangeShapeType="1"/>
          </p:cNvSpPr>
          <p:nvPr/>
        </p:nvSpPr>
        <p:spPr bwMode="auto">
          <a:xfrm flipV="1">
            <a:off x="5181600" y="50292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02" name="Line 64"/>
          <p:cNvSpPr>
            <a:spLocks noChangeShapeType="1"/>
          </p:cNvSpPr>
          <p:nvPr/>
        </p:nvSpPr>
        <p:spPr bwMode="auto">
          <a:xfrm flipV="1">
            <a:off x="5334000" y="50292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03" name="Line 65"/>
          <p:cNvSpPr>
            <a:spLocks noChangeShapeType="1"/>
          </p:cNvSpPr>
          <p:nvPr/>
        </p:nvSpPr>
        <p:spPr bwMode="auto">
          <a:xfrm flipV="1">
            <a:off x="5562600" y="50292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04" name="Line 66"/>
          <p:cNvSpPr>
            <a:spLocks noChangeShapeType="1"/>
          </p:cNvSpPr>
          <p:nvPr/>
        </p:nvSpPr>
        <p:spPr bwMode="auto">
          <a:xfrm flipV="1">
            <a:off x="5715000" y="50292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05" name="Line 67"/>
          <p:cNvSpPr>
            <a:spLocks noChangeShapeType="1"/>
          </p:cNvSpPr>
          <p:nvPr/>
        </p:nvSpPr>
        <p:spPr bwMode="auto">
          <a:xfrm flipV="1">
            <a:off x="5867400" y="50292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06" name="Line 68"/>
          <p:cNvSpPr>
            <a:spLocks noChangeShapeType="1"/>
          </p:cNvSpPr>
          <p:nvPr/>
        </p:nvSpPr>
        <p:spPr bwMode="auto">
          <a:xfrm flipV="1">
            <a:off x="6019800" y="51054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07" name="Line 69"/>
          <p:cNvSpPr>
            <a:spLocks noChangeShapeType="1"/>
          </p:cNvSpPr>
          <p:nvPr/>
        </p:nvSpPr>
        <p:spPr bwMode="auto">
          <a:xfrm flipV="1">
            <a:off x="6172200" y="51054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08" name="Line 70"/>
          <p:cNvSpPr>
            <a:spLocks noChangeShapeType="1"/>
          </p:cNvSpPr>
          <p:nvPr/>
        </p:nvSpPr>
        <p:spPr bwMode="auto">
          <a:xfrm flipV="1">
            <a:off x="6324600" y="51054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09" name="Line 71"/>
          <p:cNvSpPr>
            <a:spLocks noChangeShapeType="1"/>
          </p:cNvSpPr>
          <p:nvPr/>
        </p:nvSpPr>
        <p:spPr bwMode="auto">
          <a:xfrm flipV="1">
            <a:off x="6477000" y="51054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0" name="Line 72"/>
          <p:cNvSpPr>
            <a:spLocks noChangeShapeType="1"/>
          </p:cNvSpPr>
          <p:nvPr/>
        </p:nvSpPr>
        <p:spPr bwMode="auto">
          <a:xfrm flipV="1">
            <a:off x="6629400" y="51816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1" name="Line 73"/>
          <p:cNvSpPr>
            <a:spLocks noChangeShapeType="1"/>
          </p:cNvSpPr>
          <p:nvPr/>
        </p:nvSpPr>
        <p:spPr bwMode="auto">
          <a:xfrm flipV="1">
            <a:off x="6858000" y="51054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2" name="Line 74"/>
          <p:cNvSpPr>
            <a:spLocks noChangeShapeType="1"/>
          </p:cNvSpPr>
          <p:nvPr/>
        </p:nvSpPr>
        <p:spPr bwMode="auto">
          <a:xfrm flipV="1">
            <a:off x="7010400" y="51054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3" name="Line 75"/>
          <p:cNvSpPr>
            <a:spLocks noChangeShapeType="1"/>
          </p:cNvSpPr>
          <p:nvPr/>
        </p:nvSpPr>
        <p:spPr bwMode="auto">
          <a:xfrm flipV="1">
            <a:off x="7162800" y="51054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4" name="Line 76"/>
          <p:cNvSpPr>
            <a:spLocks noChangeShapeType="1"/>
          </p:cNvSpPr>
          <p:nvPr/>
        </p:nvSpPr>
        <p:spPr bwMode="auto">
          <a:xfrm flipV="1">
            <a:off x="7315200" y="51054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5" name="Line 77"/>
          <p:cNvSpPr>
            <a:spLocks noChangeShapeType="1"/>
          </p:cNvSpPr>
          <p:nvPr/>
        </p:nvSpPr>
        <p:spPr bwMode="auto">
          <a:xfrm flipV="1">
            <a:off x="7467600" y="51054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6" name="Line 78"/>
          <p:cNvSpPr>
            <a:spLocks noChangeShapeType="1"/>
          </p:cNvSpPr>
          <p:nvPr/>
        </p:nvSpPr>
        <p:spPr bwMode="auto">
          <a:xfrm flipV="1">
            <a:off x="2362200" y="49530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7" name="Line 79"/>
          <p:cNvSpPr>
            <a:spLocks noChangeShapeType="1"/>
          </p:cNvSpPr>
          <p:nvPr/>
        </p:nvSpPr>
        <p:spPr bwMode="auto">
          <a:xfrm flipV="1">
            <a:off x="2514600" y="49530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8" name="Line 80"/>
          <p:cNvSpPr>
            <a:spLocks noChangeShapeType="1"/>
          </p:cNvSpPr>
          <p:nvPr/>
        </p:nvSpPr>
        <p:spPr bwMode="auto">
          <a:xfrm flipV="1">
            <a:off x="2667000" y="49530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9" name="Line 81"/>
          <p:cNvSpPr>
            <a:spLocks noChangeShapeType="1"/>
          </p:cNvSpPr>
          <p:nvPr/>
        </p:nvSpPr>
        <p:spPr bwMode="auto">
          <a:xfrm flipV="1">
            <a:off x="2895600" y="50292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0" name="Line 82"/>
          <p:cNvSpPr>
            <a:spLocks noChangeShapeType="1"/>
          </p:cNvSpPr>
          <p:nvPr/>
        </p:nvSpPr>
        <p:spPr bwMode="auto">
          <a:xfrm flipV="1">
            <a:off x="3048000" y="49530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1" name="Line 83"/>
          <p:cNvSpPr>
            <a:spLocks noChangeShapeType="1"/>
          </p:cNvSpPr>
          <p:nvPr/>
        </p:nvSpPr>
        <p:spPr bwMode="auto">
          <a:xfrm flipV="1">
            <a:off x="3200400" y="49530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2" name="Line 84"/>
          <p:cNvSpPr>
            <a:spLocks noChangeShapeType="1"/>
          </p:cNvSpPr>
          <p:nvPr/>
        </p:nvSpPr>
        <p:spPr bwMode="auto">
          <a:xfrm flipV="1">
            <a:off x="3352800" y="49530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3" name="Line 85"/>
          <p:cNvSpPr>
            <a:spLocks noChangeShapeType="1"/>
          </p:cNvSpPr>
          <p:nvPr/>
        </p:nvSpPr>
        <p:spPr bwMode="auto">
          <a:xfrm flipV="1">
            <a:off x="3505200" y="49530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4" name="Line 86"/>
          <p:cNvSpPr>
            <a:spLocks noChangeShapeType="1"/>
          </p:cNvSpPr>
          <p:nvPr/>
        </p:nvSpPr>
        <p:spPr bwMode="auto">
          <a:xfrm flipV="1">
            <a:off x="7543800" y="50292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5" name="Line 87"/>
          <p:cNvSpPr>
            <a:spLocks noChangeShapeType="1"/>
          </p:cNvSpPr>
          <p:nvPr/>
        </p:nvSpPr>
        <p:spPr bwMode="auto">
          <a:xfrm flipV="1">
            <a:off x="7696200" y="50292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6" name="Line 88"/>
          <p:cNvSpPr>
            <a:spLocks noChangeShapeType="1"/>
          </p:cNvSpPr>
          <p:nvPr/>
        </p:nvSpPr>
        <p:spPr bwMode="auto">
          <a:xfrm flipV="1">
            <a:off x="7924800" y="50292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7" name="Line 89"/>
          <p:cNvSpPr>
            <a:spLocks noChangeShapeType="1"/>
          </p:cNvSpPr>
          <p:nvPr/>
        </p:nvSpPr>
        <p:spPr bwMode="auto">
          <a:xfrm flipV="1">
            <a:off x="8077200" y="50292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8" name="Line 90"/>
          <p:cNvSpPr>
            <a:spLocks noChangeShapeType="1"/>
          </p:cNvSpPr>
          <p:nvPr/>
        </p:nvSpPr>
        <p:spPr bwMode="auto">
          <a:xfrm flipV="1">
            <a:off x="8229600" y="50292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9" name="Line 91"/>
          <p:cNvSpPr>
            <a:spLocks noChangeShapeType="1"/>
          </p:cNvSpPr>
          <p:nvPr/>
        </p:nvSpPr>
        <p:spPr bwMode="auto">
          <a:xfrm flipV="1">
            <a:off x="8382000" y="51054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0" name="Line 92"/>
          <p:cNvSpPr>
            <a:spLocks noChangeShapeType="1"/>
          </p:cNvSpPr>
          <p:nvPr/>
        </p:nvSpPr>
        <p:spPr bwMode="auto">
          <a:xfrm flipV="1">
            <a:off x="8534400" y="51054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1" name="Line 93"/>
          <p:cNvSpPr>
            <a:spLocks noChangeShapeType="1"/>
          </p:cNvSpPr>
          <p:nvPr/>
        </p:nvSpPr>
        <p:spPr bwMode="auto">
          <a:xfrm flipV="1">
            <a:off x="8686800" y="51054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2" name="Line 94"/>
          <p:cNvSpPr>
            <a:spLocks noChangeShapeType="1"/>
          </p:cNvSpPr>
          <p:nvPr/>
        </p:nvSpPr>
        <p:spPr bwMode="auto">
          <a:xfrm flipV="1">
            <a:off x="8839200" y="51054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3" name="Line 95"/>
          <p:cNvSpPr>
            <a:spLocks noChangeShapeType="1"/>
          </p:cNvSpPr>
          <p:nvPr/>
        </p:nvSpPr>
        <p:spPr bwMode="auto">
          <a:xfrm flipV="1">
            <a:off x="8991600" y="51816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4" name="Line 96"/>
          <p:cNvSpPr>
            <a:spLocks noChangeShapeType="1"/>
          </p:cNvSpPr>
          <p:nvPr/>
        </p:nvSpPr>
        <p:spPr bwMode="auto">
          <a:xfrm flipV="1">
            <a:off x="9220200" y="51054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5" name="Line 97"/>
          <p:cNvSpPr>
            <a:spLocks noChangeShapeType="1"/>
          </p:cNvSpPr>
          <p:nvPr/>
        </p:nvSpPr>
        <p:spPr bwMode="auto">
          <a:xfrm flipV="1">
            <a:off x="9372600" y="51054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6" name="Line 98"/>
          <p:cNvSpPr>
            <a:spLocks noChangeShapeType="1"/>
          </p:cNvSpPr>
          <p:nvPr/>
        </p:nvSpPr>
        <p:spPr bwMode="auto">
          <a:xfrm flipV="1">
            <a:off x="9525000" y="51054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7" name="Line 99"/>
          <p:cNvSpPr>
            <a:spLocks noChangeShapeType="1"/>
          </p:cNvSpPr>
          <p:nvPr/>
        </p:nvSpPr>
        <p:spPr bwMode="auto">
          <a:xfrm flipV="1">
            <a:off x="9677400" y="51054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8" name="Line 100"/>
          <p:cNvSpPr>
            <a:spLocks noChangeShapeType="1"/>
          </p:cNvSpPr>
          <p:nvPr/>
        </p:nvSpPr>
        <p:spPr bwMode="auto">
          <a:xfrm flipV="1">
            <a:off x="9829800" y="51054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9" name="Line 101"/>
          <p:cNvSpPr>
            <a:spLocks noChangeShapeType="1"/>
          </p:cNvSpPr>
          <p:nvPr/>
        </p:nvSpPr>
        <p:spPr bwMode="auto">
          <a:xfrm>
            <a:off x="5638800" y="4376738"/>
            <a:ext cx="381000" cy="42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0" name="Line 102"/>
          <p:cNvSpPr>
            <a:spLocks noChangeShapeType="1"/>
          </p:cNvSpPr>
          <p:nvPr/>
        </p:nvSpPr>
        <p:spPr bwMode="auto">
          <a:xfrm flipV="1">
            <a:off x="1905000" y="35052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1" name="Line 103"/>
          <p:cNvSpPr>
            <a:spLocks noChangeShapeType="1"/>
          </p:cNvSpPr>
          <p:nvPr/>
        </p:nvSpPr>
        <p:spPr bwMode="auto">
          <a:xfrm flipV="1">
            <a:off x="2057400" y="35052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2" name="Line 104"/>
          <p:cNvSpPr>
            <a:spLocks noChangeShapeType="1"/>
          </p:cNvSpPr>
          <p:nvPr/>
        </p:nvSpPr>
        <p:spPr bwMode="auto">
          <a:xfrm flipV="1">
            <a:off x="2209800" y="35814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3" name="Line 105"/>
          <p:cNvSpPr>
            <a:spLocks noChangeShapeType="1"/>
          </p:cNvSpPr>
          <p:nvPr/>
        </p:nvSpPr>
        <p:spPr bwMode="auto">
          <a:xfrm flipV="1">
            <a:off x="2362200" y="35814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4" name="Line 106"/>
          <p:cNvSpPr>
            <a:spLocks noChangeShapeType="1"/>
          </p:cNvSpPr>
          <p:nvPr/>
        </p:nvSpPr>
        <p:spPr bwMode="auto">
          <a:xfrm flipV="1">
            <a:off x="2590800" y="36576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5" name="Line 107"/>
          <p:cNvSpPr>
            <a:spLocks noChangeShapeType="1"/>
          </p:cNvSpPr>
          <p:nvPr/>
        </p:nvSpPr>
        <p:spPr bwMode="auto">
          <a:xfrm flipV="1">
            <a:off x="2743200" y="36576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6" name="Line 108"/>
          <p:cNvSpPr>
            <a:spLocks noChangeShapeType="1"/>
          </p:cNvSpPr>
          <p:nvPr/>
        </p:nvSpPr>
        <p:spPr bwMode="auto">
          <a:xfrm flipV="1">
            <a:off x="2895600" y="36576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7" name="Line 109"/>
          <p:cNvSpPr>
            <a:spLocks noChangeShapeType="1"/>
          </p:cNvSpPr>
          <p:nvPr/>
        </p:nvSpPr>
        <p:spPr bwMode="auto">
          <a:xfrm flipV="1">
            <a:off x="3124200" y="36576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8" name="Line 110"/>
          <p:cNvSpPr>
            <a:spLocks noChangeShapeType="1"/>
          </p:cNvSpPr>
          <p:nvPr/>
        </p:nvSpPr>
        <p:spPr bwMode="auto">
          <a:xfrm flipV="1">
            <a:off x="3276600" y="36576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9" name="Line 111"/>
          <p:cNvSpPr>
            <a:spLocks noChangeShapeType="1"/>
          </p:cNvSpPr>
          <p:nvPr/>
        </p:nvSpPr>
        <p:spPr bwMode="auto">
          <a:xfrm flipV="1">
            <a:off x="3429000" y="36576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0" name="Line 112"/>
          <p:cNvSpPr>
            <a:spLocks noChangeShapeType="1"/>
          </p:cNvSpPr>
          <p:nvPr/>
        </p:nvSpPr>
        <p:spPr bwMode="auto">
          <a:xfrm flipV="1">
            <a:off x="3581400" y="35814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1" name="Line 113"/>
          <p:cNvSpPr>
            <a:spLocks noChangeShapeType="1"/>
          </p:cNvSpPr>
          <p:nvPr/>
        </p:nvSpPr>
        <p:spPr bwMode="auto">
          <a:xfrm flipV="1">
            <a:off x="3733800" y="35814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2" name="Line 114"/>
          <p:cNvSpPr>
            <a:spLocks noChangeShapeType="1"/>
          </p:cNvSpPr>
          <p:nvPr/>
        </p:nvSpPr>
        <p:spPr bwMode="auto">
          <a:xfrm flipV="1">
            <a:off x="3886200" y="35814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3" name="Line 115"/>
          <p:cNvSpPr>
            <a:spLocks noChangeShapeType="1"/>
          </p:cNvSpPr>
          <p:nvPr/>
        </p:nvSpPr>
        <p:spPr bwMode="auto">
          <a:xfrm flipV="1">
            <a:off x="4038600" y="35814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4" name="Line 116"/>
          <p:cNvSpPr>
            <a:spLocks noChangeShapeType="1"/>
          </p:cNvSpPr>
          <p:nvPr/>
        </p:nvSpPr>
        <p:spPr bwMode="auto">
          <a:xfrm flipV="1">
            <a:off x="4191000" y="35814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5" name="Line 117"/>
          <p:cNvSpPr>
            <a:spLocks noChangeShapeType="1"/>
          </p:cNvSpPr>
          <p:nvPr/>
        </p:nvSpPr>
        <p:spPr bwMode="auto">
          <a:xfrm flipV="1">
            <a:off x="4419600" y="35814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6" name="Line 118"/>
          <p:cNvSpPr>
            <a:spLocks noChangeShapeType="1"/>
          </p:cNvSpPr>
          <p:nvPr/>
        </p:nvSpPr>
        <p:spPr bwMode="auto">
          <a:xfrm flipV="1">
            <a:off x="4572000" y="35814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7" name="Line 119"/>
          <p:cNvSpPr>
            <a:spLocks noChangeShapeType="1"/>
          </p:cNvSpPr>
          <p:nvPr/>
        </p:nvSpPr>
        <p:spPr bwMode="auto">
          <a:xfrm flipV="1">
            <a:off x="4724400" y="36576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8" name="Line 120"/>
          <p:cNvSpPr>
            <a:spLocks noChangeShapeType="1"/>
          </p:cNvSpPr>
          <p:nvPr/>
        </p:nvSpPr>
        <p:spPr bwMode="auto">
          <a:xfrm flipV="1">
            <a:off x="4876800" y="36576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9" name="Line 121"/>
          <p:cNvSpPr>
            <a:spLocks noChangeShapeType="1"/>
          </p:cNvSpPr>
          <p:nvPr/>
        </p:nvSpPr>
        <p:spPr bwMode="auto">
          <a:xfrm flipV="1">
            <a:off x="5029200" y="37338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60" name="Line 122"/>
          <p:cNvSpPr>
            <a:spLocks noChangeShapeType="1"/>
          </p:cNvSpPr>
          <p:nvPr/>
        </p:nvSpPr>
        <p:spPr bwMode="auto">
          <a:xfrm flipV="1">
            <a:off x="5105400" y="37338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61" name="Line 123"/>
          <p:cNvSpPr>
            <a:spLocks noChangeShapeType="1"/>
          </p:cNvSpPr>
          <p:nvPr/>
        </p:nvSpPr>
        <p:spPr bwMode="auto">
          <a:xfrm flipV="1">
            <a:off x="5257800" y="37338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62" name="Line 124"/>
          <p:cNvSpPr>
            <a:spLocks noChangeShapeType="1"/>
          </p:cNvSpPr>
          <p:nvPr/>
        </p:nvSpPr>
        <p:spPr bwMode="auto">
          <a:xfrm flipV="1">
            <a:off x="5486400" y="36576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63" name="Line 125"/>
          <p:cNvSpPr>
            <a:spLocks noChangeShapeType="1"/>
          </p:cNvSpPr>
          <p:nvPr/>
        </p:nvSpPr>
        <p:spPr bwMode="auto">
          <a:xfrm flipV="1">
            <a:off x="5638800" y="36576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64" name="Line 126"/>
          <p:cNvSpPr>
            <a:spLocks noChangeShapeType="1"/>
          </p:cNvSpPr>
          <p:nvPr/>
        </p:nvSpPr>
        <p:spPr bwMode="auto">
          <a:xfrm flipV="1">
            <a:off x="5791200" y="36576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65" name="Line 127"/>
          <p:cNvSpPr>
            <a:spLocks noChangeShapeType="1"/>
          </p:cNvSpPr>
          <p:nvPr/>
        </p:nvSpPr>
        <p:spPr bwMode="auto">
          <a:xfrm flipV="1">
            <a:off x="5943600" y="37338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66" name="Line 128"/>
          <p:cNvSpPr>
            <a:spLocks noChangeShapeType="1"/>
          </p:cNvSpPr>
          <p:nvPr/>
        </p:nvSpPr>
        <p:spPr bwMode="auto">
          <a:xfrm flipV="1">
            <a:off x="6096000" y="37338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67" name="Line 129"/>
          <p:cNvSpPr>
            <a:spLocks noChangeShapeType="1"/>
          </p:cNvSpPr>
          <p:nvPr/>
        </p:nvSpPr>
        <p:spPr bwMode="auto">
          <a:xfrm flipV="1">
            <a:off x="6248400" y="37338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68" name="Line 130"/>
          <p:cNvSpPr>
            <a:spLocks noChangeShapeType="1"/>
          </p:cNvSpPr>
          <p:nvPr/>
        </p:nvSpPr>
        <p:spPr bwMode="auto">
          <a:xfrm flipV="1">
            <a:off x="6400800" y="37338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69" name="Line 131"/>
          <p:cNvSpPr>
            <a:spLocks noChangeShapeType="1"/>
          </p:cNvSpPr>
          <p:nvPr/>
        </p:nvSpPr>
        <p:spPr bwMode="auto">
          <a:xfrm flipV="1">
            <a:off x="6553200" y="38100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0" name="Line 132"/>
          <p:cNvSpPr>
            <a:spLocks noChangeShapeType="1"/>
          </p:cNvSpPr>
          <p:nvPr/>
        </p:nvSpPr>
        <p:spPr bwMode="auto">
          <a:xfrm flipV="1">
            <a:off x="6781800" y="38100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1" name="Line 138"/>
          <p:cNvSpPr>
            <a:spLocks noChangeShapeType="1"/>
          </p:cNvSpPr>
          <p:nvPr/>
        </p:nvSpPr>
        <p:spPr bwMode="auto">
          <a:xfrm flipV="1">
            <a:off x="8382000" y="38100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2" name="Line 139"/>
          <p:cNvSpPr>
            <a:spLocks noChangeShapeType="1"/>
          </p:cNvSpPr>
          <p:nvPr/>
        </p:nvSpPr>
        <p:spPr bwMode="auto">
          <a:xfrm flipV="1">
            <a:off x="8610600" y="37338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3" name="Line 140"/>
          <p:cNvSpPr>
            <a:spLocks noChangeShapeType="1"/>
          </p:cNvSpPr>
          <p:nvPr/>
        </p:nvSpPr>
        <p:spPr bwMode="auto">
          <a:xfrm flipV="1">
            <a:off x="8763000" y="37338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4" name="Line 141"/>
          <p:cNvSpPr>
            <a:spLocks noChangeShapeType="1"/>
          </p:cNvSpPr>
          <p:nvPr/>
        </p:nvSpPr>
        <p:spPr bwMode="auto">
          <a:xfrm flipV="1">
            <a:off x="8915400" y="37338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5" name="Line 142"/>
          <p:cNvSpPr>
            <a:spLocks noChangeShapeType="1"/>
          </p:cNvSpPr>
          <p:nvPr/>
        </p:nvSpPr>
        <p:spPr bwMode="auto">
          <a:xfrm flipV="1">
            <a:off x="9067800" y="38100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6" name="Line 143"/>
          <p:cNvSpPr>
            <a:spLocks noChangeShapeType="1"/>
          </p:cNvSpPr>
          <p:nvPr/>
        </p:nvSpPr>
        <p:spPr bwMode="auto">
          <a:xfrm flipV="1">
            <a:off x="9220200" y="37338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7" name="Line 144"/>
          <p:cNvSpPr>
            <a:spLocks noChangeShapeType="1"/>
          </p:cNvSpPr>
          <p:nvPr/>
        </p:nvSpPr>
        <p:spPr bwMode="auto">
          <a:xfrm flipV="1">
            <a:off x="9372600" y="37338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8" name="Line 145"/>
          <p:cNvSpPr>
            <a:spLocks noChangeShapeType="1"/>
          </p:cNvSpPr>
          <p:nvPr/>
        </p:nvSpPr>
        <p:spPr bwMode="auto">
          <a:xfrm flipV="1">
            <a:off x="9525000" y="37338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9" name="Line 146"/>
          <p:cNvSpPr>
            <a:spLocks noChangeShapeType="1"/>
          </p:cNvSpPr>
          <p:nvPr/>
        </p:nvSpPr>
        <p:spPr bwMode="auto">
          <a:xfrm flipV="1">
            <a:off x="9677400" y="36576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0" name="Line 148"/>
          <p:cNvSpPr>
            <a:spLocks noChangeShapeType="1"/>
          </p:cNvSpPr>
          <p:nvPr/>
        </p:nvSpPr>
        <p:spPr bwMode="auto">
          <a:xfrm>
            <a:off x="3505200" y="2133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1" name="Line 149"/>
          <p:cNvSpPr>
            <a:spLocks noChangeShapeType="1"/>
          </p:cNvSpPr>
          <p:nvPr/>
        </p:nvSpPr>
        <p:spPr bwMode="auto">
          <a:xfrm>
            <a:off x="6934200" y="26670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2" name="Line 150"/>
          <p:cNvSpPr>
            <a:spLocks noChangeShapeType="1"/>
          </p:cNvSpPr>
          <p:nvPr/>
        </p:nvSpPr>
        <p:spPr bwMode="auto">
          <a:xfrm>
            <a:off x="3657600" y="2286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3" name="Line 151"/>
          <p:cNvSpPr>
            <a:spLocks noChangeShapeType="1"/>
          </p:cNvSpPr>
          <p:nvPr/>
        </p:nvSpPr>
        <p:spPr bwMode="auto">
          <a:xfrm>
            <a:off x="3810000" y="2438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4" name="Line 152"/>
          <p:cNvSpPr>
            <a:spLocks noChangeShapeType="1"/>
          </p:cNvSpPr>
          <p:nvPr/>
        </p:nvSpPr>
        <p:spPr bwMode="auto">
          <a:xfrm>
            <a:off x="3962400" y="2590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5" name="Line 153"/>
          <p:cNvSpPr>
            <a:spLocks noChangeShapeType="1"/>
          </p:cNvSpPr>
          <p:nvPr/>
        </p:nvSpPr>
        <p:spPr bwMode="auto">
          <a:xfrm>
            <a:off x="4114800" y="2743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6" name="Line 154"/>
          <p:cNvSpPr>
            <a:spLocks noChangeShapeType="1"/>
          </p:cNvSpPr>
          <p:nvPr/>
        </p:nvSpPr>
        <p:spPr bwMode="auto">
          <a:xfrm>
            <a:off x="3657600" y="2743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7" name="Line 155"/>
          <p:cNvSpPr>
            <a:spLocks noChangeShapeType="1"/>
          </p:cNvSpPr>
          <p:nvPr/>
        </p:nvSpPr>
        <p:spPr bwMode="auto">
          <a:xfrm>
            <a:off x="3886200" y="2895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8" name="Line 156"/>
          <p:cNvSpPr>
            <a:spLocks noChangeShapeType="1"/>
          </p:cNvSpPr>
          <p:nvPr/>
        </p:nvSpPr>
        <p:spPr bwMode="auto">
          <a:xfrm>
            <a:off x="3962400" y="3048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9" name="Line 157"/>
          <p:cNvSpPr>
            <a:spLocks noChangeShapeType="1"/>
          </p:cNvSpPr>
          <p:nvPr/>
        </p:nvSpPr>
        <p:spPr bwMode="auto">
          <a:xfrm>
            <a:off x="3581400" y="3124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0" name="Line 158"/>
          <p:cNvSpPr>
            <a:spLocks noChangeShapeType="1"/>
          </p:cNvSpPr>
          <p:nvPr/>
        </p:nvSpPr>
        <p:spPr bwMode="auto">
          <a:xfrm>
            <a:off x="4114800" y="2971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1" name="Line 159"/>
          <p:cNvSpPr>
            <a:spLocks noChangeShapeType="1"/>
          </p:cNvSpPr>
          <p:nvPr/>
        </p:nvSpPr>
        <p:spPr bwMode="auto">
          <a:xfrm>
            <a:off x="4114800" y="3124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2" name="Line 160"/>
          <p:cNvSpPr>
            <a:spLocks noChangeShapeType="1"/>
          </p:cNvSpPr>
          <p:nvPr/>
        </p:nvSpPr>
        <p:spPr bwMode="auto">
          <a:xfrm>
            <a:off x="3581400" y="2438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3" name="Line 161"/>
          <p:cNvSpPr>
            <a:spLocks noChangeShapeType="1"/>
          </p:cNvSpPr>
          <p:nvPr/>
        </p:nvSpPr>
        <p:spPr bwMode="auto">
          <a:xfrm>
            <a:off x="4114800" y="2514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4" name="Line 162"/>
          <p:cNvSpPr>
            <a:spLocks noChangeShapeType="1"/>
          </p:cNvSpPr>
          <p:nvPr/>
        </p:nvSpPr>
        <p:spPr bwMode="auto">
          <a:xfrm>
            <a:off x="3657600" y="2590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5" name="Line 163"/>
          <p:cNvSpPr>
            <a:spLocks noChangeShapeType="1"/>
          </p:cNvSpPr>
          <p:nvPr/>
        </p:nvSpPr>
        <p:spPr bwMode="auto">
          <a:xfrm>
            <a:off x="3581400" y="2895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6" name="Line 164"/>
          <p:cNvSpPr>
            <a:spLocks noChangeShapeType="1"/>
          </p:cNvSpPr>
          <p:nvPr/>
        </p:nvSpPr>
        <p:spPr bwMode="auto">
          <a:xfrm>
            <a:off x="4038600" y="2209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7" name="Line 165"/>
          <p:cNvSpPr>
            <a:spLocks noChangeShapeType="1"/>
          </p:cNvSpPr>
          <p:nvPr/>
        </p:nvSpPr>
        <p:spPr bwMode="auto">
          <a:xfrm>
            <a:off x="4114800" y="2362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8" name="Line 166"/>
          <p:cNvSpPr>
            <a:spLocks noChangeShapeType="1"/>
          </p:cNvSpPr>
          <p:nvPr/>
        </p:nvSpPr>
        <p:spPr bwMode="auto">
          <a:xfrm>
            <a:off x="7162800" y="2819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9" name="Line 167"/>
          <p:cNvSpPr>
            <a:spLocks noChangeShapeType="1"/>
          </p:cNvSpPr>
          <p:nvPr/>
        </p:nvSpPr>
        <p:spPr bwMode="auto">
          <a:xfrm>
            <a:off x="7315200" y="2971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00" name="Line 168"/>
          <p:cNvSpPr>
            <a:spLocks noChangeShapeType="1"/>
          </p:cNvSpPr>
          <p:nvPr/>
        </p:nvSpPr>
        <p:spPr bwMode="auto">
          <a:xfrm>
            <a:off x="7467600" y="3124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01" name="Line 169"/>
          <p:cNvSpPr>
            <a:spLocks noChangeShapeType="1"/>
          </p:cNvSpPr>
          <p:nvPr/>
        </p:nvSpPr>
        <p:spPr bwMode="auto">
          <a:xfrm>
            <a:off x="7620000" y="3276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02" name="Line 170"/>
          <p:cNvSpPr>
            <a:spLocks noChangeShapeType="1"/>
          </p:cNvSpPr>
          <p:nvPr/>
        </p:nvSpPr>
        <p:spPr bwMode="auto">
          <a:xfrm>
            <a:off x="7162800" y="3276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03" name="Line 171"/>
          <p:cNvSpPr>
            <a:spLocks noChangeShapeType="1"/>
          </p:cNvSpPr>
          <p:nvPr/>
        </p:nvSpPr>
        <p:spPr bwMode="auto">
          <a:xfrm>
            <a:off x="7391400" y="3429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04" name="Line 172"/>
          <p:cNvSpPr>
            <a:spLocks noChangeShapeType="1"/>
          </p:cNvSpPr>
          <p:nvPr/>
        </p:nvSpPr>
        <p:spPr bwMode="auto">
          <a:xfrm>
            <a:off x="7467600" y="3581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05" name="Line 173"/>
          <p:cNvSpPr>
            <a:spLocks noChangeShapeType="1"/>
          </p:cNvSpPr>
          <p:nvPr/>
        </p:nvSpPr>
        <p:spPr bwMode="auto">
          <a:xfrm>
            <a:off x="7086600" y="3657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06" name="Line 174"/>
          <p:cNvSpPr>
            <a:spLocks noChangeShapeType="1"/>
          </p:cNvSpPr>
          <p:nvPr/>
        </p:nvSpPr>
        <p:spPr bwMode="auto">
          <a:xfrm>
            <a:off x="7620000" y="3505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07" name="Line 175"/>
          <p:cNvSpPr>
            <a:spLocks noChangeShapeType="1"/>
          </p:cNvSpPr>
          <p:nvPr/>
        </p:nvSpPr>
        <p:spPr bwMode="auto">
          <a:xfrm>
            <a:off x="7620000" y="3657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08" name="Line 176"/>
          <p:cNvSpPr>
            <a:spLocks noChangeShapeType="1"/>
          </p:cNvSpPr>
          <p:nvPr/>
        </p:nvSpPr>
        <p:spPr bwMode="auto">
          <a:xfrm>
            <a:off x="7086600" y="2971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09" name="Line 177"/>
          <p:cNvSpPr>
            <a:spLocks noChangeShapeType="1"/>
          </p:cNvSpPr>
          <p:nvPr/>
        </p:nvSpPr>
        <p:spPr bwMode="auto">
          <a:xfrm>
            <a:off x="7620000" y="3048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10" name="Line 178"/>
          <p:cNvSpPr>
            <a:spLocks noChangeShapeType="1"/>
          </p:cNvSpPr>
          <p:nvPr/>
        </p:nvSpPr>
        <p:spPr bwMode="auto">
          <a:xfrm>
            <a:off x="7162800" y="3124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11" name="Line 179"/>
          <p:cNvSpPr>
            <a:spLocks noChangeShapeType="1"/>
          </p:cNvSpPr>
          <p:nvPr/>
        </p:nvSpPr>
        <p:spPr bwMode="auto">
          <a:xfrm>
            <a:off x="7086600" y="3429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12" name="Line 180"/>
          <p:cNvSpPr>
            <a:spLocks noChangeShapeType="1"/>
          </p:cNvSpPr>
          <p:nvPr/>
        </p:nvSpPr>
        <p:spPr bwMode="auto">
          <a:xfrm>
            <a:off x="7543800" y="2743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13" name="Line 181"/>
          <p:cNvSpPr>
            <a:spLocks noChangeShapeType="1"/>
          </p:cNvSpPr>
          <p:nvPr/>
        </p:nvSpPr>
        <p:spPr bwMode="auto">
          <a:xfrm>
            <a:off x="7620000" y="2895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14" name="Line 182"/>
          <p:cNvSpPr>
            <a:spLocks noChangeShapeType="1"/>
          </p:cNvSpPr>
          <p:nvPr/>
        </p:nvSpPr>
        <p:spPr bwMode="auto">
          <a:xfrm>
            <a:off x="7620000" y="2819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15" name="Line 183"/>
          <p:cNvSpPr>
            <a:spLocks noChangeShapeType="1"/>
          </p:cNvSpPr>
          <p:nvPr/>
        </p:nvSpPr>
        <p:spPr bwMode="auto">
          <a:xfrm>
            <a:off x="7772400" y="2971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16" name="Line 184"/>
          <p:cNvSpPr>
            <a:spLocks noChangeShapeType="1"/>
          </p:cNvSpPr>
          <p:nvPr/>
        </p:nvSpPr>
        <p:spPr bwMode="auto">
          <a:xfrm>
            <a:off x="7924800" y="3124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17" name="Line 185"/>
          <p:cNvSpPr>
            <a:spLocks noChangeShapeType="1"/>
          </p:cNvSpPr>
          <p:nvPr/>
        </p:nvSpPr>
        <p:spPr bwMode="auto">
          <a:xfrm>
            <a:off x="8077200" y="3276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18" name="Line 186"/>
          <p:cNvSpPr>
            <a:spLocks noChangeShapeType="1"/>
          </p:cNvSpPr>
          <p:nvPr/>
        </p:nvSpPr>
        <p:spPr bwMode="auto">
          <a:xfrm>
            <a:off x="7620000" y="3276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19" name="Line 187"/>
          <p:cNvSpPr>
            <a:spLocks noChangeShapeType="1"/>
          </p:cNvSpPr>
          <p:nvPr/>
        </p:nvSpPr>
        <p:spPr bwMode="auto">
          <a:xfrm>
            <a:off x="7848600" y="3429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20" name="Line 188"/>
          <p:cNvSpPr>
            <a:spLocks noChangeShapeType="1"/>
          </p:cNvSpPr>
          <p:nvPr/>
        </p:nvSpPr>
        <p:spPr bwMode="auto">
          <a:xfrm>
            <a:off x="7924800" y="3581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21" name="Line 189"/>
          <p:cNvSpPr>
            <a:spLocks noChangeShapeType="1"/>
          </p:cNvSpPr>
          <p:nvPr/>
        </p:nvSpPr>
        <p:spPr bwMode="auto">
          <a:xfrm>
            <a:off x="7543800" y="3657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22" name="Line 190"/>
          <p:cNvSpPr>
            <a:spLocks noChangeShapeType="1"/>
          </p:cNvSpPr>
          <p:nvPr/>
        </p:nvSpPr>
        <p:spPr bwMode="auto">
          <a:xfrm>
            <a:off x="8077200" y="3505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23" name="Line 191"/>
          <p:cNvSpPr>
            <a:spLocks noChangeShapeType="1"/>
          </p:cNvSpPr>
          <p:nvPr/>
        </p:nvSpPr>
        <p:spPr bwMode="auto">
          <a:xfrm>
            <a:off x="8077200" y="3657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24" name="Line 192"/>
          <p:cNvSpPr>
            <a:spLocks noChangeShapeType="1"/>
          </p:cNvSpPr>
          <p:nvPr/>
        </p:nvSpPr>
        <p:spPr bwMode="auto">
          <a:xfrm>
            <a:off x="7543800" y="2971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25" name="Line 193"/>
          <p:cNvSpPr>
            <a:spLocks noChangeShapeType="1"/>
          </p:cNvSpPr>
          <p:nvPr/>
        </p:nvSpPr>
        <p:spPr bwMode="auto">
          <a:xfrm>
            <a:off x="8077200" y="3048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26" name="Line 194"/>
          <p:cNvSpPr>
            <a:spLocks noChangeShapeType="1"/>
          </p:cNvSpPr>
          <p:nvPr/>
        </p:nvSpPr>
        <p:spPr bwMode="auto">
          <a:xfrm>
            <a:off x="7620000" y="3124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27" name="Line 195"/>
          <p:cNvSpPr>
            <a:spLocks noChangeShapeType="1"/>
          </p:cNvSpPr>
          <p:nvPr/>
        </p:nvSpPr>
        <p:spPr bwMode="auto">
          <a:xfrm>
            <a:off x="7543800" y="3429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28" name="Line 196"/>
          <p:cNvSpPr>
            <a:spLocks noChangeShapeType="1"/>
          </p:cNvSpPr>
          <p:nvPr/>
        </p:nvSpPr>
        <p:spPr bwMode="auto">
          <a:xfrm>
            <a:off x="8001000" y="2743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29" name="Line 197"/>
          <p:cNvSpPr>
            <a:spLocks noChangeShapeType="1"/>
          </p:cNvSpPr>
          <p:nvPr/>
        </p:nvSpPr>
        <p:spPr bwMode="auto">
          <a:xfrm>
            <a:off x="8077200" y="2895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30" name="Line 198"/>
          <p:cNvSpPr>
            <a:spLocks noChangeShapeType="1"/>
          </p:cNvSpPr>
          <p:nvPr/>
        </p:nvSpPr>
        <p:spPr bwMode="auto">
          <a:xfrm>
            <a:off x="7010400" y="3581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31" name="Line 199"/>
          <p:cNvSpPr>
            <a:spLocks noChangeShapeType="1"/>
          </p:cNvSpPr>
          <p:nvPr/>
        </p:nvSpPr>
        <p:spPr bwMode="auto">
          <a:xfrm>
            <a:off x="7162800" y="3733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32" name="Line 200"/>
          <p:cNvSpPr>
            <a:spLocks noChangeShapeType="1"/>
          </p:cNvSpPr>
          <p:nvPr/>
        </p:nvSpPr>
        <p:spPr bwMode="auto">
          <a:xfrm>
            <a:off x="7315200" y="3886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33" name="Line 201"/>
          <p:cNvSpPr>
            <a:spLocks noChangeShapeType="1"/>
          </p:cNvSpPr>
          <p:nvPr/>
        </p:nvSpPr>
        <p:spPr bwMode="auto">
          <a:xfrm>
            <a:off x="7467600" y="4038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34" name="Line 202"/>
          <p:cNvSpPr>
            <a:spLocks noChangeShapeType="1"/>
          </p:cNvSpPr>
          <p:nvPr/>
        </p:nvSpPr>
        <p:spPr bwMode="auto">
          <a:xfrm>
            <a:off x="7010400" y="4038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35" name="Line 203"/>
          <p:cNvSpPr>
            <a:spLocks noChangeShapeType="1"/>
          </p:cNvSpPr>
          <p:nvPr/>
        </p:nvSpPr>
        <p:spPr bwMode="auto">
          <a:xfrm>
            <a:off x="7239000" y="4191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36" name="Line 204"/>
          <p:cNvSpPr>
            <a:spLocks noChangeShapeType="1"/>
          </p:cNvSpPr>
          <p:nvPr/>
        </p:nvSpPr>
        <p:spPr bwMode="auto">
          <a:xfrm>
            <a:off x="7315200" y="434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37" name="Line 205"/>
          <p:cNvSpPr>
            <a:spLocks noChangeShapeType="1"/>
          </p:cNvSpPr>
          <p:nvPr/>
        </p:nvSpPr>
        <p:spPr bwMode="auto">
          <a:xfrm>
            <a:off x="6934200" y="4419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38" name="Line 206"/>
          <p:cNvSpPr>
            <a:spLocks noChangeShapeType="1"/>
          </p:cNvSpPr>
          <p:nvPr/>
        </p:nvSpPr>
        <p:spPr bwMode="auto">
          <a:xfrm>
            <a:off x="7467600" y="4267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39" name="Line 207"/>
          <p:cNvSpPr>
            <a:spLocks noChangeShapeType="1"/>
          </p:cNvSpPr>
          <p:nvPr/>
        </p:nvSpPr>
        <p:spPr bwMode="auto">
          <a:xfrm>
            <a:off x="7467600" y="4419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40" name="Line 208"/>
          <p:cNvSpPr>
            <a:spLocks noChangeShapeType="1"/>
          </p:cNvSpPr>
          <p:nvPr/>
        </p:nvSpPr>
        <p:spPr bwMode="auto">
          <a:xfrm>
            <a:off x="6934200" y="3733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41" name="Line 209"/>
          <p:cNvSpPr>
            <a:spLocks noChangeShapeType="1"/>
          </p:cNvSpPr>
          <p:nvPr/>
        </p:nvSpPr>
        <p:spPr bwMode="auto">
          <a:xfrm>
            <a:off x="7467600" y="3810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42" name="Line 210"/>
          <p:cNvSpPr>
            <a:spLocks noChangeShapeType="1"/>
          </p:cNvSpPr>
          <p:nvPr/>
        </p:nvSpPr>
        <p:spPr bwMode="auto">
          <a:xfrm>
            <a:off x="7010400" y="3886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43" name="Line 211"/>
          <p:cNvSpPr>
            <a:spLocks noChangeShapeType="1"/>
          </p:cNvSpPr>
          <p:nvPr/>
        </p:nvSpPr>
        <p:spPr bwMode="auto">
          <a:xfrm>
            <a:off x="6934200" y="4191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44" name="Line 212"/>
          <p:cNvSpPr>
            <a:spLocks noChangeShapeType="1"/>
          </p:cNvSpPr>
          <p:nvPr/>
        </p:nvSpPr>
        <p:spPr bwMode="auto">
          <a:xfrm>
            <a:off x="7391400" y="3505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45" name="Line 213"/>
          <p:cNvSpPr>
            <a:spLocks noChangeShapeType="1"/>
          </p:cNvSpPr>
          <p:nvPr/>
        </p:nvSpPr>
        <p:spPr bwMode="auto">
          <a:xfrm>
            <a:off x="7467600" y="3657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46" name="Line 214"/>
          <p:cNvSpPr>
            <a:spLocks noChangeShapeType="1"/>
          </p:cNvSpPr>
          <p:nvPr/>
        </p:nvSpPr>
        <p:spPr bwMode="auto">
          <a:xfrm>
            <a:off x="7696200" y="3505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47" name="Line 215"/>
          <p:cNvSpPr>
            <a:spLocks noChangeShapeType="1"/>
          </p:cNvSpPr>
          <p:nvPr/>
        </p:nvSpPr>
        <p:spPr bwMode="auto">
          <a:xfrm>
            <a:off x="7848600" y="3657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48" name="Line 216"/>
          <p:cNvSpPr>
            <a:spLocks noChangeShapeType="1"/>
          </p:cNvSpPr>
          <p:nvPr/>
        </p:nvSpPr>
        <p:spPr bwMode="auto">
          <a:xfrm>
            <a:off x="8001000" y="3810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49" name="Line 217"/>
          <p:cNvSpPr>
            <a:spLocks noChangeShapeType="1"/>
          </p:cNvSpPr>
          <p:nvPr/>
        </p:nvSpPr>
        <p:spPr bwMode="auto">
          <a:xfrm>
            <a:off x="8153400" y="3962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50" name="Line 218"/>
          <p:cNvSpPr>
            <a:spLocks noChangeShapeType="1"/>
          </p:cNvSpPr>
          <p:nvPr/>
        </p:nvSpPr>
        <p:spPr bwMode="auto">
          <a:xfrm>
            <a:off x="7696200" y="3962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51" name="Line 219"/>
          <p:cNvSpPr>
            <a:spLocks noChangeShapeType="1"/>
          </p:cNvSpPr>
          <p:nvPr/>
        </p:nvSpPr>
        <p:spPr bwMode="auto">
          <a:xfrm>
            <a:off x="7924800" y="4114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52" name="Line 220"/>
          <p:cNvSpPr>
            <a:spLocks noChangeShapeType="1"/>
          </p:cNvSpPr>
          <p:nvPr/>
        </p:nvSpPr>
        <p:spPr bwMode="auto">
          <a:xfrm>
            <a:off x="8001000" y="4267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53" name="Line 221"/>
          <p:cNvSpPr>
            <a:spLocks noChangeShapeType="1"/>
          </p:cNvSpPr>
          <p:nvPr/>
        </p:nvSpPr>
        <p:spPr bwMode="auto">
          <a:xfrm>
            <a:off x="7620000" y="434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54" name="Line 222"/>
          <p:cNvSpPr>
            <a:spLocks noChangeShapeType="1"/>
          </p:cNvSpPr>
          <p:nvPr/>
        </p:nvSpPr>
        <p:spPr bwMode="auto">
          <a:xfrm>
            <a:off x="8153400" y="4191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55" name="Line 223"/>
          <p:cNvSpPr>
            <a:spLocks noChangeShapeType="1"/>
          </p:cNvSpPr>
          <p:nvPr/>
        </p:nvSpPr>
        <p:spPr bwMode="auto">
          <a:xfrm>
            <a:off x="8153400" y="434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56" name="Line 224"/>
          <p:cNvSpPr>
            <a:spLocks noChangeShapeType="1"/>
          </p:cNvSpPr>
          <p:nvPr/>
        </p:nvSpPr>
        <p:spPr bwMode="auto">
          <a:xfrm>
            <a:off x="7620000" y="3657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57" name="Line 225"/>
          <p:cNvSpPr>
            <a:spLocks noChangeShapeType="1"/>
          </p:cNvSpPr>
          <p:nvPr/>
        </p:nvSpPr>
        <p:spPr bwMode="auto">
          <a:xfrm>
            <a:off x="8153400" y="3733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58" name="Line 226"/>
          <p:cNvSpPr>
            <a:spLocks noChangeShapeType="1"/>
          </p:cNvSpPr>
          <p:nvPr/>
        </p:nvSpPr>
        <p:spPr bwMode="auto">
          <a:xfrm>
            <a:off x="7696200" y="3810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59" name="Line 227"/>
          <p:cNvSpPr>
            <a:spLocks noChangeShapeType="1"/>
          </p:cNvSpPr>
          <p:nvPr/>
        </p:nvSpPr>
        <p:spPr bwMode="auto">
          <a:xfrm>
            <a:off x="7620000" y="4114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60" name="Line 228"/>
          <p:cNvSpPr>
            <a:spLocks noChangeShapeType="1"/>
          </p:cNvSpPr>
          <p:nvPr/>
        </p:nvSpPr>
        <p:spPr bwMode="auto">
          <a:xfrm>
            <a:off x="8077200" y="3429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61" name="Line 229"/>
          <p:cNvSpPr>
            <a:spLocks noChangeShapeType="1"/>
          </p:cNvSpPr>
          <p:nvPr/>
        </p:nvSpPr>
        <p:spPr bwMode="auto">
          <a:xfrm>
            <a:off x="8153400" y="3581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62" name="Text Box 230"/>
          <p:cNvSpPr txBox="1">
            <a:spLocks noChangeArrowheads="1"/>
          </p:cNvSpPr>
          <p:nvPr/>
        </p:nvSpPr>
        <p:spPr bwMode="auto">
          <a:xfrm>
            <a:off x="2057400" y="2286000"/>
            <a:ext cx="121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00CC"/>
                </a:solidFill>
              </a:rPr>
              <a:t>Porous Strata</a:t>
            </a:r>
          </a:p>
        </p:txBody>
      </p:sp>
      <p:sp>
        <p:nvSpPr>
          <p:cNvPr id="164063" name="Text Box 231"/>
          <p:cNvSpPr txBox="1">
            <a:spLocks noChangeArrowheads="1"/>
          </p:cNvSpPr>
          <p:nvPr/>
        </p:nvSpPr>
        <p:spPr bwMode="auto">
          <a:xfrm>
            <a:off x="2209800" y="4235451"/>
            <a:ext cx="1447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</a:rPr>
              <a:t>Porous Strata</a:t>
            </a:r>
          </a:p>
        </p:txBody>
      </p:sp>
      <p:sp>
        <p:nvSpPr>
          <p:cNvPr id="164064" name="Text Box 232"/>
          <p:cNvSpPr txBox="1">
            <a:spLocks noChangeArrowheads="1"/>
          </p:cNvSpPr>
          <p:nvPr/>
        </p:nvSpPr>
        <p:spPr bwMode="auto">
          <a:xfrm>
            <a:off x="7162800" y="1524001"/>
            <a:ext cx="1066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33CC"/>
                </a:solidFill>
              </a:rPr>
              <a:t>Deep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33CC"/>
                </a:solidFill>
              </a:rPr>
              <a:t>Well</a:t>
            </a:r>
          </a:p>
        </p:txBody>
      </p:sp>
      <p:sp>
        <p:nvSpPr>
          <p:cNvPr id="164065" name="Text Box 233"/>
          <p:cNvSpPr txBox="1">
            <a:spLocks noChangeArrowheads="1"/>
          </p:cNvSpPr>
          <p:nvPr/>
        </p:nvSpPr>
        <p:spPr bwMode="auto">
          <a:xfrm>
            <a:off x="3505200" y="370205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Non-Porous Strata</a:t>
            </a:r>
          </a:p>
        </p:txBody>
      </p:sp>
      <p:sp>
        <p:nvSpPr>
          <p:cNvPr id="164066" name="Text Box 234"/>
          <p:cNvSpPr txBox="1">
            <a:spLocks noChangeArrowheads="1"/>
          </p:cNvSpPr>
          <p:nvPr/>
        </p:nvSpPr>
        <p:spPr bwMode="auto">
          <a:xfrm>
            <a:off x="3657600" y="51816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Non-Porous Strata</a:t>
            </a:r>
          </a:p>
        </p:txBody>
      </p:sp>
      <p:sp>
        <p:nvSpPr>
          <p:cNvPr id="164067" name="Text Box 235"/>
          <p:cNvSpPr txBox="1">
            <a:spLocks noChangeArrowheads="1"/>
          </p:cNvSpPr>
          <p:nvPr/>
        </p:nvSpPr>
        <p:spPr bwMode="auto">
          <a:xfrm>
            <a:off x="3505200" y="914401"/>
            <a:ext cx="1447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33CC"/>
                </a:solidFill>
              </a:rPr>
              <a:t>Shallow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33CC"/>
                </a:solidFill>
              </a:rPr>
              <a:t>Well</a:t>
            </a:r>
          </a:p>
        </p:txBody>
      </p:sp>
      <p:sp>
        <p:nvSpPr>
          <p:cNvPr id="164068" name="Text Box 236"/>
          <p:cNvSpPr txBox="1">
            <a:spLocks noChangeArrowheads="1"/>
          </p:cNvSpPr>
          <p:nvPr/>
        </p:nvSpPr>
        <p:spPr bwMode="auto">
          <a:xfrm>
            <a:off x="4343400" y="2057401"/>
            <a:ext cx="251460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/>
              <a:t>…………………………………………………………………………………………………………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/>
              <a:t>…………………………</a:t>
            </a:r>
          </a:p>
        </p:txBody>
      </p:sp>
      <p:sp>
        <p:nvSpPr>
          <p:cNvPr id="164069" name="Text Box 237"/>
          <p:cNvSpPr txBox="1">
            <a:spLocks noChangeArrowheads="1"/>
          </p:cNvSpPr>
          <p:nvPr/>
        </p:nvSpPr>
        <p:spPr bwMode="auto">
          <a:xfrm>
            <a:off x="4495800" y="2130426"/>
            <a:ext cx="251460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/>
              <a:t>…………………………………………………………………………………………………………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/>
              <a:t>…………………………</a:t>
            </a:r>
          </a:p>
        </p:txBody>
      </p:sp>
      <p:sp>
        <p:nvSpPr>
          <p:cNvPr id="164070" name="Text Box 238"/>
          <p:cNvSpPr txBox="1">
            <a:spLocks noChangeArrowheads="1"/>
          </p:cNvSpPr>
          <p:nvPr/>
        </p:nvSpPr>
        <p:spPr bwMode="auto">
          <a:xfrm>
            <a:off x="4267200" y="2238376"/>
            <a:ext cx="2514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/>
              <a:t>…………………………………………………………………………………………………………</a:t>
            </a:r>
          </a:p>
        </p:txBody>
      </p:sp>
      <p:sp>
        <p:nvSpPr>
          <p:cNvPr id="164071" name="Text Box 239"/>
          <p:cNvSpPr txBox="1">
            <a:spLocks noChangeArrowheads="1"/>
          </p:cNvSpPr>
          <p:nvPr/>
        </p:nvSpPr>
        <p:spPr bwMode="auto">
          <a:xfrm>
            <a:off x="1524000" y="1905001"/>
            <a:ext cx="20574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/>
              <a:t>…………………………………………………………………………………………………………</a:t>
            </a:r>
          </a:p>
        </p:txBody>
      </p:sp>
      <p:sp>
        <p:nvSpPr>
          <p:cNvPr id="164072" name="Text Box 240"/>
          <p:cNvSpPr txBox="1">
            <a:spLocks noChangeArrowheads="1"/>
          </p:cNvSpPr>
          <p:nvPr/>
        </p:nvSpPr>
        <p:spPr bwMode="auto">
          <a:xfrm>
            <a:off x="1600200" y="2057401"/>
            <a:ext cx="20574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/>
              <a:t>…………………………………………………………………………………………………………</a:t>
            </a:r>
          </a:p>
        </p:txBody>
      </p:sp>
      <p:sp>
        <p:nvSpPr>
          <p:cNvPr id="164073" name="Text Box 241"/>
          <p:cNvSpPr txBox="1">
            <a:spLocks noChangeArrowheads="1"/>
          </p:cNvSpPr>
          <p:nvPr/>
        </p:nvSpPr>
        <p:spPr bwMode="auto">
          <a:xfrm>
            <a:off x="8610600" y="2057400"/>
            <a:ext cx="17526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/>
              <a:t>………………………………………………………………………………………………</a:t>
            </a:r>
          </a:p>
        </p:txBody>
      </p:sp>
      <p:sp>
        <p:nvSpPr>
          <p:cNvPr id="164074" name="Text Box 242"/>
          <p:cNvSpPr txBox="1">
            <a:spLocks noChangeArrowheads="1"/>
          </p:cNvSpPr>
          <p:nvPr/>
        </p:nvSpPr>
        <p:spPr bwMode="auto">
          <a:xfrm>
            <a:off x="8382000" y="2209801"/>
            <a:ext cx="17526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/>
              <a:t>………………………………………………………………………………</a:t>
            </a:r>
          </a:p>
        </p:txBody>
      </p:sp>
      <p:sp>
        <p:nvSpPr>
          <p:cNvPr id="164075" name="Text Box 243"/>
          <p:cNvSpPr txBox="1">
            <a:spLocks noChangeArrowheads="1"/>
          </p:cNvSpPr>
          <p:nvPr/>
        </p:nvSpPr>
        <p:spPr bwMode="auto">
          <a:xfrm>
            <a:off x="1828800" y="4419600"/>
            <a:ext cx="792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/>
              <a:t>……………………………………………………………………………………………………………………………………………………………………………….</a:t>
            </a:r>
          </a:p>
        </p:txBody>
      </p:sp>
      <p:sp>
        <p:nvSpPr>
          <p:cNvPr id="164076" name="Text Box 244"/>
          <p:cNvSpPr txBox="1">
            <a:spLocks noChangeArrowheads="1"/>
          </p:cNvSpPr>
          <p:nvPr/>
        </p:nvSpPr>
        <p:spPr bwMode="auto">
          <a:xfrm>
            <a:off x="1981200" y="4572001"/>
            <a:ext cx="792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/>
              <a:t>………………………………………………………………………………………</a:t>
            </a:r>
          </a:p>
        </p:txBody>
      </p:sp>
      <p:sp>
        <p:nvSpPr>
          <p:cNvPr id="164077" name="Text Box 245"/>
          <p:cNvSpPr txBox="1">
            <a:spLocks noChangeArrowheads="1"/>
          </p:cNvSpPr>
          <p:nvPr/>
        </p:nvSpPr>
        <p:spPr bwMode="auto">
          <a:xfrm>
            <a:off x="4267200" y="24384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</a:rPr>
              <a:t>Porous Strata</a:t>
            </a:r>
          </a:p>
        </p:txBody>
      </p:sp>
      <p:pic>
        <p:nvPicPr>
          <p:cNvPr id="238" name="Picture 2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62" y="40913"/>
            <a:ext cx="1524000" cy="992214"/>
          </a:xfrm>
          <a:prstGeom prst="rect">
            <a:avLst/>
          </a:prstGeom>
        </p:spPr>
      </p:pic>
      <p:pic>
        <p:nvPicPr>
          <p:cNvPr id="239" name="Picture 2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869" y="0"/>
            <a:ext cx="1428750" cy="100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1366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4"/>
          <p:cNvSpPr>
            <a:spLocks noChangeArrowheads="1"/>
          </p:cNvSpPr>
          <p:nvPr/>
        </p:nvSpPr>
        <p:spPr bwMode="auto">
          <a:xfrm>
            <a:off x="2148898" y="4415797"/>
            <a:ext cx="311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6600"/>
                </a:solidFill>
              </a:rPr>
              <a:t>held under pressure</a:t>
            </a:r>
          </a:p>
        </p:txBody>
      </p:sp>
      <p:sp>
        <p:nvSpPr>
          <p:cNvPr id="172035" name="Rectangle 5"/>
          <p:cNvSpPr>
            <a:spLocks noChangeArrowheads="1"/>
          </p:cNvSpPr>
          <p:nvPr/>
        </p:nvSpPr>
        <p:spPr bwMode="auto">
          <a:xfrm>
            <a:off x="1807203" y="3258462"/>
            <a:ext cx="5751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C00CC"/>
                </a:solidFill>
              </a:rPr>
              <a:t>Water comes to surface on to its own  </a:t>
            </a:r>
          </a:p>
        </p:txBody>
      </p:sp>
      <p:sp>
        <p:nvSpPr>
          <p:cNvPr id="172036" name="Rectangle 6"/>
          <p:cNvSpPr>
            <a:spLocks noChangeArrowheads="1"/>
          </p:cNvSpPr>
          <p:nvPr/>
        </p:nvSpPr>
        <p:spPr bwMode="auto">
          <a:xfrm>
            <a:off x="1807203" y="2240733"/>
            <a:ext cx="3194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3333FF"/>
                </a:solidFill>
              </a:rPr>
              <a:t>Not common in India</a:t>
            </a:r>
          </a:p>
        </p:txBody>
      </p:sp>
      <p:sp>
        <p:nvSpPr>
          <p:cNvPr id="172037" name="Rectangle 7"/>
          <p:cNvSpPr>
            <a:spLocks noChangeArrowheads="1"/>
          </p:cNvSpPr>
          <p:nvPr/>
        </p:nvSpPr>
        <p:spPr bwMode="auto">
          <a:xfrm>
            <a:off x="826128" y="1246283"/>
            <a:ext cx="2578100" cy="5191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/>
              <a:t>Artesian wells</a:t>
            </a:r>
          </a:p>
        </p:txBody>
      </p:sp>
      <p:sp>
        <p:nvSpPr>
          <p:cNvPr id="172038" name="AutoShape 8"/>
          <p:cNvSpPr>
            <a:spLocks noChangeArrowheads="1"/>
          </p:cNvSpPr>
          <p:nvPr/>
        </p:nvSpPr>
        <p:spPr bwMode="auto">
          <a:xfrm>
            <a:off x="3884692" y="3811116"/>
            <a:ext cx="76200" cy="533400"/>
          </a:xfrm>
          <a:prstGeom prst="downArrow">
            <a:avLst>
              <a:gd name="adj1" fmla="val 50000"/>
              <a:gd name="adj2" fmla="val 175000"/>
            </a:avLst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2039" name="TextBox 8"/>
          <p:cNvSpPr txBox="1">
            <a:spLocks noChangeArrowheads="1"/>
          </p:cNvSpPr>
          <p:nvPr/>
        </p:nvSpPr>
        <p:spPr bwMode="auto">
          <a:xfrm>
            <a:off x="826128" y="5576935"/>
            <a:ext cx="2879314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/>
              <a:t>Saline Intrusion</a:t>
            </a:r>
          </a:p>
        </p:txBody>
      </p:sp>
      <p:pic>
        <p:nvPicPr>
          <p:cNvPr id="2050" name="Picture 2" descr="Image result for Artesian we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924" y="1327479"/>
            <a:ext cx="5077266" cy="290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62" y="40913"/>
            <a:ext cx="1524000" cy="9922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8869" y="0"/>
            <a:ext cx="1428750" cy="100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051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4"/>
          <p:cNvSpPr>
            <a:spLocks noChangeArrowheads="1"/>
          </p:cNvSpPr>
          <p:nvPr/>
        </p:nvSpPr>
        <p:spPr bwMode="auto">
          <a:xfrm>
            <a:off x="1976437" y="2924840"/>
            <a:ext cx="416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chemeClr val="hlink"/>
                </a:solidFill>
              </a:rPr>
              <a:t>Step wells: </a:t>
            </a:r>
            <a:r>
              <a:rPr lang="en-US" altLang="en-US" sz="2400" b="1" dirty="0">
                <a:solidFill>
                  <a:srgbClr val="FF33CC"/>
                </a:solidFill>
              </a:rPr>
              <a:t>Now obsolete</a:t>
            </a:r>
            <a:r>
              <a:rPr lang="en-US" altLang="en-US" sz="2400" b="1" dirty="0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184323" name="Rectangle 5"/>
          <p:cNvSpPr>
            <a:spLocks noChangeArrowheads="1"/>
          </p:cNvSpPr>
          <p:nvPr/>
        </p:nvSpPr>
        <p:spPr bwMode="auto">
          <a:xfrm>
            <a:off x="432585" y="976313"/>
            <a:ext cx="2078038" cy="57943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/>
              <a:t>Dug wells</a:t>
            </a:r>
            <a:endParaRPr lang="en-US" altLang="en-US"/>
          </a:p>
        </p:txBody>
      </p:sp>
      <p:sp>
        <p:nvSpPr>
          <p:cNvPr id="184324" name="Rectangle 6"/>
          <p:cNvSpPr>
            <a:spLocks noChangeArrowheads="1"/>
          </p:cNvSpPr>
          <p:nvPr/>
        </p:nvSpPr>
        <p:spPr bwMode="auto">
          <a:xfrm>
            <a:off x="1070958" y="1598679"/>
            <a:ext cx="2333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9966FF"/>
                </a:solidFill>
              </a:rPr>
              <a:t>Most common</a:t>
            </a:r>
            <a:r>
              <a:rPr lang="en-US" altLang="en-US" sz="2400" b="1" dirty="0"/>
              <a:t> </a:t>
            </a:r>
          </a:p>
        </p:txBody>
      </p:sp>
      <p:sp>
        <p:nvSpPr>
          <p:cNvPr id="184325" name="Rectangle 7"/>
          <p:cNvSpPr>
            <a:spLocks noChangeArrowheads="1"/>
          </p:cNvSpPr>
          <p:nvPr/>
        </p:nvSpPr>
        <p:spPr bwMode="auto">
          <a:xfrm>
            <a:off x="1959971" y="2513079"/>
            <a:ext cx="1309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 err="1">
                <a:solidFill>
                  <a:schemeClr val="hlink"/>
                </a:solidFill>
              </a:rPr>
              <a:t>Pacca</a:t>
            </a:r>
            <a:endParaRPr lang="en-US" altLang="en-US" sz="2400" b="1" dirty="0">
              <a:solidFill>
                <a:schemeClr val="hlink"/>
              </a:solidFill>
            </a:endParaRPr>
          </a:p>
        </p:txBody>
      </p:sp>
      <p:sp>
        <p:nvSpPr>
          <p:cNvPr id="184326" name="Rectangle 8"/>
          <p:cNvSpPr>
            <a:spLocks noChangeArrowheads="1"/>
          </p:cNvSpPr>
          <p:nvPr/>
        </p:nvSpPr>
        <p:spPr bwMode="auto">
          <a:xfrm>
            <a:off x="1976437" y="2055879"/>
            <a:ext cx="1528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 err="1">
                <a:solidFill>
                  <a:schemeClr val="hlink"/>
                </a:solidFill>
              </a:rPr>
              <a:t>Katcha</a:t>
            </a:r>
            <a:r>
              <a:rPr lang="en-US" altLang="en-US" sz="2400" dirty="0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184327" name="Rectangle 9"/>
          <p:cNvSpPr>
            <a:spLocks noChangeArrowheads="1"/>
          </p:cNvSpPr>
          <p:nvPr/>
        </p:nvSpPr>
        <p:spPr bwMode="auto">
          <a:xfrm>
            <a:off x="1752600" y="4102359"/>
            <a:ext cx="4616648" cy="22775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n-US" altLang="en-US" sz="2800" b="1" dirty="0">
                <a:solidFill>
                  <a:srgbClr val="3333FF"/>
                </a:solidFill>
              </a:rPr>
              <a:t>	</a:t>
            </a:r>
            <a:r>
              <a:rPr lang="en-US" altLang="en-US" sz="2800" b="1" dirty="0" err="1">
                <a:solidFill>
                  <a:srgbClr val="3333FF"/>
                </a:solidFill>
              </a:rPr>
              <a:t>Katcha</a:t>
            </a:r>
            <a:r>
              <a:rPr lang="en-US" altLang="en-US" sz="2800" b="1" dirty="0">
                <a:solidFill>
                  <a:srgbClr val="3333FF"/>
                </a:solidFill>
              </a:rPr>
              <a:t> wells</a:t>
            </a:r>
            <a:r>
              <a:rPr lang="en-US" altLang="en-US" sz="2400" b="1" dirty="0">
                <a:solidFill>
                  <a:srgbClr val="CC00CC"/>
                </a:solidFill>
              </a:rPr>
              <a:t>		</a:t>
            </a:r>
          </a:p>
          <a:p>
            <a:pPr lvl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CC00CC"/>
                </a:solidFill>
              </a:rPr>
              <a:t> Deepening of bottom	</a:t>
            </a:r>
          </a:p>
          <a:p>
            <a:pPr lvl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CC00CC"/>
                </a:solidFill>
              </a:rPr>
              <a:t> Hand pump	</a:t>
            </a:r>
          </a:p>
          <a:p>
            <a:pPr lvl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CC00CC"/>
                </a:solidFill>
              </a:rPr>
              <a:t> Fill with sand </a:t>
            </a:r>
            <a:r>
              <a:rPr lang="en-US" altLang="en-US" sz="2400" b="1" dirty="0" err="1">
                <a:solidFill>
                  <a:srgbClr val="CC00CC"/>
                </a:solidFill>
              </a:rPr>
              <a:t>upto</a:t>
            </a:r>
            <a:r>
              <a:rPr lang="en-US" altLang="en-US" sz="2400" b="1" dirty="0">
                <a:solidFill>
                  <a:srgbClr val="CC00CC"/>
                </a:solidFill>
              </a:rPr>
              <a:t> water	</a:t>
            </a:r>
          </a:p>
          <a:p>
            <a:pPr lvl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CC00CC"/>
                </a:solidFill>
              </a:rPr>
              <a:t> level and clay above that </a:t>
            </a:r>
          </a:p>
          <a:p>
            <a:pPr lvl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CC00CC"/>
                </a:solidFill>
              </a:rPr>
              <a:t> Platform for drainage</a:t>
            </a:r>
          </a:p>
        </p:txBody>
      </p:sp>
      <p:sp>
        <p:nvSpPr>
          <p:cNvPr id="184328" name="Rectangle 10"/>
          <p:cNvSpPr>
            <a:spLocks noChangeArrowheads="1"/>
          </p:cNvSpPr>
          <p:nvPr/>
        </p:nvSpPr>
        <p:spPr bwMode="auto">
          <a:xfrm>
            <a:off x="6542716" y="4185612"/>
            <a:ext cx="4615046" cy="22775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n-US" altLang="en-US" sz="2800" b="1" dirty="0">
                <a:solidFill>
                  <a:srgbClr val="3333FF"/>
                </a:solidFill>
              </a:rPr>
              <a:t>	</a:t>
            </a:r>
            <a:r>
              <a:rPr lang="en-US" altLang="en-US" sz="2800" b="1" dirty="0" err="1">
                <a:solidFill>
                  <a:srgbClr val="3333FF"/>
                </a:solidFill>
              </a:rPr>
              <a:t>Pucca</a:t>
            </a:r>
            <a:r>
              <a:rPr lang="en-US" altLang="en-US" sz="2800" b="1" dirty="0">
                <a:solidFill>
                  <a:srgbClr val="3333FF"/>
                </a:solidFill>
              </a:rPr>
              <a:t> wells</a:t>
            </a:r>
          </a:p>
          <a:p>
            <a:pPr lvl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CC00CC"/>
                </a:solidFill>
              </a:rPr>
              <a:t> Upper 10 feet or &gt; </a:t>
            </a:r>
            <a:r>
              <a:rPr lang="en-US" altLang="en-US" sz="2400" b="1" dirty="0" err="1">
                <a:solidFill>
                  <a:srgbClr val="CC00CC"/>
                </a:solidFill>
              </a:rPr>
              <a:t>pucca</a:t>
            </a:r>
            <a:endParaRPr lang="en-US" altLang="en-US" sz="2400" b="1" dirty="0">
              <a:solidFill>
                <a:srgbClr val="CC00CC"/>
              </a:solidFill>
            </a:endParaRPr>
          </a:p>
          <a:p>
            <a:pPr lvl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CC00CC"/>
                </a:solidFill>
              </a:rPr>
              <a:t> Hand pump</a:t>
            </a:r>
          </a:p>
          <a:p>
            <a:pPr lvl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CC00CC"/>
                </a:solidFill>
              </a:rPr>
              <a:t> Raise lining above ground </a:t>
            </a:r>
          </a:p>
          <a:p>
            <a:pPr lvl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CC00CC"/>
                </a:solidFill>
              </a:rPr>
              <a:t>  at least one feet</a:t>
            </a:r>
          </a:p>
          <a:p>
            <a:pPr lvl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CC00CC"/>
                </a:solidFill>
              </a:rPr>
              <a:t> Concrete slab as cover</a:t>
            </a:r>
          </a:p>
        </p:txBody>
      </p:sp>
      <p:sp>
        <p:nvSpPr>
          <p:cNvPr id="184329" name="Rectangle 11"/>
          <p:cNvSpPr>
            <a:spLocks noChangeArrowheads="1"/>
          </p:cNvSpPr>
          <p:nvPr/>
        </p:nvSpPr>
        <p:spPr bwMode="auto">
          <a:xfrm>
            <a:off x="205581" y="3480602"/>
            <a:ext cx="3094037" cy="579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/>
              <a:t>Improvements</a:t>
            </a:r>
          </a:p>
        </p:txBody>
      </p:sp>
      <p:sp>
        <p:nvSpPr>
          <p:cNvPr id="184330" name="Rectangle 12"/>
          <p:cNvSpPr>
            <a:spLocks noChangeArrowheads="1"/>
          </p:cNvSpPr>
          <p:nvPr/>
        </p:nvSpPr>
        <p:spPr bwMode="auto">
          <a:xfrm>
            <a:off x="3098596" y="2536559"/>
            <a:ext cx="1776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chemeClr val="hlink"/>
                </a:solidFill>
              </a:rPr>
              <a:t>/ </a:t>
            </a:r>
            <a:r>
              <a:rPr lang="en-US" altLang="en-US" sz="2400" b="1" dirty="0" err="1">
                <a:solidFill>
                  <a:schemeClr val="hlink"/>
                </a:solidFill>
              </a:rPr>
              <a:t>Masonary</a:t>
            </a:r>
            <a:endParaRPr lang="en-US" altLang="en-US" sz="2400" b="1" dirty="0">
              <a:solidFill>
                <a:schemeClr val="hlink"/>
              </a:solidFill>
            </a:endParaRPr>
          </a:p>
        </p:txBody>
      </p:sp>
      <p:pic>
        <p:nvPicPr>
          <p:cNvPr id="3074" name="Picture 2" descr="Image result for Dug we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037" y="976313"/>
            <a:ext cx="5935161" cy="312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62" y="40913"/>
            <a:ext cx="1524000" cy="9922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8869" y="0"/>
            <a:ext cx="1428750" cy="100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1571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4"/>
          <p:cNvSpPr>
            <a:spLocks noChangeArrowheads="1"/>
          </p:cNvSpPr>
          <p:nvPr/>
        </p:nvSpPr>
        <p:spPr bwMode="auto">
          <a:xfrm>
            <a:off x="743691" y="2620830"/>
            <a:ext cx="4373313" cy="15696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CC00CC"/>
                </a:solidFill>
              </a:rPr>
              <a:t> Properly located</a:t>
            </a:r>
          </a:p>
          <a:p>
            <a:pPr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CC00CC"/>
                </a:solidFill>
              </a:rPr>
              <a:t> Well constructed</a:t>
            </a:r>
          </a:p>
          <a:p>
            <a:pPr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CC00CC"/>
                </a:solidFill>
              </a:rPr>
              <a:t> Protected against pollution</a:t>
            </a:r>
          </a:p>
          <a:p>
            <a:pPr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CC00CC"/>
                </a:solidFill>
              </a:rPr>
              <a:t> Provides again safe water </a:t>
            </a:r>
          </a:p>
        </p:txBody>
      </p:sp>
      <p:sp>
        <p:nvSpPr>
          <p:cNvPr id="194563" name="Rectangle 5"/>
          <p:cNvSpPr>
            <a:spLocks noChangeArrowheads="1"/>
          </p:cNvSpPr>
          <p:nvPr/>
        </p:nvSpPr>
        <p:spPr bwMode="auto">
          <a:xfrm>
            <a:off x="412484" y="1289476"/>
            <a:ext cx="3025775" cy="57943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/>
              <a:t>Sanitary wells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0289" y="1289476"/>
            <a:ext cx="4569600" cy="55220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62" y="40913"/>
            <a:ext cx="1524000" cy="9922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8869" y="0"/>
            <a:ext cx="1428750" cy="100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4537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4"/>
          <p:cNvSpPr>
            <a:spLocks noChangeArrowheads="1"/>
          </p:cNvSpPr>
          <p:nvPr/>
        </p:nvSpPr>
        <p:spPr bwMode="auto">
          <a:xfrm>
            <a:off x="274590" y="1100641"/>
            <a:ext cx="7433445" cy="226523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/>
              <a:t>i</a:t>
            </a:r>
            <a:r>
              <a:rPr lang="en-US" altLang="en-US" b="1" dirty="0"/>
              <a:t>. Location:</a:t>
            </a:r>
          </a:p>
          <a:p>
            <a:pPr lvl="1">
              <a:lnSpc>
                <a:spcPct val="130000"/>
              </a:lnSpc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b="1" dirty="0"/>
              <a:t> </a:t>
            </a:r>
            <a:r>
              <a:rPr lang="en-US" altLang="en-US" b="1" dirty="0">
                <a:solidFill>
                  <a:srgbClr val="CC00CC"/>
                </a:solidFill>
              </a:rPr>
              <a:t>15 </a:t>
            </a:r>
            <a:r>
              <a:rPr lang="en-US" altLang="en-US" b="1" dirty="0" err="1">
                <a:solidFill>
                  <a:srgbClr val="CC00CC"/>
                </a:solidFill>
              </a:rPr>
              <a:t>mts</a:t>
            </a:r>
            <a:r>
              <a:rPr lang="en-US" altLang="en-US" b="1" dirty="0">
                <a:solidFill>
                  <a:srgbClr val="CC00CC"/>
                </a:solidFill>
              </a:rPr>
              <a:t> (50ft)</a:t>
            </a:r>
            <a:r>
              <a:rPr lang="en-US" altLang="en-US" b="1" dirty="0">
                <a:solidFill>
                  <a:srgbClr val="CC00CC"/>
                </a:solidFill>
                <a:sym typeface="Symbol" panose="05050102010706020507" pitchFamily="18" charset="2"/>
              </a:rPr>
              <a:t></a:t>
            </a:r>
            <a:r>
              <a:rPr lang="en-US" altLang="en-US" b="1" dirty="0">
                <a:solidFill>
                  <a:srgbClr val="CC00CC"/>
                </a:solidFill>
              </a:rPr>
              <a:t>      </a:t>
            </a:r>
            <a:r>
              <a:rPr lang="en-US" altLang="en-US" b="1" dirty="0">
                <a:solidFill>
                  <a:srgbClr val="CC00CC"/>
                </a:solidFill>
                <a:sym typeface="Symbol" panose="05050102010706020507" pitchFamily="18" charset="2"/>
              </a:rPr>
              <a:t>sources of pollution</a:t>
            </a:r>
          </a:p>
          <a:p>
            <a:pPr lvl="1">
              <a:lnSpc>
                <a:spcPct val="130000"/>
              </a:lnSpc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rgbClr val="CC00CC"/>
                </a:solidFill>
                <a:sym typeface="Symbol" panose="05050102010706020507" pitchFamily="18" charset="2"/>
              </a:rPr>
              <a:t> Elevation</a:t>
            </a:r>
          </a:p>
          <a:p>
            <a:pPr lvl="1">
              <a:lnSpc>
                <a:spcPct val="130000"/>
              </a:lnSpc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rgbClr val="CC00CC"/>
                </a:solidFill>
                <a:sym typeface="Symbol" panose="05050102010706020507" pitchFamily="18" charset="2"/>
              </a:rPr>
              <a:t> </a:t>
            </a:r>
            <a:r>
              <a:rPr lang="en-US" altLang="en-US" b="1" dirty="0">
                <a:solidFill>
                  <a:srgbClr val="CC00CC"/>
                </a:solidFill>
              </a:rPr>
              <a:t>100 </a:t>
            </a:r>
            <a:r>
              <a:rPr lang="en-US" altLang="en-US" b="1" dirty="0" err="1">
                <a:solidFill>
                  <a:srgbClr val="CC00CC"/>
                </a:solidFill>
              </a:rPr>
              <a:t>mts</a:t>
            </a:r>
            <a:r>
              <a:rPr lang="en-US" altLang="en-US" b="1" dirty="0">
                <a:solidFill>
                  <a:srgbClr val="CC00CC"/>
                </a:solidFill>
              </a:rPr>
              <a:t> from house</a:t>
            </a:r>
          </a:p>
        </p:txBody>
      </p:sp>
      <p:sp>
        <p:nvSpPr>
          <p:cNvPr id="198659" name="Rectangle 5"/>
          <p:cNvSpPr>
            <a:spLocks noChangeArrowheads="1"/>
          </p:cNvSpPr>
          <p:nvPr/>
        </p:nvSpPr>
        <p:spPr bwMode="auto">
          <a:xfrm>
            <a:off x="274590" y="3972051"/>
            <a:ext cx="7366535" cy="1690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/>
              <a:t>ii. Lining:</a:t>
            </a:r>
            <a:r>
              <a:rPr lang="en-US" altLang="en-US" sz="2800" b="1" dirty="0"/>
              <a:t> </a:t>
            </a:r>
          </a:p>
          <a:p>
            <a:pPr lvl="1">
              <a:lnSpc>
                <a:spcPct val="130000"/>
              </a:lnSpc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rgbClr val="CC00CC"/>
                </a:solidFill>
              </a:rPr>
              <a:t> 6 </a:t>
            </a:r>
            <a:r>
              <a:rPr lang="en-US" altLang="en-US" b="1" dirty="0" err="1">
                <a:solidFill>
                  <a:srgbClr val="CC00CC"/>
                </a:solidFill>
              </a:rPr>
              <a:t>mts</a:t>
            </a:r>
            <a:r>
              <a:rPr lang="en-US" altLang="en-US" b="1" dirty="0">
                <a:solidFill>
                  <a:srgbClr val="CC00CC"/>
                </a:solidFill>
              </a:rPr>
              <a:t> (20ft)  </a:t>
            </a:r>
            <a:r>
              <a:rPr lang="en-US" altLang="en-US" b="1" dirty="0">
                <a:solidFill>
                  <a:srgbClr val="CC00CC"/>
                </a:solidFill>
                <a:sym typeface="Symbol" panose="05050102010706020507" pitchFamily="18" charset="2"/>
              </a:rPr>
              <a:t></a:t>
            </a:r>
            <a:endParaRPr lang="en-US" altLang="en-US" b="1" dirty="0">
              <a:solidFill>
                <a:srgbClr val="CC00CC"/>
              </a:solidFill>
            </a:endParaRPr>
          </a:p>
          <a:p>
            <a:pPr lvl="1">
              <a:lnSpc>
                <a:spcPct val="130000"/>
              </a:lnSpc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rgbClr val="CC00CC"/>
                </a:solidFill>
                <a:sym typeface="Symbol" panose="05050102010706020507" pitchFamily="18" charset="2"/>
              </a:rPr>
              <a:t> 2’-3’ above ground</a:t>
            </a:r>
            <a:endParaRPr lang="en-US" altLang="en-US" b="1" dirty="0">
              <a:sym typeface="Symbol" panose="05050102010706020507" pitchFamily="18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5323" y="1231272"/>
            <a:ext cx="4309449" cy="56056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62" y="40913"/>
            <a:ext cx="1524000" cy="9922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8869" y="0"/>
            <a:ext cx="1428750" cy="100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247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4"/>
          <p:cNvSpPr>
            <a:spLocks noChangeArrowheads="1"/>
          </p:cNvSpPr>
          <p:nvPr/>
        </p:nvSpPr>
        <p:spPr bwMode="auto">
          <a:xfrm>
            <a:off x="539515" y="4664955"/>
            <a:ext cx="87487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/>
              <a:t>vi. Covering: </a:t>
            </a:r>
          </a:p>
          <a:p>
            <a:pPr lvl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rgbClr val="CC00CC"/>
                </a:solidFill>
              </a:rPr>
              <a:t>To cover top of well   </a:t>
            </a:r>
            <a:r>
              <a:rPr lang="en-US" altLang="en-US" b="1" dirty="0">
                <a:solidFill>
                  <a:schemeClr val="hlink"/>
                </a:solidFill>
              </a:rPr>
              <a:t>‘</a:t>
            </a:r>
            <a:r>
              <a:rPr lang="en-US" altLang="en-US" b="1" dirty="0">
                <a:solidFill>
                  <a:schemeClr val="hlink"/>
                </a:solidFill>
                <a:sym typeface="Symbol" panose="05050102010706020507" pitchFamily="18" charset="2"/>
              </a:rPr>
              <a:t></a:t>
            </a:r>
            <a:r>
              <a:rPr lang="en-US" altLang="en-US" b="1" dirty="0">
                <a:solidFill>
                  <a:schemeClr val="hlink"/>
                </a:solidFill>
              </a:rPr>
              <a:t>’ Bacteriological quality</a:t>
            </a:r>
            <a:endParaRPr lang="en-US" altLang="en-US" b="1" dirty="0">
              <a:solidFill>
                <a:schemeClr val="hlink"/>
              </a:solidFill>
              <a:sym typeface="Symbol" panose="05050102010706020507" pitchFamily="18" charset="2"/>
            </a:endParaRPr>
          </a:p>
          <a:p>
            <a:pPr lvl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rgbClr val="CC00CC"/>
                </a:solidFill>
                <a:sym typeface="Symbol" panose="05050102010706020507" pitchFamily="18" charset="2"/>
              </a:rPr>
              <a:t>Open well is not a sanitary well</a:t>
            </a:r>
          </a:p>
        </p:txBody>
      </p:sp>
      <p:sp>
        <p:nvSpPr>
          <p:cNvPr id="206851" name="Rectangle 5"/>
          <p:cNvSpPr>
            <a:spLocks noChangeArrowheads="1"/>
          </p:cNvSpPr>
          <p:nvPr/>
        </p:nvSpPr>
        <p:spPr bwMode="auto">
          <a:xfrm>
            <a:off x="539515" y="896938"/>
            <a:ext cx="64643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/>
              <a:t>iii. Parapet:</a:t>
            </a:r>
          </a:p>
          <a:p>
            <a:pPr lvl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b="1" dirty="0"/>
              <a:t> </a:t>
            </a:r>
            <a:r>
              <a:rPr lang="en-US" altLang="en-US" b="1" dirty="0">
                <a:solidFill>
                  <a:srgbClr val="CC00CC"/>
                </a:solidFill>
              </a:rPr>
              <a:t>At least 70-75 </a:t>
            </a:r>
            <a:r>
              <a:rPr lang="en-US" altLang="en-US" b="1" dirty="0" err="1">
                <a:solidFill>
                  <a:srgbClr val="CC00CC"/>
                </a:solidFill>
              </a:rPr>
              <a:t>cms</a:t>
            </a:r>
            <a:r>
              <a:rPr lang="en-US" altLang="en-US" b="1" dirty="0">
                <a:solidFill>
                  <a:srgbClr val="CC00CC"/>
                </a:solidFill>
              </a:rPr>
              <a:t> above ground</a:t>
            </a:r>
          </a:p>
          <a:p>
            <a:pPr lvl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rgbClr val="CC00CC"/>
                </a:solidFill>
              </a:rPr>
              <a:t> Concrete</a:t>
            </a:r>
          </a:p>
        </p:txBody>
      </p:sp>
      <p:sp>
        <p:nvSpPr>
          <p:cNvPr id="206852" name="Rectangle 6"/>
          <p:cNvSpPr>
            <a:spLocks noChangeArrowheads="1"/>
          </p:cNvSpPr>
          <p:nvPr/>
        </p:nvSpPr>
        <p:spPr bwMode="auto">
          <a:xfrm>
            <a:off x="539515" y="2377197"/>
            <a:ext cx="85137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/>
              <a:t>iv. Platform:</a:t>
            </a:r>
          </a:p>
          <a:p>
            <a:pPr lvl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b="1" dirty="0"/>
              <a:t> </a:t>
            </a:r>
            <a:r>
              <a:rPr lang="en-US" altLang="en-US" b="1" dirty="0" err="1">
                <a:solidFill>
                  <a:srgbClr val="CC00CC"/>
                </a:solidFill>
              </a:rPr>
              <a:t>Atleast</a:t>
            </a:r>
            <a:r>
              <a:rPr lang="en-US" altLang="en-US" b="1" dirty="0">
                <a:solidFill>
                  <a:srgbClr val="CC00CC"/>
                </a:solidFill>
              </a:rPr>
              <a:t> ‘1 </a:t>
            </a:r>
            <a:r>
              <a:rPr lang="en-US" altLang="en-US" b="1" dirty="0" err="1">
                <a:solidFill>
                  <a:srgbClr val="CC00CC"/>
                </a:solidFill>
              </a:rPr>
              <a:t>mt</a:t>
            </a:r>
            <a:r>
              <a:rPr lang="en-US" altLang="en-US" b="1" dirty="0">
                <a:solidFill>
                  <a:srgbClr val="CC00CC"/>
                </a:solidFill>
              </a:rPr>
              <a:t>’ around well with outward slope</a:t>
            </a:r>
          </a:p>
        </p:txBody>
      </p:sp>
      <p:sp>
        <p:nvSpPr>
          <p:cNvPr id="206853" name="Rectangle 7"/>
          <p:cNvSpPr>
            <a:spLocks noChangeArrowheads="1"/>
          </p:cNvSpPr>
          <p:nvPr/>
        </p:nvSpPr>
        <p:spPr bwMode="auto">
          <a:xfrm>
            <a:off x="539515" y="3521076"/>
            <a:ext cx="78073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/>
              <a:t>v. Drain</a:t>
            </a:r>
          </a:p>
          <a:p>
            <a:pPr lvl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b="1" dirty="0"/>
              <a:t> </a:t>
            </a:r>
            <a:r>
              <a:rPr lang="en-US" altLang="en-US" b="1" dirty="0">
                <a:solidFill>
                  <a:srgbClr val="CC00CC"/>
                </a:solidFill>
              </a:rPr>
              <a:t>Outside cone of filtration (Drainage area)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2764" y="896938"/>
            <a:ext cx="2631848" cy="55220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62" y="40913"/>
            <a:ext cx="1524000" cy="9922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8869" y="0"/>
            <a:ext cx="1428750" cy="100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04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88" y="1991762"/>
            <a:ext cx="6561149" cy="4795537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Use:</a:t>
            </a:r>
          </a:p>
          <a:p>
            <a:pPr lvl="1">
              <a:spcBef>
                <a:spcPct val="0"/>
              </a:spcBef>
              <a:buClr>
                <a:srgbClr val="FF9900"/>
              </a:buClr>
              <a:buFontTx/>
              <a:buChar char="•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Domestic: 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Drinking, cooking</a:t>
            </a:r>
          </a:p>
          <a:p>
            <a:pPr lvl="1">
              <a:spcBef>
                <a:spcPct val="0"/>
              </a:spcBef>
              <a:buClr>
                <a:srgbClr val="FF9900"/>
              </a:buClr>
              <a:buFontTx/>
              <a:buChar char="•"/>
            </a:pPr>
            <a:r>
              <a:rPr lang="en-US" altLang="en-US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Public: 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Garden, swimming pool, Fire fighting</a:t>
            </a:r>
          </a:p>
          <a:p>
            <a:pPr lvl="1">
              <a:spcBef>
                <a:spcPct val="0"/>
              </a:spcBef>
              <a:buClr>
                <a:srgbClr val="FF9900"/>
              </a:buClr>
              <a:buFontTx/>
              <a:buChar char="•"/>
            </a:pPr>
            <a:r>
              <a:rPr lang="en-US" altLang="en-US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Industrial: 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Iron, paper, food</a:t>
            </a:r>
          </a:p>
          <a:p>
            <a:pPr lvl="1">
              <a:spcBef>
                <a:spcPct val="0"/>
              </a:spcBef>
              <a:buClr>
                <a:srgbClr val="FF9900"/>
              </a:buClr>
              <a:buFontTx/>
              <a:buChar char="•"/>
            </a:pPr>
            <a:r>
              <a:rPr lang="en-US" altLang="en-US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Agricultural: 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Irrigation</a:t>
            </a:r>
          </a:p>
          <a:p>
            <a:pPr lvl="1">
              <a:spcBef>
                <a:spcPct val="0"/>
              </a:spcBef>
              <a:buClr>
                <a:srgbClr val="FF9900"/>
              </a:buClr>
              <a:buFontTx/>
              <a:buChar char="•"/>
            </a:pPr>
            <a:r>
              <a:rPr lang="en-US" altLang="en-US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Power generation</a:t>
            </a:r>
          </a:p>
          <a:p>
            <a:pPr lvl="1">
              <a:spcBef>
                <a:spcPct val="0"/>
              </a:spcBef>
              <a:buClr>
                <a:srgbClr val="FF9900"/>
              </a:buClr>
              <a:buFontTx/>
              <a:buChar char="•"/>
            </a:pPr>
            <a:r>
              <a:rPr lang="en-US" altLang="en-US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Waste management</a:t>
            </a:r>
          </a:p>
          <a:p>
            <a:pPr lvl="1">
              <a:spcBef>
                <a:spcPct val="0"/>
              </a:spcBef>
              <a:buClr>
                <a:srgbClr val="FF9900"/>
              </a:buClr>
              <a:buFontTx/>
              <a:buChar char="•"/>
            </a:pPr>
            <a:endParaRPr lang="en-US" altLang="en-US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essential for </a:t>
            </a:r>
          </a:p>
          <a:p>
            <a:pPr lvl="1">
              <a:spcBef>
                <a:spcPct val="0"/>
              </a:spcBef>
              <a:buClr>
                <a:srgbClr val="FF9900"/>
              </a:buClr>
              <a:buFontTx/>
              <a:buChar char="•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 </a:t>
            </a:r>
          </a:p>
          <a:p>
            <a:pPr lvl="1">
              <a:spcBef>
                <a:spcPct val="0"/>
              </a:spcBef>
              <a:buClr>
                <a:srgbClr val="FF9900"/>
              </a:buClr>
              <a:buFontTx/>
              <a:buChar char="•"/>
            </a:pPr>
            <a:r>
              <a:rPr lang="en-US" altLang="en-US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Social  </a:t>
            </a:r>
          </a:p>
          <a:p>
            <a:pPr lvl="1">
              <a:spcBef>
                <a:spcPct val="0"/>
              </a:spcBef>
              <a:buClr>
                <a:srgbClr val="FF9900"/>
              </a:buClr>
              <a:buFontTx/>
              <a:buChar char="•"/>
            </a:pPr>
            <a:r>
              <a:rPr lang="en-US" altLang="en-US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Cultural development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988" y="1307426"/>
            <a:ext cx="6839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altLang="en-US" sz="2400" b="1" dirty="0"/>
              <a:t>Water is required for a number of daily activities</a:t>
            </a:r>
          </a:p>
        </p:txBody>
      </p:sp>
      <p:pic>
        <p:nvPicPr>
          <p:cNvPr id="1026" name="Picture 2" descr="Image result for uses of 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723" y="1991762"/>
            <a:ext cx="5162545" cy="479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62" y="40913"/>
            <a:ext cx="1524000" cy="9922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869" y="0"/>
            <a:ext cx="1428750" cy="100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7173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5"/>
          <p:cNvSpPr>
            <a:spLocks noChangeArrowheads="1"/>
          </p:cNvSpPr>
          <p:nvPr/>
        </p:nvSpPr>
        <p:spPr bwMode="auto">
          <a:xfrm>
            <a:off x="333455" y="1074683"/>
            <a:ext cx="7011987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/>
              <a:t>vii. Hand pump: </a:t>
            </a:r>
          </a:p>
          <a:p>
            <a:pPr lvl="1">
              <a:lnSpc>
                <a:spcPct val="130000"/>
              </a:lnSpc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rgbClr val="CC00CC"/>
                </a:solidFill>
              </a:rPr>
              <a:t> Robust to withstand rough handling</a:t>
            </a:r>
          </a:p>
          <a:p>
            <a:pPr lvl="1">
              <a:lnSpc>
                <a:spcPct val="130000"/>
              </a:lnSpc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rgbClr val="CC00CC"/>
                </a:solidFill>
                <a:sym typeface="Symbol" panose="05050102010706020507" pitchFamily="18" charset="2"/>
              </a:rPr>
              <a:t> </a:t>
            </a:r>
            <a:r>
              <a:rPr lang="en-US" altLang="en-US" b="1" dirty="0">
                <a:solidFill>
                  <a:srgbClr val="CC00CC"/>
                </a:solidFill>
              </a:rPr>
              <a:t> H</a:t>
            </a:r>
            <a:r>
              <a:rPr lang="en-US" altLang="en-US" b="1" baseline="-25000" dirty="0">
                <a:solidFill>
                  <a:srgbClr val="CC00CC"/>
                </a:solidFill>
                <a:sym typeface="Symbol" panose="05050102010706020507" pitchFamily="18" charset="2"/>
              </a:rPr>
              <a:t>2</a:t>
            </a:r>
            <a:r>
              <a:rPr lang="en-US" altLang="en-US" b="1" dirty="0">
                <a:solidFill>
                  <a:srgbClr val="CC00CC"/>
                </a:solidFill>
                <a:sym typeface="Symbol" panose="05050102010706020507" pitchFamily="18" charset="2"/>
              </a:rPr>
              <a:t>O Quality : Bacteriological</a:t>
            </a:r>
          </a:p>
        </p:txBody>
      </p:sp>
      <p:sp>
        <p:nvSpPr>
          <p:cNvPr id="208899" name="Rectangle 6"/>
          <p:cNvSpPr>
            <a:spLocks noChangeArrowheads="1"/>
          </p:cNvSpPr>
          <p:nvPr/>
        </p:nvSpPr>
        <p:spPr bwMode="auto">
          <a:xfrm>
            <a:off x="334749" y="2928060"/>
            <a:ext cx="58658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/>
              <a:t>viii. Consumer responsibility</a:t>
            </a:r>
          </a:p>
        </p:txBody>
      </p:sp>
      <p:sp>
        <p:nvSpPr>
          <p:cNvPr id="208900" name="Rectangle 8"/>
          <p:cNvSpPr>
            <a:spLocks noChangeArrowheads="1"/>
          </p:cNvSpPr>
          <p:nvPr/>
        </p:nvSpPr>
        <p:spPr bwMode="auto">
          <a:xfrm>
            <a:off x="469258" y="3664669"/>
            <a:ext cx="4237057" cy="250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/>
              <a:t>ix. Quality: Improved</a:t>
            </a: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3200" b="1" dirty="0">
                <a:solidFill>
                  <a:srgbClr val="CC00CC"/>
                </a:solidFill>
              </a:rPr>
              <a:t> Physical</a:t>
            </a: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3200" b="1" dirty="0">
                <a:solidFill>
                  <a:srgbClr val="CC00CC"/>
                </a:solidFill>
              </a:rPr>
              <a:t> Chemical and </a:t>
            </a: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3200" b="1" dirty="0">
                <a:solidFill>
                  <a:srgbClr val="CC00CC"/>
                </a:solidFill>
              </a:rPr>
              <a:t> Bacteriological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8151" y="1244209"/>
            <a:ext cx="2764570" cy="55220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62" y="40913"/>
            <a:ext cx="1524000" cy="992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8869" y="0"/>
            <a:ext cx="1428750" cy="100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4041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5"/>
          <p:cNvSpPr>
            <a:spLocks noChangeArrowheads="1"/>
          </p:cNvSpPr>
          <p:nvPr/>
        </p:nvSpPr>
        <p:spPr bwMode="auto">
          <a:xfrm>
            <a:off x="2071735" y="1133075"/>
            <a:ext cx="5546725" cy="16906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/>
              <a:t>	</a:t>
            </a:r>
            <a:r>
              <a:rPr lang="en-US" altLang="en-US" sz="2800" b="1" dirty="0">
                <a:solidFill>
                  <a:srgbClr val="3333FF"/>
                </a:solidFill>
              </a:rPr>
              <a:t>SUCCESSFUL</a:t>
            </a:r>
          </a:p>
          <a:p>
            <a:pPr lvl="1">
              <a:lnSpc>
                <a:spcPct val="130000"/>
              </a:lnSpc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rgbClr val="CC00CC"/>
                </a:solidFill>
              </a:rPr>
              <a:t> Bacteriological safe             </a:t>
            </a:r>
          </a:p>
          <a:p>
            <a:pPr lvl="1">
              <a:lnSpc>
                <a:spcPct val="130000"/>
              </a:lnSpc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rgbClr val="CC00CC"/>
                </a:solidFill>
              </a:rPr>
              <a:t> Cheap </a:t>
            </a:r>
          </a:p>
        </p:txBody>
      </p:sp>
      <p:sp>
        <p:nvSpPr>
          <p:cNvPr id="215043" name="Rectangle 6"/>
          <p:cNvSpPr>
            <a:spLocks noChangeArrowheads="1"/>
          </p:cNvSpPr>
          <p:nvPr/>
        </p:nvSpPr>
        <p:spPr bwMode="auto">
          <a:xfrm>
            <a:off x="4585550" y="2951769"/>
            <a:ext cx="3870387" cy="221599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Deep</a:t>
            </a:r>
          </a:p>
          <a:p>
            <a:pPr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Costly but good </a:t>
            </a:r>
          </a:p>
          <a:p>
            <a:pPr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with 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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yield</a:t>
            </a:r>
            <a:endParaRPr lang="en-US" altLang="en-US" sz="2400" b="1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No dependence </a:t>
            </a:r>
          </a:p>
          <a:p>
            <a:pPr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on rain fall</a:t>
            </a:r>
          </a:p>
          <a:p>
            <a:pPr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Successive layers of rocks</a:t>
            </a:r>
          </a:p>
        </p:txBody>
      </p:sp>
      <p:sp>
        <p:nvSpPr>
          <p:cNvPr id="215044" name="Rectangle 7"/>
          <p:cNvSpPr>
            <a:spLocks noChangeArrowheads="1"/>
          </p:cNvSpPr>
          <p:nvPr/>
        </p:nvSpPr>
        <p:spPr bwMode="auto">
          <a:xfrm>
            <a:off x="0" y="2905602"/>
            <a:ext cx="4572000" cy="230832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Shallow		</a:t>
            </a:r>
          </a:p>
          <a:p>
            <a:pPr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Largest source of H</a:t>
            </a:r>
            <a:r>
              <a:rPr lang="en-US" altLang="en-US" sz="2400" b="1" baseline="-250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 in rural areas</a:t>
            </a:r>
          </a:p>
          <a:p>
            <a:pPr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Area within 15 </a:t>
            </a:r>
            <a:r>
              <a:rPr lang="en-US" altLang="en-US" sz="24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mts</a:t>
            </a: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must be pollution free</a:t>
            </a:r>
          </a:p>
          <a:p>
            <a:pPr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Water bearing stratum</a:t>
            </a:r>
          </a:p>
        </p:txBody>
      </p:sp>
      <p:sp>
        <p:nvSpPr>
          <p:cNvPr id="2" name="Rectangle 1"/>
          <p:cNvSpPr/>
          <p:nvPr/>
        </p:nvSpPr>
        <p:spPr>
          <a:xfrm>
            <a:off x="3983526" y="153531"/>
            <a:ext cx="3340728" cy="5847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altLang="en-US" sz="3200" b="1" dirty="0"/>
              <a:t>      Tube wells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9487" y="1330859"/>
            <a:ext cx="3736063" cy="54635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62" y="40913"/>
            <a:ext cx="1524000" cy="9922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8869" y="0"/>
            <a:ext cx="1428750" cy="100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4935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4"/>
          <p:cNvSpPr>
            <a:spLocks noChangeArrowheads="1"/>
          </p:cNvSpPr>
          <p:nvPr/>
        </p:nvSpPr>
        <p:spPr bwMode="auto">
          <a:xfrm>
            <a:off x="305594" y="2176465"/>
            <a:ext cx="7010400" cy="27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 b="1" dirty="0"/>
          </a:p>
          <a:p>
            <a:pPr>
              <a:lnSpc>
                <a:spcPct val="130000"/>
              </a:lnSpc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800" b="1" dirty="0"/>
              <a:t> </a:t>
            </a:r>
            <a:r>
              <a:rPr lang="en-US" altLang="en-US" sz="2800" b="1" dirty="0">
                <a:solidFill>
                  <a:srgbClr val="CC00CC"/>
                </a:solidFill>
              </a:rPr>
              <a:t>Shallow, Deep, Mineral, Thermal</a:t>
            </a:r>
          </a:p>
          <a:p>
            <a:pPr>
              <a:lnSpc>
                <a:spcPct val="130000"/>
              </a:lnSpc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800" b="1" dirty="0">
                <a:solidFill>
                  <a:srgbClr val="CC00CC"/>
                </a:solidFill>
              </a:rPr>
              <a:t> Liable to gross pollution</a:t>
            </a:r>
          </a:p>
          <a:p>
            <a:pPr>
              <a:lnSpc>
                <a:spcPct val="130000"/>
              </a:lnSpc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800" b="1" dirty="0">
                <a:solidFill>
                  <a:srgbClr val="CC00CC"/>
                </a:solidFill>
              </a:rPr>
              <a:t> Yield is </a:t>
            </a:r>
            <a:r>
              <a:rPr lang="en-US" altLang="en-US" sz="2800" b="1" dirty="0">
                <a:solidFill>
                  <a:srgbClr val="3333FF"/>
                </a:solidFill>
              </a:rPr>
              <a:t>too low</a:t>
            </a:r>
            <a:r>
              <a:rPr lang="en-US" altLang="en-US" sz="2800" b="1" dirty="0">
                <a:solidFill>
                  <a:srgbClr val="CC00CC"/>
                </a:solidFill>
              </a:rPr>
              <a:t> for use as a source of 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CC00CC"/>
                </a:solidFill>
              </a:rPr>
              <a:t>   community H</a:t>
            </a:r>
            <a:r>
              <a:rPr lang="en-US" altLang="en-US" sz="2800" b="1" baseline="-25000" dirty="0">
                <a:solidFill>
                  <a:srgbClr val="CC00CC"/>
                </a:solidFill>
              </a:rPr>
              <a:t>2</a:t>
            </a:r>
            <a:r>
              <a:rPr lang="en-US" altLang="en-US" sz="2800" b="1" dirty="0">
                <a:solidFill>
                  <a:srgbClr val="CC00CC"/>
                </a:solidFill>
              </a:rPr>
              <a:t>O supply </a:t>
            </a:r>
          </a:p>
        </p:txBody>
      </p:sp>
      <p:sp>
        <p:nvSpPr>
          <p:cNvPr id="223235" name="Rectangle 5"/>
          <p:cNvSpPr>
            <a:spLocks noChangeArrowheads="1"/>
          </p:cNvSpPr>
          <p:nvPr/>
        </p:nvSpPr>
        <p:spPr bwMode="auto">
          <a:xfrm>
            <a:off x="4706293" y="541603"/>
            <a:ext cx="2264875" cy="5847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/>
              <a:t>Springs</a:t>
            </a:r>
          </a:p>
        </p:txBody>
      </p:sp>
      <p:sp>
        <p:nvSpPr>
          <p:cNvPr id="223236" name="Rectangle 6"/>
          <p:cNvSpPr>
            <a:spLocks noChangeArrowheads="1"/>
          </p:cNvSpPr>
          <p:nvPr/>
        </p:nvSpPr>
        <p:spPr bwMode="auto">
          <a:xfrm>
            <a:off x="396844" y="1566957"/>
            <a:ext cx="2241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3333FF"/>
                </a:solidFill>
              </a:rPr>
              <a:t>Topography</a:t>
            </a:r>
          </a:p>
        </p:txBody>
      </p:sp>
      <p:sp>
        <p:nvSpPr>
          <p:cNvPr id="223237" name="Rectangle 7"/>
          <p:cNvSpPr>
            <a:spLocks noChangeArrowheads="1"/>
          </p:cNvSpPr>
          <p:nvPr/>
        </p:nvSpPr>
        <p:spPr bwMode="auto">
          <a:xfrm>
            <a:off x="396844" y="2086070"/>
            <a:ext cx="378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/>
              <a:t>Not important source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1144" y="1171577"/>
            <a:ext cx="4661735" cy="22670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1145" y="3472860"/>
            <a:ext cx="4661735" cy="27559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162" y="40913"/>
            <a:ext cx="1524000" cy="9922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88869" y="0"/>
            <a:ext cx="1428750" cy="100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681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329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Reference 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69869" cy="1895349"/>
          </a:xfrm>
          <a:solidFill>
            <a:schemeClr val="bg1">
              <a:lumMod val="95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1. </a:t>
            </a:r>
            <a:r>
              <a:rPr lang="en-US" sz="2400" b="1" dirty="0"/>
              <a:t>Park’s Textbook of Preventive and Social Medicine</a:t>
            </a:r>
            <a:r>
              <a:rPr lang="en-US" sz="2400" dirty="0"/>
              <a:t>, 24</a:t>
            </a:r>
            <a:r>
              <a:rPr lang="en-US" sz="2400" baseline="30000" dirty="0"/>
              <a:t>th</a:t>
            </a:r>
            <a:r>
              <a:rPr lang="en-US" sz="2400" dirty="0"/>
              <a:t> Edition</a:t>
            </a:r>
          </a:p>
          <a:p>
            <a:pPr marL="0" indent="0">
              <a:buNone/>
            </a:pPr>
            <a:r>
              <a:rPr lang="en-US" sz="2400" dirty="0"/>
              <a:t>	By: K. Park, </a:t>
            </a:r>
            <a:r>
              <a:rPr lang="en-US" sz="2400" dirty="0" err="1"/>
              <a:t>Banarsidas</a:t>
            </a:r>
            <a:r>
              <a:rPr lang="en-US" sz="2400" dirty="0"/>
              <a:t> </a:t>
            </a:r>
            <a:r>
              <a:rPr lang="en-US" sz="2400" dirty="0" err="1"/>
              <a:t>Bhanot</a:t>
            </a:r>
            <a:r>
              <a:rPr lang="en-US" sz="2400" dirty="0"/>
              <a:t> Publishers.</a:t>
            </a:r>
            <a:endParaRPr lang="en-US" dirty="0">
              <a:hlinkClick r:id="rId2"/>
            </a:endParaRPr>
          </a:p>
          <a:p>
            <a:pPr marL="0" indent="0" fontAlgn="t">
              <a:buNone/>
            </a:pPr>
            <a:endParaRPr lang="en-US" sz="24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5391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939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639022" y="1237150"/>
            <a:ext cx="6567535" cy="52999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2800" b="1" dirty="0"/>
              <a:t>Water Requirement:</a:t>
            </a:r>
            <a:r>
              <a:rPr lang="en-US" altLang="en-US" sz="2400" b="1" dirty="0"/>
              <a:t> </a:t>
            </a:r>
          </a:p>
          <a:p>
            <a:pPr lvl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/>
              <a:t> </a:t>
            </a:r>
            <a:r>
              <a:rPr lang="en-US" altLang="en-US" sz="2400" b="1" dirty="0">
                <a:solidFill>
                  <a:srgbClr val="CC00CC"/>
                </a:solidFill>
              </a:rPr>
              <a:t>2 liter/person/day: mere survival</a:t>
            </a:r>
          </a:p>
          <a:p>
            <a:pPr lvl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endParaRPr lang="en-US" altLang="en-US" sz="2400" b="1" dirty="0">
              <a:solidFill>
                <a:srgbClr val="CC00CC"/>
              </a:solidFill>
            </a:endParaRPr>
          </a:p>
          <a:p>
            <a:pPr lvl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CC00CC"/>
                </a:solidFill>
              </a:rPr>
              <a:t> Adequate H</a:t>
            </a:r>
            <a:r>
              <a:rPr lang="en-US" altLang="en-US" sz="2400" b="1" baseline="-25000" dirty="0">
                <a:solidFill>
                  <a:srgbClr val="CC00CC"/>
                </a:solidFill>
              </a:rPr>
              <a:t>2</a:t>
            </a:r>
            <a:r>
              <a:rPr lang="en-US" altLang="en-US" sz="2400" b="1" dirty="0">
                <a:solidFill>
                  <a:srgbClr val="CC00CC"/>
                </a:solidFill>
              </a:rPr>
              <a:t>O must be supplied</a:t>
            </a:r>
          </a:p>
          <a:p>
            <a:pPr lvl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endParaRPr lang="en-US" altLang="en-US" b="1" dirty="0">
              <a:solidFill>
                <a:srgbClr val="CC00CC"/>
              </a:solidFill>
            </a:endParaRPr>
          </a:p>
          <a:p>
            <a:pPr lvl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0000CC"/>
                </a:solidFill>
              </a:rPr>
              <a:t>150-200 liters (35-40 gallons) /person/day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b="1" dirty="0"/>
          </a:p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2800" b="1" dirty="0"/>
              <a:t>Consumption depends on: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en-US" sz="2800" b="1" dirty="0"/>
          </a:p>
          <a:p>
            <a:pPr lvl="1"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/>
              <a:t> </a:t>
            </a:r>
            <a:r>
              <a:rPr lang="en-US" altLang="en-US" sz="2400" b="1" dirty="0">
                <a:solidFill>
                  <a:srgbClr val="CC00CC"/>
                </a:solidFill>
              </a:rPr>
              <a:t>Climate</a:t>
            </a:r>
          </a:p>
          <a:p>
            <a:pPr lvl="1"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endParaRPr lang="en-US" altLang="en-US" sz="2400" b="1" dirty="0">
              <a:solidFill>
                <a:srgbClr val="CC00CC"/>
              </a:solidFill>
            </a:endParaRPr>
          </a:p>
          <a:p>
            <a:pPr lvl="1"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CC00CC"/>
                </a:solidFill>
              </a:rPr>
              <a:t> Standard of living</a:t>
            </a:r>
          </a:p>
          <a:p>
            <a:pPr lvl="1"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endParaRPr lang="en-US" altLang="en-US" sz="2400" b="1" dirty="0">
              <a:solidFill>
                <a:srgbClr val="CC00CC"/>
              </a:solidFill>
            </a:endParaRPr>
          </a:p>
          <a:p>
            <a:pPr lvl="1"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CC00CC"/>
                </a:solidFill>
              </a:rPr>
              <a:t> Personal habits</a:t>
            </a:r>
          </a:p>
          <a:p>
            <a:pPr lvl="1"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§"/>
            </a:pPr>
            <a:endParaRPr lang="en-US" altLang="en-US" sz="2400" b="1" dirty="0">
              <a:solidFill>
                <a:srgbClr val="CC00CC"/>
              </a:solidFill>
            </a:endParaRP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735" y="1237150"/>
            <a:ext cx="4680641" cy="529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62" y="40913"/>
            <a:ext cx="1524000" cy="9922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8869" y="0"/>
            <a:ext cx="1428750" cy="100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97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5142" y="283644"/>
            <a:ext cx="4666307" cy="603596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altLang="en-US" b="1" dirty="0">
                <a:solidFill>
                  <a:srgbClr val="FF6600"/>
                </a:solidFill>
              </a:rPr>
              <a:t>Sources of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734" y="1153318"/>
            <a:ext cx="4249848" cy="4785756"/>
          </a:xfrm>
          <a:ln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pPr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/>
              <a:t> </a:t>
            </a:r>
            <a:r>
              <a:rPr lang="en-US" altLang="en-US" sz="2400" b="1" dirty="0">
                <a:solidFill>
                  <a:srgbClr val="3333FF"/>
                </a:solidFill>
              </a:rPr>
              <a:t>Rain H</a:t>
            </a:r>
            <a:r>
              <a:rPr lang="en-US" altLang="en-US" sz="2400" b="1" baseline="-25000" dirty="0">
                <a:solidFill>
                  <a:srgbClr val="3333FF"/>
                </a:solidFill>
              </a:rPr>
              <a:t>2</a:t>
            </a:r>
            <a:r>
              <a:rPr lang="en-US" altLang="en-US" sz="2400" b="1" dirty="0">
                <a:solidFill>
                  <a:srgbClr val="3333FF"/>
                </a:solidFill>
              </a:rPr>
              <a:t>O</a:t>
            </a:r>
          </a:p>
          <a:p>
            <a:pPr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endParaRPr lang="en-US" altLang="en-US" sz="2400" b="1" dirty="0">
              <a:solidFill>
                <a:srgbClr val="3333FF"/>
              </a:solidFill>
            </a:endParaRPr>
          </a:p>
          <a:p>
            <a:pPr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endParaRPr lang="en-US" altLang="en-US" sz="2400" b="1" dirty="0">
              <a:solidFill>
                <a:srgbClr val="3333FF"/>
              </a:solidFill>
            </a:endParaRPr>
          </a:p>
          <a:p>
            <a:pPr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3333FF"/>
                </a:solidFill>
              </a:rPr>
              <a:t>Surface H</a:t>
            </a:r>
            <a:r>
              <a:rPr lang="en-US" altLang="en-US" sz="2400" b="1" baseline="-25000" dirty="0">
                <a:solidFill>
                  <a:srgbClr val="3333FF"/>
                </a:solidFill>
              </a:rPr>
              <a:t>2</a:t>
            </a:r>
            <a:r>
              <a:rPr lang="en-US" altLang="en-US" sz="2400" b="1" dirty="0">
                <a:solidFill>
                  <a:srgbClr val="3333FF"/>
                </a:solidFill>
              </a:rPr>
              <a:t>O</a:t>
            </a:r>
          </a:p>
          <a:p>
            <a:pPr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endParaRPr lang="en-US" altLang="en-US" sz="2400" b="1" dirty="0">
              <a:solidFill>
                <a:srgbClr val="3333FF"/>
              </a:solidFill>
            </a:endParaRPr>
          </a:p>
          <a:p>
            <a:pPr lvl="1">
              <a:spcBef>
                <a:spcPct val="0"/>
              </a:spcBef>
              <a:buClr>
                <a:srgbClr val="CC00CC"/>
              </a:buClr>
              <a:buFontTx/>
              <a:buChar char="•"/>
            </a:pPr>
            <a:r>
              <a:rPr lang="en-US" altLang="en-US" b="1" dirty="0"/>
              <a:t> </a:t>
            </a:r>
            <a:r>
              <a:rPr lang="en-US" altLang="en-US" b="1" dirty="0">
                <a:solidFill>
                  <a:schemeClr val="hlink"/>
                </a:solidFill>
              </a:rPr>
              <a:t>Impounding reservoir</a:t>
            </a:r>
          </a:p>
          <a:p>
            <a:pPr lvl="1">
              <a:spcBef>
                <a:spcPct val="0"/>
              </a:spcBef>
              <a:buClr>
                <a:srgbClr val="CC00CC"/>
              </a:buClr>
              <a:buFontTx/>
              <a:buChar char="•"/>
            </a:pPr>
            <a:endParaRPr lang="en-US" altLang="en-US" b="1" dirty="0">
              <a:solidFill>
                <a:schemeClr val="hlink"/>
              </a:solidFill>
            </a:endParaRPr>
          </a:p>
          <a:p>
            <a:pPr lvl="1">
              <a:spcBef>
                <a:spcPct val="0"/>
              </a:spcBef>
              <a:buClr>
                <a:srgbClr val="CC00CC"/>
              </a:buClr>
              <a:buFontTx/>
              <a:buChar char="•"/>
            </a:pPr>
            <a:r>
              <a:rPr lang="en-US" altLang="en-US" b="1" dirty="0">
                <a:solidFill>
                  <a:schemeClr val="hlink"/>
                </a:solidFill>
              </a:rPr>
              <a:t> Rivers, Streams</a:t>
            </a:r>
          </a:p>
          <a:p>
            <a:pPr lvl="1">
              <a:spcBef>
                <a:spcPct val="0"/>
              </a:spcBef>
              <a:buClr>
                <a:srgbClr val="CC00CC"/>
              </a:buClr>
              <a:buFontTx/>
              <a:buChar char="•"/>
            </a:pPr>
            <a:endParaRPr lang="en-US" altLang="en-US" b="1" dirty="0">
              <a:solidFill>
                <a:schemeClr val="hlink"/>
              </a:solidFill>
            </a:endParaRPr>
          </a:p>
          <a:p>
            <a:pPr lvl="1">
              <a:spcBef>
                <a:spcPct val="0"/>
              </a:spcBef>
              <a:buClr>
                <a:srgbClr val="CC00CC"/>
              </a:buClr>
              <a:buFontTx/>
              <a:buChar char="•"/>
            </a:pPr>
            <a:r>
              <a:rPr lang="en-US" altLang="en-US" b="1" dirty="0">
                <a:solidFill>
                  <a:schemeClr val="hlink"/>
                </a:solidFill>
              </a:rPr>
              <a:t> Tanks, Ponds, Lakes</a:t>
            </a:r>
          </a:p>
          <a:p>
            <a:pPr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/>
              <a:t> </a:t>
            </a:r>
          </a:p>
          <a:p>
            <a:pPr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endParaRPr lang="en-US" altLang="en-US" sz="2400" b="1" dirty="0"/>
          </a:p>
          <a:p>
            <a:pPr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3333FF"/>
                </a:solidFill>
              </a:rPr>
              <a:t>Ground H</a:t>
            </a:r>
            <a:r>
              <a:rPr lang="en-US" altLang="en-US" sz="2400" b="1" baseline="-25000" dirty="0">
                <a:solidFill>
                  <a:srgbClr val="3333FF"/>
                </a:solidFill>
              </a:rPr>
              <a:t>2</a:t>
            </a:r>
            <a:r>
              <a:rPr lang="en-US" altLang="en-US" sz="2400" b="1" dirty="0">
                <a:solidFill>
                  <a:srgbClr val="3333FF"/>
                </a:solidFill>
              </a:rPr>
              <a:t>O</a:t>
            </a:r>
          </a:p>
          <a:p>
            <a:pPr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endParaRPr lang="en-US" altLang="en-US" sz="2400" b="1" dirty="0">
              <a:solidFill>
                <a:srgbClr val="3333FF"/>
              </a:solidFill>
            </a:endParaRPr>
          </a:p>
          <a:p>
            <a:pPr lvl="1">
              <a:spcBef>
                <a:spcPct val="0"/>
              </a:spcBef>
              <a:buClr>
                <a:srgbClr val="CC00CC"/>
              </a:buClr>
              <a:buFontTx/>
              <a:buChar char="•"/>
            </a:pPr>
            <a:r>
              <a:rPr lang="en-US" altLang="en-US" b="1" dirty="0"/>
              <a:t> </a:t>
            </a:r>
            <a:r>
              <a:rPr lang="en-US" altLang="en-US" b="1" dirty="0">
                <a:solidFill>
                  <a:schemeClr val="hlink"/>
                </a:solidFill>
              </a:rPr>
              <a:t>Shallow well</a:t>
            </a:r>
          </a:p>
          <a:p>
            <a:pPr lvl="1">
              <a:spcBef>
                <a:spcPct val="0"/>
              </a:spcBef>
              <a:buClr>
                <a:srgbClr val="CC00CC"/>
              </a:buClr>
              <a:buFontTx/>
              <a:buChar char="•"/>
            </a:pPr>
            <a:endParaRPr lang="en-US" altLang="en-US" b="1" dirty="0">
              <a:solidFill>
                <a:schemeClr val="hlink"/>
              </a:solidFill>
            </a:endParaRPr>
          </a:p>
          <a:p>
            <a:pPr lvl="1">
              <a:spcBef>
                <a:spcPct val="0"/>
              </a:spcBef>
              <a:buClr>
                <a:srgbClr val="CC00CC"/>
              </a:buClr>
              <a:buFontTx/>
              <a:buChar char="•"/>
            </a:pPr>
            <a:r>
              <a:rPr lang="en-US" altLang="en-US" b="1" dirty="0">
                <a:solidFill>
                  <a:schemeClr val="hlink"/>
                </a:solidFill>
              </a:rPr>
              <a:t> Deep well</a:t>
            </a:r>
          </a:p>
          <a:p>
            <a:pPr lvl="1">
              <a:spcBef>
                <a:spcPct val="0"/>
              </a:spcBef>
              <a:buClr>
                <a:srgbClr val="CC00CC"/>
              </a:buClr>
              <a:buFontTx/>
              <a:buChar char="•"/>
            </a:pPr>
            <a:endParaRPr lang="en-US" altLang="en-US" b="1" dirty="0">
              <a:solidFill>
                <a:schemeClr val="hlink"/>
              </a:solidFill>
            </a:endParaRPr>
          </a:p>
          <a:p>
            <a:pPr lvl="1">
              <a:spcBef>
                <a:spcPct val="0"/>
              </a:spcBef>
              <a:buClr>
                <a:srgbClr val="CC00CC"/>
              </a:buClr>
              <a:buFontTx/>
              <a:buChar char="•"/>
            </a:pPr>
            <a:r>
              <a:rPr lang="en-US" altLang="en-US" b="1" dirty="0">
                <a:solidFill>
                  <a:schemeClr val="hlink"/>
                </a:solidFill>
              </a:rPr>
              <a:t> Springs</a:t>
            </a:r>
          </a:p>
          <a:p>
            <a:endParaRPr lang="en-US" dirty="0"/>
          </a:p>
        </p:txBody>
      </p:sp>
      <p:pic>
        <p:nvPicPr>
          <p:cNvPr id="1026" name="Picture 2" descr="Image result for sources of 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582" y="1153318"/>
            <a:ext cx="6853473" cy="230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8581" y="3458424"/>
            <a:ext cx="6853473" cy="24806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62" y="40913"/>
            <a:ext cx="1524000" cy="992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8869" y="0"/>
            <a:ext cx="1428750" cy="100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79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406" y="992706"/>
            <a:ext cx="11353045" cy="1958724"/>
          </a:xfrm>
          <a:solidFill>
            <a:srgbClr val="FFC000"/>
          </a:solidFill>
        </p:spPr>
        <p:txBody>
          <a:bodyPr>
            <a:normAutofit lnSpcReduction="10000"/>
          </a:bodyPr>
          <a:lstStyle/>
          <a:p>
            <a:r>
              <a:rPr lang="en-US" altLang="en-US" b="1" dirty="0">
                <a:solidFill>
                  <a:srgbClr val="FF6600"/>
                </a:solidFill>
              </a:rPr>
              <a:t>Criteria</a:t>
            </a:r>
          </a:p>
          <a:p>
            <a:pPr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rgbClr val="3333FF"/>
                </a:solidFill>
              </a:rPr>
              <a:t>Quality	: </a:t>
            </a:r>
            <a:r>
              <a:rPr lang="en-US" altLang="en-US" b="1" dirty="0">
                <a:solidFill>
                  <a:schemeClr val="hlink"/>
                </a:solidFill>
              </a:rPr>
              <a:t>Acceptable</a:t>
            </a:r>
          </a:p>
          <a:p>
            <a:pPr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rgbClr val="3333FF"/>
                </a:solidFill>
              </a:rPr>
              <a:t>Quantity	:</a:t>
            </a:r>
            <a:r>
              <a:rPr lang="en-US" altLang="en-US" b="1" dirty="0"/>
              <a:t> </a:t>
            </a:r>
            <a:r>
              <a:rPr lang="en-US" altLang="en-US" b="1" dirty="0">
                <a:solidFill>
                  <a:schemeClr val="hlink"/>
                </a:solidFill>
              </a:rPr>
              <a:t>Must meet 95% of annual need </a:t>
            </a:r>
          </a:p>
          <a:p>
            <a:pPr lvl="4">
              <a:spcBef>
                <a:spcPct val="0"/>
              </a:spcBef>
              <a:buClr>
                <a:srgbClr val="CC00CC"/>
              </a:buClr>
              <a:buFontTx/>
              <a:buNone/>
            </a:pPr>
            <a:r>
              <a:rPr lang="en-US" altLang="en-US" sz="2800" b="1" dirty="0"/>
              <a:t>	</a:t>
            </a:r>
            <a:r>
              <a:rPr lang="en-US" altLang="en-US" sz="2800" b="1" dirty="0">
                <a:solidFill>
                  <a:srgbClr val="CC00CC"/>
                </a:solidFill>
                <a:sym typeface="Wingdings" panose="05000000000000000000" pitchFamily="2" charset="2"/>
              </a:rPr>
              <a:t></a:t>
            </a:r>
            <a:r>
              <a:rPr lang="en-US" altLang="en-US" sz="2800" b="1" dirty="0"/>
              <a:t>Present</a:t>
            </a:r>
          </a:p>
          <a:p>
            <a:pPr lvl="4">
              <a:spcBef>
                <a:spcPct val="0"/>
              </a:spcBef>
              <a:buClr>
                <a:srgbClr val="CC00CC"/>
              </a:buClr>
              <a:buFontTx/>
              <a:buNone/>
            </a:pPr>
            <a:r>
              <a:rPr lang="en-US" altLang="en-US" sz="2800" b="1" dirty="0"/>
              <a:t>	</a:t>
            </a:r>
            <a:r>
              <a:rPr lang="en-US" altLang="en-US" sz="2800" b="1" dirty="0">
                <a:solidFill>
                  <a:srgbClr val="CC00CC"/>
                </a:solidFill>
                <a:sym typeface="Wingdings" panose="05000000000000000000" pitchFamily="2" charset="2"/>
              </a:rPr>
              <a:t></a:t>
            </a:r>
            <a:r>
              <a:rPr lang="en-US" altLang="en-US" sz="2800" b="1" dirty="0"/>
              <a:t>Future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406" y="2951430"/>
            <a:ext cx="11353045" cy="37571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62" y="40913"/>
            <a:ext cx="1524000" cy="9922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869" y="0"/>
            <a:ext cx="1428750" cy="100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75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40" name="Rectangle 4"/>
          <p:cNvSpPr>
            <a:spLocks noChangeArrowheads="1"/>
          </p:cNvSpPr>
          <p:nvPr/>
        </p:nvSpPr>
        <p:spPr bwMode="auto">
          <a:xfrm>
            <a:off x="271603" y="1259581"/>
            <a:ext cx="11821543" cy="360098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33CC"/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1.1 billion lack access to "improved" drinking water supply</a:t>
            </a:r>
          </a:p>
          <a:p>
            <a:pPr>
              <a:spcBef>
                <a:spcPct val="0"/>
              </a:spcBef>
              <a:buClr>
                <a:srgbClr val="FF33CC"/>
              </a:buClr>
              <a:buFont typeface="Wingdings" panose="05000000000000000000" pitchFamily="2" charset="2"/>
              <a:buChar char="Ø"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>
                <a:srgbClr val="FF33CC"/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billion cases of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diarrhoea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annually, 88% attributable to unsafe water</a:t>
            </a:r>
          </a:p>
          <a:p>
            <a:pPr>
              <a:spcBef>
                <a:spcPct val="0"/>
              </a:spcBef>
              <a:buClr>
                <a:srgbClr val="FF33CC"/>
              </a:buClr>
              <a:buFont typeface="Wingdings" panose="05000000000000000000" pitchFamily="2" charset="2"/>
              <a:buChar char="Ø"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>
                <a:srgbClr val="FF33CC"/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1.8 million die each year from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diarrhoeal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diseases, vast majority being children under5</a:t>
            </a:r>
          </a:p>
          <a:p>
            <a:pPr>
              <a:spcBef>
                <a:spcPct val="50000"/>
              </a:spcBef>
              <a:buClr>
                <a:srgbClr val="FF33CC"/>
              </a:buClr>
              <a:buFont typeface="Wingdings" panose="05000000000000000000" pitchFamily="2" charset="2"/>
              <a:buNone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>
                <a:srgbClr val="FF33CC"/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Lack of safe water perpetuates poverty</a:t>
            </a:r>
          </a:p>
          <a:p>
            <a:pPr>
              <a:spcBef>
                <a:spcPct val="0"/>
              </a:spcBef>
              <a:buClr>
                <a:srgbClr val="FF33CC"/>
              </a:buClr>
              <a:buFont typeface="Wingdings" panose="05000000000000000000" pitchFamily="2" charset="2"/>
              <a:buChar char="Ø"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>
                <a:srgbClr val="FF33CC"/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WHO says 94% of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diarrhoeal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cases preventable through environmental modifications        </a:t>
            </a:r>
          </a:p>
        </p:txBody>
      </p:sp>
      <p:sp>
        <p:nvSpPr>
          <p:cNvPr id="38915" name="Rectangle 5"/>
          <p:cNvSpPr>
            <a:spLocks noChangeArrowheads="1"/>
          </p:cNvSpPr>
          <p:nvPr/>
        </p:nvSpPr>
        <p:spPr bwMode="auto">
          <a:xfrm>
            <a:off x="1676400" y="395288"/>
            <a:ext cx="8839200" cy="5191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/>
              <a:t>Unsafe Water, Inadequate Sanitation and Hygiene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62" y="40913"/>
            <a:ext cx="1524000" cy="9922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869" y="0"/>
            <a:ext cx="1428750" cy="100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90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44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44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44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44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4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4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44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44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44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44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4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4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44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44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44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44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4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4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2447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447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447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447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47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47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2447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447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447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447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47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47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62" y="1006475"/>
            <a:ext cx="11142482" cy="552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62" y="40913"/>
            <a:ext cx="1524000" cy="9922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8869" y="0"/>
            <a:ext cx="1428750" cy="100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730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16" y="790832"/>
            <a:ext cx="5283724" cy="570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666" y="790831"/>
            <a:ext cx="5315096" cy="570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162" y="40913"/>
            <a:ext cx="1524000" cy="9922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88869" y="0"/>
            <a:ext cx="1428750" cy="100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10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1311</Words>
  <Application>Microsoft Office PowerPoint</Application>
  <PresentationFormat>Widescreen</PresentationFormat>
  <Paragraphs>370</Paragraphs>
  <Slides>33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Sources of water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 book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dranjayvet@gmail.com</dc:creator>
  <cp:lastModifiedBy>dranjayvet@gmail.com</cp:lastModifiedBy>
  <cp:revision>28</cp:revision>
  <dcterms:created xsi:type="dcterms:W3CDTF">2019-08-19T13:10:41Z</dcterms:created>
  <dcterms:modified xsi:type="dcterms:W3CDTF">2020-11-06T04:32:52Z</dcterms:modified>
</cp:coreProperties>
</file>