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2" r:id="rId2"/>
    <p:sldId id="479" r:id="rId3"/>
    <p:sldId id="518" r:id="rId4"/>
    <p:sldId id="517" r:id="rId5"/>
    <p:sldId id="519" r:id="rId6"/>
    <p:sldId id="526" r:id="rId7"/>
    <p:sldId id="532" r:id="rId8"/>
    <p:sldId id="527" r:id="rId9"/>
    <p:sldId id="531" r:id="rId10"/>
    <p:sldId id="520" r:id="rId11"/>
    <p:sldId id="529" r:id="rId12"/>
    <p:sldId id="530" r:id="rId13"/>
    <p:sldId id="521" r:id="rId14"/>
    <p:sldId id="534" r:id="rId15"/>
    <p:sldId id="533" r:id="rId16"/>
    <p:sldId id="522" r:id="rId17"/>
    <p:sldId id="523" r:id="rId18"/>
    <p:sldId id="524" r:id="rId19"/>
    <p:sldId id="528" r:id="rId20"/>
    <p:sldId id="525" r:id="rId21"/>
    <p:sldId id="4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FF2"/>
    <a:srgbClr val="10E6CD"/>
    <a:srgbClr val="30F0D9"/>
    <a:srgbClr val="3E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4" autoAdjust="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13-11-2020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01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010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04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27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649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085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7781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503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111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20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98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56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38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45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64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75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42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Parasites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 Practical) </a:t>
            </a:r>
            <a:endParaRPr lang="en-US" sz="3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374" y="373676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3" y="23206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3" name="Picture 12" descr="Theileriosis (a protozoan disease) | Dairy Knowledge Portal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333" r="3891" b="23334"/>
          <a:stretch/>
        </p:blipFill>
        <p:spPr bwMode="auto">
          <a:xfrm>
            <a:off x="1564658" y="2390320"/>
            <a:ext cx="1862708" cy="1938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File:Parasite140104-fig1 Surra (Trypanosoma evansi infection) in a Tunisian  dog.png - Wikimedia Commons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7385" r="13196" b="6731"/>
          <a:stretch/>
        </p:blipFill>
        <p:spPr bwMode="auto">
          <a:xfrm>
            <a:off x="5940152" y="2446018"/>
            <a:ext cx="1671268" cy="195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4" descr="PA230037"/>
          <p:cNvPicPr>
            <a:picLocks noChangeAspect="1" noChangeArrowheads="1"/>
          </p:cNvPicPr>
          <p:nvPr/>
        </p:nvPicPr>
        <p:blipFill>
          <a:blip r:embed="rId8" cstate="print"/>
          <a:srcRect l="4411"/>
          <a:stretch>
            <a:fillRect/>
          </a:stretch>
        </p:blipFill>
        <p:spPr>
          <a:xfrm rot="19179598">
            <a:off x="6446889" y="1468865"/>
            <a:ext cx="1127818" cy="1013003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490255">
            <a:off x="2104796" y="1566902"/>
            <a:ext cx="1294103" cy="10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Liver Flukes Fasciola hepatica Fasciola gigantica Fascioloides magna - ppt  video online download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7" t="50940" r="13077" b="5813"/>
          <a:stretch/>
        </p:blipFill>
        <p:spPr bwMode="auto">
          <a:xfrm>
            <a:off x="3927122" y="2461711"/>
            <a:ext cx="1501140" cy="1927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fasciola hepatica slide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8937" r="5600" b="8937"/>
          <a:stretch/>
        </p:blipFill>
        <p:spPr bwMode="auto">
          <a:xfrm rot="14895804">
            <a:off x="3951862" y="1923295"/>
            <a:ext cx="864096" cy="288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Stenosis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of the aorta or formation of aneurysms, malignant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tumour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in   the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oesophagus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osteosarcoma (golf ball size lesion</a:t>
            </a:r>
            <a:r>
              <a:rPr lang="en-US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)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: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000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Spirocerca</a:t>
            </a:r>
            <a:r>
              <a:rPr lang="en-US" sz="2000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lupi</a:t>
            </a:r>
            <a:r>
              <a:rPr lang="en-US" sz="2000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infection in dog.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7" name="Picture 6" descr="https://o.quizlet.com/o7e9RyB890sgRowlJnveR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" b="61440"/>
          <a:stretch/>
        </p:blipFill>
        <p:spPr bwMode="auto">
          <a:xfrm>
            <a:off x="2184700" y="3859448"/>
            <a:ext cx="3672408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pirocerca lupi en perros de Yucatán, México: Reporte de caso y estudio  retrospectivo | Revista MVZ Córdob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4529" r="1815" b="23774"/>
          <a:stretch/>
        </p:blipFill>
        <p:spPr bwMode="auto">
          <a:xfrm rot="16200000">
            <a:off x="-850716" y="4037310"/>
            <a:ext cx="4084320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o.quizlet.com/6KA0O4Q3bi0Ka.qdRBmMPw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5601" b="68479"/>
          <a:stretch/>
        </p:blipFill>
        <p:spPr bwMode="auto">
          <a:xfrm>
            <a:off x="6182425" y="3859448"/>
            <a:ext cx="2727960" cy="1234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5512363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lvl="0" algn="just"/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Nurse cell: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First stage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larvae of </a:t>
            </a:r>
            <a:r>
              <a:rPr lang="en-US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Trichinella</a:t>
            </a:r>
            <a:r>
              <a:rPr lang="en-US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spiralis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via blood reach to the striated (Skeletal) muscles where they are encapsulated by the host, grow and assume characteristic coiled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position.</a:t>
            </a:r>
            <a:r>
              <a:rPr lang="en-IN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Parasitised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cells are called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nurse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cell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10" name="Picture 9" descr="Creepy Dreadful Wonderful Parasites: Answer to Case 1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87224"/>
            <a:ext cx="3025775" cy="227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richinella spiralis - Wikiped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202508" cy="2310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03648" y="5301208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Arial Rounded MT Bold" panose="020F0704030504030204" pitchFamily="34" charset="0"/>
              </a:rPr>
              <a:t>Trichinella</a:t>
            </a:r>
            <a:r>
              <a:rPr lang="en-US" i="1" dirty="0" smtClean="0">
                <a:latin typeface="Arial Rounded MT Bold" panose="020F0704030504030204" pitchFamily="34" charset="0"/>
              </a:rPr>
              <a:t> spiralis</a:t>
            </a:r>
            <a:endParaRPr lang="en-IN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88764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hronic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dermatitis (hump sore) in cattle </a:t>
            </a:r>
            <a:r>
              <a:rPr lang="en-US" sz="2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 </a:t>
            </a:r>
            <a:r>
              <a:rPr lang="en-IN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Stephanofilaria</a:t>
            </a:r>
            <a:r>
              <a:rPr lang="en-US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assamensis</a:t>
            </a:r>
            <a:r>
              <a:rPr lang="en-US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infection.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7" name="Picture 6" descr="File:Stephanofilariosis-cattle.jpg - Wikimedia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56" y="3026732"/>
            <a:ext cx="3340735" cy="251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llection and examination of skin scrapping of cattl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t="60206" r="11401" b="13355"/>
          <a:stretch/>
        </p:blipFill>
        <p:spPr bwMode="auto">
          <a:xfrm>
            <a:off x="395536" y="4283080"/>
            <a:ext cx="4236720" cy="2033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2102543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nlargement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of 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superficial lymph nodes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Prescapular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lymph nodes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 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Theileria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spp. infection.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10" name="Picture 9" descr="Theileriosis (a protozoan disease) | Dairy Knowledge Porta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333" r="3891" b="23334"/>
          <a:stretch/>
        </p:blipFill>
        <p:spPr bwMode="auto">
          <a:xfrm>
            <a:off x="4808584" y="3068959"/>
            <a:ext cx="3024336" cy="2802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95536" y="2993988"/>
            <a:ext cx="4032452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794267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Punched necrotic ulcers in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abamasum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Theileria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annulata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97804" y="2948268"/>
            <a:ext cx="4032452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eileriosis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20516" r="4977" b="7179"/>
          <a:stretch/>
        </p:blipFill>
        <p:spPr bwMode="auto">
          <a:xfrm>
            <a:off x="4644013" y="2993988"/>
            <a:ext cx="3942988" cy="2959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 rot="5400000">
            <a:off x="5965498" y="3240682"/>
            <a:ext cx="648072" cy="122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860032" y="5946315"/>
            <a:ext cx="3278298" cy="43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Necrotic punched ulcers in abomasum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54456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Doller spot: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Trypanosoma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equiperdum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infection in horse.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6" name="Picture 5" descr="https://codes.hblb.org.uk/images/dourine/Dourine_image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50654"/>
            <a:ext cx="291846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787808" y="5093754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Typical 'silver dollar'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oedematous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skin plaque (arrowed) on the hind leg of a horse infected with Dourine.</a:t>
            </a:r>
            <a:b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 Neue"/>
              </a:rPr>
              <a:t> </a:t>
            </a:r>
            <a:endParaRPr lang="en-IN" dirty="0"/>
          </a:p>
        </p:txBody>
      </p:sp>
      <p:pic>
        <p:nvPicPr>
          <p:cNvPr id="8" name="Picture 7" descr="Trypanosoma equiperdum | SpringerLin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4" y="3161104"/>
            <a:ext cx="2812415" cy="1798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 rot="18168059">
            <a:off x="1067122" y="4607612"/>
            <a:ext cx="792088" cy="145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55576" y="5300092"/>
            <a:ext cx="1802844" cy="577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Trypanosoma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equiperdum</a:t>
            </a:r>
            <a:endParaRPr lang="en-IN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82911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55784"/>
            <a:ext cx="7200800" cy="5342320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Haemorrhagic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typhlitis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Eimeria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tenella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in poultry.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caused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by the Parasites</a:t>
            </a:r>
          </a:p>
        </p:txBody>
      </p:sp>
      <p:pic>
        <p:nvPicPr>
          <p:cNvPr id="8" name="Picture 7" descr="Parasitic diseas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33295"/>
          <a:stretch/>
        </p:blipFill>
        <p:spPr bwMode="auto">
          <a:xfrm>
            <a:off x="2483768" y="2420888"/>
            <a:ext cx="3611880" cy="1881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occidiosis in poultry does not only come from Eimeria tenella and has  started to affect more and more laying hens. - Eimeria Prevention by HIPR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29572" r="6923" b="17436"/>
          <a:stretch/>
        </p:blipFill>
        <p:spPr bwMode="auto">
          <a:xfrm>
            <a:off x="4249232" y="4307377"/>
            <a:ext cx="3124200" cy="192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3" descr="DSCN0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7544" y="4327521"/>
            <a:ext cx="1858535" cy="139569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76728" y="5781025"/>
            <a:ext cx="1728192" cy="193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Arial Narrow" panose="020B0606020202030204" pitchFamily="34" charset="0"/>
              </a:rPr>
              <a:t>Oocysts of </a:t>
            </a:r>
            <a:r>
              <a:rPr lang="en-US" sz="1600" i="1" dirty="0" err="1" smtClean="0">
                <a:latin typeface="Arial Narrow" panose="020B0606020202030204" pitchFamily="34" charset="0"/>
              </a:rPr>
              <a:t>Eimeria</a:t>
            </a:r>
            <a:r>
              <a:rPr lang="en-US" sz="1600" i="1" dirty="0" smtClean="0">
                <a:latin typeface="Arial Narrow" panose="020B0606020202030204" pitchFamily="34" charset="0"/>
              </a:rPr>
              <a:t> </a:t>
            </a:r>
            <a:endParaRPr lang="en-IN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05130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55784"/>
            <a:ext cx="7200800" cy="5342320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Corneal opacity: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Trypanosoma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evansi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Ehrlichila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canis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in dog..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caused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by the Parasites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6728" y="5781025"/>
            <a:ext cx="1728192" cy="193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Arial Narrow" panose="020B0606020202030204" pitchFamily="34" charset="0"/>
              </a:rPr>
              <a:t>Trypanosoma </a:t>
            </a:r>
            <a:r>
              <a:rPr lang="en-US" sz="1600" i="1" dirty="0" err="1" smtClean="0">
                <a:latin typeface="Arial Narrow" panose="020B0606020202030204" pitchFamily="34" charset="0"/>
              </a:rPr>
              <a:t>evansi</a:t>
            </a:r>
            <a:r>
              <a:rPr lang="en-US" sz="1600" i="1" dirty="0" smtClean="0">
                <a:latin typeface="Arial Narrow" panose="020B0606020202030204" pitchFamily="34" charset="0"/>
              </a:rPr>
              <a:t> </a:t>
            </a:r>
            <a:endParaRPr lang="en-IN" sz="1600" dirty="0">
              <a:latin typeface="Arial Narrow" panose="020B0606020202030204" pitchFamily="34" charset="0"/>
            </a:endParaRPr>
          </a:p>
        </p:txBody>
      </p:sp>
      <p:pic>
        <p:nvPicPr>
          <p:cNvPr id="10" name="Picture 9" descr="File:Parasite140104-fig1 Surra (Trypanosoma evansi infection) in a Tunisian  dog.png - Wikimedia Common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7385" r="13196" b="6731"/>
          <a:stretch/>
        </p:blipFill>
        <p:spPr bwMode="auto">
          <a:xfrm>
            <a:off x="3567380" y="3140968"/>
            <a:ext cx="220499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4" descr="PA230037"/>
          <p:cNvPicPr>
            <a:picLocks noChangeAspect="1" noChangeArrowheads="1"/>
          </p:cNvPicPr>
          <p:nvPr/>
        </p:nvPicPr>
        <p:blipFill>
          <a:blip r:embed="rId4" cstate="print"/>
          <a:srcRect l="4411"/>
          <a:stretch>
            <a:fillRect/>
          </a:stretch>
        </p:blipFill>
        <p:spPr>
          <a:xfrm rot="19179598">
            <a:off x="597757" y="3069875"/>
            <a:ext cx="2577470" cy="2158409"/>
          </a:xfrm>
          <a:prstGeom prst="rect">
            <a:avLst/>
          </a:prstGeom>
          <a:noFill/>
        </p:spPr>
      </p:pic>
      <p:pic>
        <p:nvPicPr>
          <p:cNvPr id="14" name="Picture 13" descr="Ehrlichia and Anaplasma - Infectious Disease Adviso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202">
            <a:off x="6021056" y="3399261"/>
            <a:ext cx="2377440" cy="16687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681303" y="5617307"/>
            <a:ext cx="1728192" cy="35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latin typeface="Arial Narrow" panose="020B0606020202030204" pitchFamily="34" charset="0"/>
              </a:rPr>
              <a:t>Ehrlichia</a:t>
            </a:r>
            <a:r>
              <a:rPr lang="en-US" sz="1600" i="1" dirty="0" smtClean="0">
                <a:latin typeface="Arial Narrow" panose="020B0606020202030204" pitchFamily="34" charset="0"/>
              </a:rPr>
              <a:t> </a:t>
            </a:r>
            <a:r>
              <a:rPr lang="en-US" sz="1600" i="1" dirty="0" err="1" smtClean="0">
                <a:latin typeface="Arial Narrow" panose="020B0606020202030204" pitchFamily="34" charset="0"/>
              </a:rPr>
              <a:t>canis</a:t>
            </a:r>
            <a:r>
              <a:rPr lang="en-US" sz="1600" i="1" dirty="0" smtClean="0">
                <a:latin typeface="Arial Narrow" panose="020B0606020202030204" pitchFamily="34" charset="0"/>
              </a:rPr>
              <a:t> </a:t>
            </a:r>
            <a:endParaRPr lang="en-IN" sz="1600" dirty="0">
              <a:latin typeface="Arial Narrow" panose="020B0606020202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39552" y="414908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964371"/>
      </p:ext>
    </p:extLst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55784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i="1" dirty="0" err="1" smtClean="0">
                <a:solidFill>
                  <a:srgbClr val="002060"/>
                </a:solidFill>
                <a:latin typeface="Arial Black" pitchFamily="34" charset="0"/>
              </a:rPr>
              <a:t>Histomonas</a:t>
            </a:r>
            <a:r>
              <a:rPr lang="en-US" sz="2000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 Black" pitchFamily="34" charset="0"/>
              </a:rPr>
              <a:t>meleagridis</a:t>
            </a:r>
            <a:r>
              <a:rPr lang="en-US" sz="2000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(Histomonosis) </a:t>
            </a:r>
            <a:r>
              <a:rPr lang="en-US" sz="2000" dirty="0">
                <a:solidFill>
                  <a:srgbClr val="7030A0"/>
                </a:solidFill>
                <a:latin typeface="Arial Black" pitchFamily="34" charset="0"/>
              </a:rPr>
              <a:t>produces foul smelling yellowish exudates forming a hard </a:t>
            </a:r>
            <a:r>
              <a:rPr lang="en-US" sz="2000" dirty="0" err="1">
                <a:solidFill>
                  <a:srgbClr val="7030A0"/>
                </a:solidFill>
                <a:latin typeface="Arial Black" pitchFamily="34" charset="0"/>
              </a:rPr>
              <a:t>caseous</a:t>
            </a:r>
            <a:r>
              <a:rPr lang="en-US" sz="2000" dirty="0">
                <a:solidFill>
                  <a:srgbClr val="7030A0"/>
                </a:solidFill>
                <a:latin typeface="Arial Black" pitchFamily="34" charset="0"/>
              </a:rPr>
              <a:t> plug in caecum and formed circular necrotic foci with yellow depressed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center </a:t>
            </a:r>
            <a:r>
              <a:rPr lang="en-US" sz="2000" dirty="0">
                <a:solidFill>
                  <a:srgbClr val="7030A0"/>
                </a:solidFill>
                <a:latin typeface="Arial Black" pitchFamily="34" charset="0"/>
              </a:rPr>
              <a:t>(bulls eye appearance) in liver.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caused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by the Parasites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45432" y="5460958"/>
            <a:ext cx="1728192" cy="476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Arial Narrow" panose="020B0606020202030204" pitchFamily="34" charset="0"/>
              </a:rPr>
              <a:t>Caecum </a:t>
            </a:r>
            <a:endParaRPr lang="en-IN" sz="1600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8104" y="5633792"/>
            <a:ext cx="3274664" cy="35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Black" pitchFamily="34" charset="0"/>
              </a:rPr>
              <a:t>Circular necrotic </a:t>
            </a:r>
            <a:r>
              <a:rPr lang="en-US" sz="1600" dirty="0" smtClean="0">
                <a:latin typeface="Arial Black" pitchFamily="34" charset="0"/>
              </a:rPr>
              <a:t>lesions in liver</a:t>
            </a:r>
            <a:endParaRPr lang="en-US" sz="1600" dirty="0"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32" y="3573016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/>
          <a:srcRect t="2162" b="9460"/>
          <a:stretch/>
        </p:blipFill>
        <p:spPr bwMode="auto">
          <a:xfrm>
            <a:off x="5364088" y="3048371"/>
            <a:ext cx="3429000" cy="249174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214352" y="4610333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438495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55784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Warbles :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L3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larvae of </a:t>
            </a:r>
            <a:r>
              <a:rPr lang="en-US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Hypoderma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spp. (warble fly) 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which can be palpated as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distinct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swellings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(warbles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Licked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beef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: </a:t>
            </a:r>
            <a:r>
              <a:rPr lang="en-US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Hypoderma</a:t>
            </a:r>
            <a:r>
              <a:rPr lang="en-US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larvae caused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discolouration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of meat (beef) and infested meat may also be gelatinous which called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“licked beef”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caused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by the Parasites</a:t>
            </a:r>
          </a:p>
        </p:txBody>
      </p:sp>
      <p:pic>
        <p:nvPicPr>
          <p:cNvPr id="9" name="Picture 8" descr="Hypoderma spp - Integumentary System - Veterinary Manu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20" y="3789040"/>
            <a:ext cx="3329940" cy="2217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 rot="16200000">
            <a:off x="5796136" y="5504913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 descr="Parasites. Blowfly Blowfly Maggot Cat Warble. - ppt downloa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4" t="32820" r="22949" b="24957"/>
          <a:stretch/>
        </p:blipFill>
        <p:spPr bwMode="auto">
          <a:xfrm>
            <a:off x="107504" y="3725636"/>
            <a:ext cx="3200400" cy="188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877272"/>
            <a:ext cx="21426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Larvae of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Hypoderma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fly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2556" y="6066478"/>
            <a:ext cx="21426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Warbles lesion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27365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Submandibular </a:t>
            </a:r>
            <a:r>
              <a:rPr lang="en-US" sz="20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Oedema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( Bottle jaw):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Fasciola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Amphistomes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Haemonchus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contortus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Hook worms etc. infection.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5" name="Picture 4" descr="Liver Flukes Fasciola hepatica Fasciola gigantica Fascioloides magna - ppt  video online downloa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9401" r="13077" b="5813"/>
          <a:stretch/>
        </p:blipFill>
        <p:spPr bwMode="auto">
          <a:xfrm>
            <a:off x="1475656" y="2780928"/>
            <a:ext cx="4922520" cy="3779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fasciola hepatica slid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8937" r="5600" b="8937"/>
          <a:stretch/>
        </p:blipFill>
        <p:spPr bwMode="auto">
          <a:xfrm rot="16200000">
            <a:off x="-476572" y="4247778"/>
            <a:ext cx="2446020" cy="845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782124"/>
      </p:ext>
    </p:ext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772816"/>
            <a:ext cx="7200800" cy="4586768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Sheep scab: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Psoroptes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ovis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mites infestation.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caused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by the Parasites</a:t>
            </a:r>
          </a:p>
        </p:txBody>
      </p:sp>
      <p:pic>
        <p:nvPicPr>
          <p:cNvPr id="9" name="Picture 8" descr="How to control and treat sheep scab - Farmers Weekl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03672"/>
            <a:ext cx="3139440" cy="208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soroptes ovi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76" y="3082237"/>
            <a:ext cx="1706880" cy="219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62276" y="5407808"/>
            <a:ext cx="1944216" cy="66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Psoroptes</a:t>
            </a:r>
            <a:r>
              <a:rPr lang="en-US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ovis</a:t>
            </a:r>
            <a:r>
              <a:rPr lang="en-US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(mite)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139952" y="5376578"/>
            <a:ext cx="2160240" cy="79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Sheep scab due to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Psoroptes</a:t>
            </a:r>
            <a:r>
              <a:rPr lang="en-US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ovis</a:t>
            </a:r>
            <a:r>
              <a:rPr lang="en-US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(mite) infestation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39848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chemeClr val="accent3"/>
                </a:solidFill>
                <a:effectLst/>
              </a:rPr>
              <a:t>THANK U</a:t>
            </a: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Submandibular </a:t>
            </a:r>
            <a:r>
              <a:rPr lang="en-US" sz="20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Oedema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( Bottle jaw): 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Amphistomes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( </a:t>
            </a:r>
            <a:r>
              <a:rPr 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Paramphistomum</a:t>
            </a:r>
            <a:r>
              <a:rPr 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cervi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etc.)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10" name="Picture 9" descr="Rumen fluke in cattle: weanling cattle are the most susceptible 16 August  2018 Premi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380873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iver fluke disease in sheep and catt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2247900" cy="2034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74034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Submandibular </a:t>
            </a:r>
            <a:r>
              <a:rPr lang="en-US" sz="20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Oedema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( Bottle jaw):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Haemonchus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contortus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7" name="Picture 6" descr="Bottle Ja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54" y="2636912"/>
            <a:ext cx="2286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ackyard Goats | Informative bleet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54" y="4844444"/>
            <a:ext cx="257556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aemonchosis - W.E. Jameson &amp; S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1" y="4866156"/>
            <a:ext cx="2563495" cy="160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79104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Pipe stem liver: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cattle during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fasciolosis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walls of the bile ducts are generally calcified and protrude markedly from the surface and are difficult to cut with a knife. They resemble the stem of a clay pipe, giving the common name of 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Pipe stem liver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to the infection.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10" name="Picture 9" descr="Liver Flukes Fasciola hepatica Fasciola gigantica Fascioloides magna - ppt  video online downloa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8718" r="2436" b="7693"/>
          <a:stretch/>
        </p:blipFill>
        <p:spPr bwMode="auto">
          <a:xfrm>
            <a:off x="4331155" y="3969966"/>
            <a:ext cx="3773805" cy="2552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Gross appearance of Fasciola infested liver showing fibrotic and... |  Download Scientific Diagra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20" y="3979854"/>
            <a:ext cx="2947035" cy="256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asciolosi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9384" r="72838" b="339"/>
          <a:stretch/>
        </p:blipFill>
        <p:spPr bwMode="auto">
          <a:xfrm>
            <a:off x="450012" y="3068960"/>
            <a:ext cx="899160" cy="2355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480371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316196"/>
            <a:ext cx="7200800" cy="5078860"/>
          </a:xfrm>
        </p:spPr>
        <p:txBody>
          <a:bodyPr>
            <a:norm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Cholangiocarnima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Clonorchis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sinensis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caused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by the Parasites</a:t>
            </a:r>
          </a:p>
        </p:txBody>
      </p:sp>
      <p:pic>
        <p:nvPicPr>
          <p:cNvPr id="9" name="Picture 8" descr="Fig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2145" r="4000" b="44851"/>
          <a:stretch/>
        </p:blipFill>
        <p:spPr bwMode="auto">
          <a:xfrm>
            <a:off x="2411760" y="2914556"/>
            <a:ext cx="5288280" cy="188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lonorchis sinensis - Wikipedi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12693" r="1271" b="11923"/>
          <a:stretch/>
        </p:blipFill>
        <p:spPr bwMode="auto">
          <a:xfrm rot="5400000">
            <a:off x="-276510" y="3477022"/>
            <a:ext cx="323850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8648" y="5530176"/>
            <a:ext cx="1944216" cy="132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Clonorchis</a:t>
            </a:r>
            <a:r>
              <a:rPr lang="en-US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sinensis</a:t>
            </a:r>
            <a:r>
              <a:rPr lang="en-US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( Chinese liver fluke)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1543968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59" y="1169296"/>
            <a:ext cx="6858016" cy="579597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Cauliflower like Granulomatous lesions: </a:t>
            </a:r>
          </a:p>
          <a:p>
            <a:pPr lvl="0"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              e.g. 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Schistosoma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nasale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caused cauliflower like growth in nasal mucosa of infected host.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caused by the Parasites</a:t>
            </a:r>
          </a:p>
        </p:txBody>
      </p:sp>
      <p:pic>
        <p:nvPicPr>
          <p:cNvPr id="6" name="Picture 5" descr="Nasal Granuloma in Cattle - YouTub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3334" r="29792" b="17777"/>
          <a:stretch/>
        </p:blipFill>
        <p:spPr bwMode="auto">
          <a:xfrm>
            <a:off x="899592" y="3429000"/>
            <a:ext cx="3312367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Occurrence of Schistosoma nasale infection in bullocks of Puducherr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7692" b="18498"/>
          <a:stretch/>
        </p:blipFill>
        <p:spPr bwMode="auto">
          <a:xfrm>
            <a:off x="4860032" y="2852936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chistosoma nasale bloodfluke Stock Photo - Alam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5364088" y="4772335"/>
            <a:ext cx="2524125" cy="1465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>
          <a:xfrm rot="16200000">
            <a:off x="2122903" y="6236486"/>
            <a:ext cx="756086" cy="109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558727" y="3356991"/>
            <a:ext cx="1613673" cy="838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Egg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Napolean</a:t>
            </a:r>
            <a:r>
              <a:rPr lang="en-US" dirty="0" smtClean="0"/>
              <a:t> hat shaped)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372200" y="6309337"/>
            <a:ext cx="1656184" cy="36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Adult flukes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77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301392"/>
            <a:ext cx="7200800" cy="5093664"/>
          </a:xfrm>
        </p:spPr>
        <p:txBody>
          <a:bodyPr>
            <a:normAutofit/>
          </a:bodyPr>
          <a:lstStyle/>
          <a:p>
            <a:pPr lvl="0" algn="just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Pimply gut: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Oesophagostomum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spp. ( Nodular worm) infection.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Parasitic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larvae cause the formation of nodules on the intestinal walls.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Nodulated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gut is called pimply gut or knotty gut.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caused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by the Parasites</a:t>
            </a:r>
          </a:p>
        </p:txBody>
      </p:sp>
      <p:pic>
        <p:nvPicPr>
          <p:cNvPr id="7" name="Picture 6" descr="parasitic gastroenteritis in anima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53919" r="582" b="9213"/>
          <a:stretch/>
        </p:blipFill>
        <p:spPr bwMode="auto">
          <a:xfrm>
            <a:off x="1252736" y="5241776"/>
            <a:ext cx="5486400" cy="164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Pimply gut in colon of sheep. | Download Scientific Diagr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64" y="3452492"/>
            <a:ext cx="2561824" cy="165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Pig L3: Oesophagostomum spp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-225" r="4942" b="17793"/>
          <a:stretch/>
        </p:blipFill>
        <p:spPr bwMode="auto">
          <a:xfrm>
            <a:off x="755576" y="3158542"/>
            <a:ext cx="2079625" cy="1310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567129"/>
            <a:ext cx="2376264" cy="544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Arial Rounded MT Bold" panose="020F0704030504030204" pitchFamily="34" charset="0"/>
              </a:rPr>
              <a:t>Oesophagostomum</a:t>
            </a:r>
            <a:r>
              <a:rPr lang="en-US" dirty="0" smtClean="0"/>
              <a:t> sp.</a:t>
            </a:r>
            <a:endParaRPr lang="en-IN" dirty="0"/>
          </a:p>
        </p:txBody>
      </p:sp>
      <p:sp>
        <p:nvSpPr>
          <p:cNvPr id="3" name="Right Arrow 2"/>
          <p:cNvSpPr/>
          <p:nvPr/>
        </p:nvSpPr>
        <p:spPr>
          <a:xfrm>
            <a:off x="4041664" y="4221088"/>
            <a:ext cx="89037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Arrow 3"/>
          <p:cNvSpPr/>
          <p:nvPr/>
        </p:nvSpPr>
        <p:spPr>
          <a:xfrm>
            <a:off x="1043608" y="6165304"/>
            <a:ext cx="648072" cy="229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927299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301392"/>
            <a:ext cx="7200800" cy="5093664"/>
          </a:xfrm>
        </p:spPr>
        <p:txBody>
          <a:bodyPr>
            <a:norm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Milk spot lesions in liver: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due to 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Ascaris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suum</a:t>
            </a:r>
            <a:r>
              <a:rPr lang="en-US" sz="20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in pig.</a:t>
            </a:r>
            <a:r>
              <a:rPr lang="en-US" sz="2000" dirty="0" smtClean="0"/>
              <a:t> </a:t>
            </a:r>
          </a:p>
          <a:p>
            <a:pPr lvl="0" algn="just"/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Specific Tissues lesions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caused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by the Parasites</a:t>
            </a:r>
          </a:p>
        </p:txBody>
      </p:sp>
      <p:pic>
        <p:nvPicPr>
          <p:cNvPr id="10" name="Picture 9" descr="fig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6426"/>
          <a:stretch/>
        </p:blipFill>
        <p:spPr bwMode="auto">
          <a:xfrm>
            <a:off x="2915816" y="2348880"/>
            <a:ext cx="3816424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s://upload.wikimedia.org/wikipedia/commons/thumb/4/46/Asuum_male_and_female.jpg/1920px-Asuum_male_and_femal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16682" r="2308" b="32159"/>
          <a:stretch/>
        </p:blipFill>
        <p:spPr bwMode="auto">
          <a:xfrm rot="16200000">
            <a:off x="-442292" y="3684642"/>
            <a:ext cx="3756660" cy="784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5856" y="5955402"/>
            <a:ext cx="2736304" cy="43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 spots in liver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0" y="5994636"/>
            <a:ext cx="2736304" cy="53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suum</a:t>
            </a:r>
            <a:r>
              <a:rPr lang="en-US" dirty="0" smtClean="0"/>
              <a:t> (</a:t>
            </a:r>
            <a:r>
              <a:rPr lang="en-US" dirty="0"/>
              <a:t>Male &amp; </a:t>
            </a:r>
            <a:r>
              <a:rPr lang="en-US" dirty="0" smtClean="0"/>
              <a:t>Female)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88493303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3338</TotalTime>
  <Words>695</Words>
  <Application>Microsoft Office PowerPoint</Application>
  <PresentationFormat>On-screen Show (4:3)</PresentationFormat>
  <Paragraphs>91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Arial Narrow</vt:lpstr>
      <vt:lpstr>Arial Rounded MT Bold</vt:lpstr>
      <vt:lpstr>Calibri</vt:lpstr>
      <vt:lpstr>Courier New</vt:lpstr>
      <vt:lpstr>Helvetica Neue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HP</cp:lastModifiedBy>
  <cp:revision>413</cp:revision>
  <dcterms:created xsi:type="dcterms:W3CDTF">2006-08-16T00:00:00Z</dcterms:created>
  <dcterms:modified xsi:type="dcterms:W3CDTF">2020-11-13T10:40:15Z</dcterms:modified>
</cp:coreProperties>
</file>