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6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1143000"/>
            <a:ext cx="6324600" cy="403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TUBERCULIN TEST</a:t>
            </a:r>
          </a:p>
          <a:p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VCP-II                                         </a:t>
            </a:r>
            <a:r>
              <a:rPr lang="en-US" sz="2400" b="1" err="1" smtClean="0">
                <a:solidFill>
                  <a:srgbClr val="002060"/>
                </a:solidFill>
              </a:rPr>
              <a:t>Dr</a:t>
            </a:r>
            <a:r>
              <a:rPr lang="en-US" sz="2400" b="1" smtClean="0">
                <a:solidFill>
                  <a:srgbClr val="002060"/>
                </a:solidFill>
              </a:rPr>
              <a:t>. </a:t>
            </a:r>
            <a:r>
              <a:rPr lang="en-US" sz="2400" b="1" i="1" smtClean="0">
                <a:solidFill>
                  <a:srgbClr val="002060"/>
                </a:solidFill>
              </a:rPr>
              <a:t>Anil </a:t>
            </a:r>
            <a:r>
              <a:rPr lang="en-US" sz="2400" b="1" i="1" dirty="0" smtClean="0">
                <a:solidFill>
                  <a:srgbClr val="002060"/>
                </a:solidFill>
              </a:rPr>
              <a:t>Kumar</a:t>
            </a:r>
          </a:p>
          <a:p>
            <a:r>
              <a:rPr lang="en-US" sz="2400" b="1" i="1" dirty="0" smtClean="0">
                <a:solidFill>
                  <a:srgbClr val="002060"/>
                </a:solidFill>
              </a:rPr>
              <a:t>			          Asst. Professor</a:t>
            </a:r>
          </a:p>
          <a:p>
            <a:r>
              <a:rPr lang="en-US" sz="2400" b="1" i="1" dirty="0" smtClean="0">
                <a:solidFill>
                  <a:srgbClr val="002060"/>
                </a:solidFill>
              </a:rPr>
              <a:t>			       Dept. of VCC, BVC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IN" sz="2800" b="1" dirty="0" smtClean="0">
                <a:solidFill>
                  <a:srgbClr val="C00000"/>
                </a:solidFill>
              </a:rPr>
              <a:t>TUBERCULIN TESTS</a:t>
            </a:r>
            <a:endParaRPr lang="en-IN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U</a:t>
            </a:r>
            <a:r>
              <a:rPr lang="en-US" sz="2400" dirty="0" smtClean="0"/>
              <a:t>sed </a:t>
            </a:r>
            <a:r>
              <a:rPr lang="en-US" sz="2400" dirty="0" smtClean="0"/>
              <a:t>for ante-mortem diagnosis of latent and active TB in man and animals for more than 100 years.</a:t>
            </a:r>
          </a:p>
          <a:p>
            <a:pPr algn="just"/>
            <a:r>
              <a:rPr lang="en-US" sz="2400" dirty="0" smtClean="0"/>
              <a:t>It is the PPDs that reveal a </a:t>
            </a:r>
            <a:r>
              <a:rPr lang="en-US" sz="2400" b="1" i="1" dirty="0" smtClean="0"/>
              <a:t>delayed hypersensitivity </a:t>
            </a:r>
            <a:r>
              <a:rPr lang="en-US" sz="2400" dirty="0" smtClean="0"/>
              <a:t>in a previous infected animal when they are </a:t>
            </a:r>
            <a:r>
              <a:rPr lang="en-US" sz="2400" dirty="0" err="1" smtClean="0"/>
              <a:t>intradermally</a:t>
            </a:r>
            <a:r>
              <a:rPr lang="en-US" sz="2400" dirty="0" smtClean="0"/>
              <a:t> inoculated</a:t>
            </a:r>
          </a:p>
          <a:p>
            <a:pPr algn="just"/>
            <a:r>
              <a:rPr lang="en-US" sz="2400" b="1" i="1" dirty="0" smtClean="0"/>
              <a:t>Finland</a:t>
            </a:r>
            <a:r>
              <a:rPr lang="en-US" sz="2400" dirty="0" smtClean="0"/>
              <a:t> was the first country in the late 1890s to start a bovine TB eradication campaign using the tuberculin test</a:t>
            </a:r>
          </a:p>
          <a:p>
            <a:pPr algn="just"/>
            <a:r>
              <a:rPr lang="en-US" sz="2400" dirty="0" smtClean="0"/>
              <a:t>TB </a:t>
            </a:r>
            <a:r>
              <a:rPr lang="en-US" sz="2400" dirty="0" smtClean="0"/>
              <a:t>program- </a:t>
            </a:r>
            <a:r>
              <a:rPr lang="en-US" sz="2400" dirty="0" smtClean="0"/>
              <a:t>based on a test and slaughter policy</a:t>
            </a:r>
          </a:p>
          <a:p>
            <a:pPr algn="just"/>
            <a:r>
              <a:rPr lang="en-US" sz="2400" dirty="0" smtClean="0"/>
              <a:t>Different </a:t>
            </a:r>
            <a:r>
              <a:rPr lang="en-US" sz="2400" dirty="0"/>
              <a:t>methodologies of the tuberculin </a:t>
            </a:r>
            <a:r>
              <a:rPr lang="en-US" sz="2400" dirty="0" smtClean="0"/>
              <a:t>test: ophthalmic and </a:t>
            </a:r>
            <a:r>
              <a:rPr lang="en-US" sz="2400" dirty="0" err="1" smtClean="0"/>
              <a:t>palpebral</a:t>
            </a:r>
            <a:r>
              <a:rPr lang="en-US" sz="2400" dirty="0" smtClean="0"/>
              <a:t> test, </a:t>
            </a:r>
            <a:r>
              <a:rPr lang="en-US" sz="2400" dirty="0"/>
              <a:t>Stormont test, </a:t>
            </a:r>
            <a:r>
              <a:rPr lang="en-US" sz="2400" dirty="0" err="1"/>
              <a:t>vulval</a:t>
            </a:r>
            <a:r>
              <a:rPr lang="en-US" sz="2400" dirty="0"/>
              <a:t> test, etc.</a:t>
            </a:r>
            <a:endParaRPr lang="en-US" sz="2400" dirty="0" smtClean="0"/>
          </a:p>
          <a:p>
            <a:pPr algn="just"/>
            <a:r>
              <a:rPr lang="en-US" sz="2400" dirty="0"/>
              <a:t>Neck </a:t>
            </a:r>
            <a:r>
              <a:rPr lang="en-US" sz="2400" dirty="0" smtClean="0"/>
              <a:t>is  </a:t>
            </a:r>
            <a:r>
              <a:rPr lang="en-US" sz="2400" dirty="0" smtClean="0"/>
              <a:t>the suitable  </a:t>
            </a:r>
            <a:r>
              <a:rPr lang="en-US" sz="2400" dirty="0"/>
              <a:t>site of tuberculin injection </a:t>
            </a:r>
            <a:endParaRPr lang="en-US" sz="2400" dirty="0" smtClean="0"/>
          </a:p>
          <a:p>
            <a:pPr algn="just"/>
            <a:r>
              <a:rPr lang="en-US" sz="2400" dirty="0"/>
              <a:t>The SIT test measures the cell-mediated delayed type hypersensitivity against bovine PPD injected in the mid-cervical </a:t>
            </a:r>
            <a:r>
              <a:rPr lang="en-US" sz="2400" dirty="0" smtClean="0"/>
              <a:t>region</a:t>
            </a:r>
          </a:p>
          <a:p>
            <a:pPr algn="just"/>
            <a:endParaRPr lang="en-US" dirty="0" smtClean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9475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/>
              <a:t>Avian </a:t>
            </a:r>
            <a:r>
              <a:rPr lang="en-US" sz="2400" b="1" dirty="0" smtClean="0"/>
              <a:t>tuberculin: </a:t>
            </a:r>
            <a:endParaRPr lang="en-US" sz="2400" b="1" dirty="0" smtClean="0"/>
          </a:p>
          <a:p>
            <a:pPr algn="just"/>
            <a:r>
              <a:rPr lang="en-US" sz="2400" dirty="0" smtClean="0"/>
              <a:t>M</a:t>
            </a:r>
            <a:r>
              <a:rPr lang="en-US" sz="2400" dirty="0" smtClean="0"/>
              <a:t>ade </a:t>
            </a:r>
            <a:r>
              <a:rPr lang="en-US" sz="2400" dirty="0" smtClean="0"/>
              <a:t>from </a:t>
            </a:r>
            <a:r>
              <a:rPr lang="en-US" sz="2400" i="1" dirty="0" smtClean="0"/>
              <a:t>Mycobacterium </a:t>
            </a:r>
            <a:r>
              <a:rPr lang="en-US" sz="2400" i="1" dirty="0" err="1" smtClean="0"/>
              <a:t>avium</a:t>
            </a:r>
            <a:r>
              <a:rPr lang="en-US" sz="2400" dirty="0" smtClean="0"/>
              <a:t>, </a:t>
            </a:r>
            <a:r>
              <a:rPr lang="en-US" sz="2400" dirty="0" smtClean="0"/>
              <a:t>and infects birds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 smtClean="0"/>
              <a:t>Used alongside bovine tuberculin to distinguish between cattle infected with M. </a:t>
            </a:r>
            <a:r>
              <a:rPr lang="en-US" sz="2400" dirty="0" err="1" smtClean="0"/>
              <a:t>bovis</a:t>
            </a:r>
            <a:r>
              <a:rPr lang="en-US" sz="2400" dirty="0" smtClean="0"/>
              <a:t> and those which react to other environmental </a:t>
            </a:r>
            <a:r>
              <a:rPr lang="en-US" sz="2400" dirty="0" err="1" smtClean="0"/>
              <a:t>mycobacteria</a:t>
            </a:r>
            <a:endParaRPr lang="en-US" sz="2400" dirty="0" smtClean="0"/>
          </a:p>
          <a:p>
            <a:pPr algn="just">
              <a:buNone/>
            </a:pPr>
            <a:r>
              <a:rPr lang="en-US" sz="2400" b="1" dirty="0" smtClean="0"/>
              <a:t>Bovine </a:t>
            </a:r>
            <a:r>
              <a:rPr lang="en-US" sz="2400" b="1" dirty="0" smtClean="0"/>
              <a:t>tuberculin: </a:t>
            </a:r>
            <a:endParaRPr lang="en-US" sz="2400" b="1" dirty="0" smtClean="0"/>
          </a:p>
          <a:p>
            <a:pPr algn="just"/>
            <a:r>
              <a:rPr lang="en-US" sz="2400" dirty="0" smtClean="0"/>
              <a:t>M</a:t>
            </a:r>
            <a:r>
              <a:rPr lang="en-US" sz="2400" dirty="0" smtClean="0"/>
              <a:t>ade </a:t>
            </a:r>
            <a:r>
              <a:rPr lang="en-US" sz="2400" dirty="0" smtClean="0"/>
              <a:t>from </a:t>
            </a:r>
            <a:r>
              <a:rPr lang="en-US" sz="2400" i="1" dirty="0" smtClean="0"/>
              <a:t>M. </a:t>
            </a:r>
            <a:r>
              <a:rPr lang="en-US" sz="2400" i="1" dirty="0" err="1" smtClean="0"/>
              <a:t>bovis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 algn="just"/>
            <a:r>
              <a:rPr lang="en-US" sz="2400" dirty="0" smtClean="0"/>
              <a:t>Triggers </a:t>
            </a:r>
            <a:r>
              <a:rPr lang="en-US" sz="2400" dirty="0" smtClean="0"/>
              <a:t>an immune response in cattle infected with M. </a:t>
            </a:r>
            <a:r>
              <a:rPr lang="en-US" sz="2400" dirty="0" err="1" smtClean="0"/>
              <a:t>bovis</a:t>
            </a:r>
            <a:r>
              <a:rPr lang="en-US" sz="2400" dirty="0" smtClean="0"/>
              <a:t> or similar </a:t>
            </a:r>
            <a:r>
              <a:rPr lang="en-US" sz="2400" dirty="0" err="1" smtClean="0"/>
              <a:t>Mycobacteria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 algn="just"/>
            <a:r>
              <a:rPr lang="en-US" sz="2400" dirty="0" smtClean="0"/>
              <a:t>Contains </a:t>
            </a:r>
            <a:r>
              <a:rPr lang="en-US" sz="2400" dirty="0" smtClean="0"/>
              <a:t>specific antigens (molecules which trigger an immune response) not present in environmental </a:t>
            </a:r>
            <a:r>
              <a:rPr lang="en-US" sz="2400" dirty="0" err="1" smtClean="0"/>
              <a:t>mycobacteria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Cattle </a:t>
            </a:r>
            <a:r>
              <a:rPr lang="en-US" sz="2400" dirty="0" smtClean="0"/>
              <a:t>that have bovine TB tend to show a greater reaction to bovine tuberculin than avian tuberculin 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IN" sz="2400" dirty="0" smtClean="0"/>
              <a:t>There </a:t>
            </a:r>
            <a:r>
              <a:rPr lang="en-IN" sz="2400" dirty="0"/>
              <a:t>are 4 methods to perform tuberculin testing</a:t>
            </a:r>
            <a:r>
              <a:rPr lang="en-IN" sz="2400" dirty="0" smtClean="0"/>
              <a:t>:</a:t>
            </a:r>
          </a:p>
          <a:p>
            <a:pPr algn="just"/>
            <a:r>
              <a:rPr lang="en-IN" sz="2400" dirty="0" smtClean="0"/>
              <a:t>Single </a:t>
            </a:r>
            <a:r>
              <a:rPr lang="en-IN" sz="2400" dirty="0"/>
              <a:t>intradermal test (SID</a:t>
            </a:r>
            <a:r>
              <a:rPr lang="en-IN" sz="2400" dirty="0" smtClean="0"/>
              <a:t>)</a:t>
            </a:r>
          </a:p>
          <a:p>
            <a:pPr algn="just"/>
            <a:r>
              <a:rPr lang="en-US" sz="2400" dirty="0" smtClean="0"/>
              <a:t>Stormont </a:t>
            </a:r>
            <a:r>
              <a:rPr lang="en-US" sz="2400" dirty="0" smtClean="0"/>
              <a:t>test</a:t>
            </a:r>
          </a:p>
          <a:p>
            <a:pPr algn="just"/>
            <a:r>
              <a:rPr lang="en-US" sz="2400" dirty="0" smtClean="0"/>
              <a:t>Short </a:t>
            </a:r>
            <a:r>
              <a:rPr lang="en-US" sz="2400" dirty="0" err="1" smtClean="0"/>
              <a:t>thermaltest</a:t>
            </a:r>
            <a:endParaRPr lang="en-US" sz="2400" dirty="0" smtClean="0"/>
          </a:p>
          <a:p>
            <a:pPr algn="just"/>
            <a:r>
              <a:rPr lang="en-US" sz="2400" dirty="0" smtClean="0"/>
              <a:t>Comparative </a:t>
            </a:r>
            <a:r>
              <a:rPr lang="en-US" sz="2400" dirty="0" smtClean="0"/>
              <a:t>test</a:t>
            </a:r>
          </a:p>
          <a:p>
            <a:pPr algn="just"/>
            <a:r>
              <a:rPr lang="en-IN" sz="2400" dirty="0" smtClean="0"/>
              <a:t>Requirements : Bovine tuberculin (PPD), sterile tuberculin syringe, 26 gauge needle, spring </a:t>
            </a:r>
            <a:r>
              <a:rPr lang="en-IN" sz="2400" dirty="0" err="1" smtClean="0"/>
              <a:t>caliper</a:t>
            </a:r>
            <a:r>
              <a:rPr lang="en-IN" sz="2400" dirty="0" smtClean="0"/>
              <a:t>, razor, 70 % alcohol, face mask, gloves and cap etc.</a:t>
            </a:r>
          </a:p>
          <a:p>
            <a:pPr algn="just"/>
            <a:r>
              <a:rPr lang="en-IN" sz="2400" dirty="0" smtClean="0"/>
              <a:t>PPD of bovine tuberculin: Prepared from M. </a:t>
            </a:r>
            <a:r>
              <a:rPr lang="en-IN" sz="2400" dirty="0" err="1" smtClean="0"/>
              <a:t>bovis</a:t>
            </a:r>
            <a:r>
              <a:rPr lang="en-IN" sz="2400" dirty="0" smtClean="0"/>
              <a:t> strain AN 5, contains 1 mg PPD per ml equivalent to 2000 Tuberculin Units (TU) per 0.1 ml and preserved with 0.5% phenol</a:t>
            </a:r>
          </a:p>
          <a:p>
            <a:pPr algn="just">
              <a:buNone/>
            </a:pPr>
            <a:r>
              <a:rPr lang="en-IN" sz="2400" b="1" dirty="0" smtClean="0">
                <a:solidFill>
                  <a:srgbClr val="FF0000"/>
                </a:solidFill>
              </a:rPr>
              <a:t>Single </a:t>
            </a:r>
            <a:r>
              <a:rPr lang="en-IN" sz="2400" b="1" dirty="0" err="1" smtClean="0">
                <a:solidFill>
                  <a:srgbClr val="FF0000"/>
                </a:solidFill>
              </a:rPr>
              <a:t>intradermal</a:t>
            </a:r>
            <a:r>
              <a:rPr lang="en-IN" sz="2400" b="1" dirty="0" smtClean="0">
                <a:solidFill>
                  <a:srgbClr val="FF0000"/>
                </a:solidFill>
              </a:rPr>
              <a:t> test (SID</a:t>
            </a:r>
            <a:r>
              <a:rPr lang="en-IN" sz="2400" b="1" dirty="0" smtClean="0">
                <a:solidFill>
                  <a:srgbClr val="FF0000"/>
                </a:solidFill>
              </a:rPr>
              <a:t>):</a:t>
            </a:r>
          </a:p>
          <a:p>
            <a:pPr algn="just"/>
            <a:r>
              <a:rPr lang="en-IN" sz="2400" dirty="0" smtClean="0"/>
              <a:t>The sensitivity of tests depends on the sites (</a:t>
            </a:r>
            <a:r>
              <a:rPr lang="en-US" sz="2400" dirty="0" smtClean="0"/>
              <a:t>neck region, anal, caudal fold at the tail base or </a:t>
            </a:r>
            <a:r>
              <a:rPr lang="en-US" sz="2400" dirty="0" err="1" smtClean="0"/>
              <a:t>vulvar</a:t>
            </a:r>
            <a:r>
              <a:rPr lang="en-US" sz="2400" dirty="0" smtClean="0"/>
              <a:t> lip</a:t>
            </a:r>
            <a:r>
              <a:rPr lang="en-IN" sz="2400" dirty="0" smtClean="0"/>
              <a:t>) of injection</a:t>
            </a:r>
          </a:p>
          <a:p>
            <a:pPr algn="just"/>
            <a:r>
              <a:rPr lang="en-US" sz="2400" dirty="0" smtClean="0"/>
              <a:t>At about </a:t>
            </a:r>
            <a:r>
              <a:rPr lang="en-US" sz="2400" dirty="0" smtClean="0"/>
              <a:t>the middle third of neck approximately mid way between upper and lower </a:t>
            </a:r>
            <a:r>
              <a:rPr lang="en-US" sz="2400" dirty="0" smtClean="0"/>
              <a:t>edge, the skin should shave </a:t>
            </a:r>
            <a:r>
              <a:rPr lang="en-US" sz="2400" dirty="0" smtClean="0"/>
              <a:t>2 x 2 inch </a:t>
            </a:r>
            <a:r>
              <a:rPr lang="en-US" sz="2400" dirty="0" smtClean="0"/>
              <a:t>area and </a:t>
            </a:r>
            <a:r>
              <a:rPr lang="en-US" sz="2400" dirty="0" smtClean="0"/>
              <a:t>disinfest with 70 % alcohol</a:t>
            </a:r>
            <a:endParaRPr lang="en-IN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/>
            <a:endParaRPr lang="en-IN" sz="2400" dirty="0" smtClean="0"/>
          </a:p>
          <a:p>
            <a:pPr algn="just"/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3904378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Pinch up a fold of the shaved skin of neck region and measure its thickness by </a:t>
            </a:r>
            <a:r>
              <a:rPr lang="en-US" dirty="0" err="1" smtClean="0"/>
              <a:t>Varnier</a:t>
            </a:r>
            <a:r>
              <a:rPr lang="en-US" dirty="0" smtClean="0"/>
              <a:t> / Spring caliper and record the </a:t>
            </a:r>
            <a:r>
              <a:rPr lang="en-US" dirty="0" smtClean="0"/>
              <a:t>reading</a:t>
            </a:r>
            <a:endParaRPr lang="en-US" dirty="0" smtClean="0"/>
          </a:p>
          <a:p>
            <a:pPr algn="just"/>
            <a:r>
              <a:rPr lang="en-US" dirty="0" smtClean="0"/>
              <a:t>Then, </a:t>
            </a:r>
            <a:r>
              <a:rPr lang="en-US" dirty="0" smtClean="0"/>
              <a:t>hold the skin fold firmly between the thumb and fore finger of  the left hand and insert into it the </a:t>
            </a:r>
            <a:r>
              <a:rPr lang="en-US" dirty="0" smtClean="0"/>
              <a:t>needle (</a:t>
            </a:r>
            <a:r>
              <a:rPr lang="en-US" dirty="0" smtClean="0"/>
              <a:t>26 or 27 gauge and 1.25 cm long</a:t>
            </a:r>
            <a:r>
              <a:rPr lang="en-US" dirty="0" smtClean="0"/>
              <a:t>) </a:t>
            </a:r>
            <a:r>
              <a:rPr lang="en-US" dirty="0" smtClean="0"/>
              <a:t>of the tuberculin syringe containing 0.1 ml of </a:t>
            </a:r>
            <a:r>
              <a:rPr lang="en-US" dirty="0" smtClean="0"/>
              <a:t>tuberculin</a:t>
            </a:r>
            <a:endParaRPr lang="en-US" dirty="0" smtClean="0"/>
          </a:p>
          <a:p>
            <a:pPr algn="just"/>
            <a:r>
              <a:rPr lang="en-US" dirty="0" smtClean="0"/>
              <a:t>The depth to which the needle is inserted into the skin is of great </a:t>
            </a:r>
            <a:r>
              <a:rPr lang="en-US" dirty="0" smtClean="0"/>
              <a:t>importance and vary with </a:t>
            </a:r>
            <a:r>
              <a:rPr lang="en-US" dirty="0" smtClean="0"/>
              <a:t>the thickness of the </a:t>
            </a:r>
            <a:r>
              <a:rPr lang="en-US" dirty="0" smtClean="0"/>
              <a:t>skin</a:t>
            </a:r>
          </a:p>
          <a:p>
            <a:pPr algn="just"/>
            <a:r>
              <a:rPr lang="en-US" dirty="0" smtClean="0"/>
              <a:t>The reaction </a:t>
            </a:r>
            <a:r>
              <a:rPr lang="en-US" dirty="0" smtClean="0"/>
              <a:t>produced will be marked in dermis than epidermis after injection</a:t>
            </a:r>
          </a:p>
          <a:p>
            <a:pPr algn="just"/>
            <a:r>
              <a:rPr lang="en-US" dirty="0" smtClean="0"/>
              <a:t>A small pea-like swelling in each site should be palpated after injection to confirm the correct </a:t>
            </a:r>
            <a:r>
              <a:rPr lang="en-US" dirty="0" err="1" smtClean="0"/>
              <a:t>intradermal</a:t>
            </a:r>
            <a:r>
              <a:rPr lang="en-US" dirty="0" smtClean="0"/>
              <a:t> </a:t>
            </a:r>
            <a:r>
              <a:rPr lang="en-US" dirty="0" smtClean="0"/>
              <a:t>injection</a:t>
            </a:r>
          </a:p>
          <a:p>
            <a:pPr algn="just"/>
            <a:r>
              <a:rPr lang="en-US" dirty="0" smtClean="0"/>
              <a:t>Measure the thickness of the skin fold 72 hours after the </a:t>
            </a:r>
            <a:r>
              <a:rPr lang="en-US" dirty="0" smtClean="0"/>
              <a:t>injection</a:t>
            </a:r>
          </a:p>
          <a:p>
            <a:pPr algn="just">
              <a:buNone/>
            </a:pPr>
            <a:r>
              <a:rPr lang="en-US" dirty="0" smtClean="0"/>
              <a:t>Interpretation:</a:t>
            </a:r>
          </a:p>
          <a:p>
            <a:pPr algn="just"/>
            <a:r>
              <a:rPr lang="en-US" dirty="0" smtClean="0"/>
              <a:t> </a:t>
            </a:r>
            <a:r>
              <a:rPr lang="en-US" dirty="0" smtClean="0"/>
              <a:t>Palpate </a:t>
            </a:r>
            <a:r>
              <a:rPr lang="en-US" dirty="0" smtClean="0"/>
              <a:t>the sites and note </a:t>
            </a:r>
            <a:r>
              <a:rPr lang="en-US" dirty="0" smtClean="0"/>
              <a:t>the presence or absence of warmth, tenderness and consistency of </a:t>
            </a:r>
            <a:r>
              <a:rPr lang="en-US" dirty="0" smtClean="0"/>
              <a:t>swelling</a:t>
            </a:r>
          </a:p>
          <a:p>
            <a:pPr algn="just"/>
            <a:r>
              <a:rPr lang="en-US" dirty="0" smtClean="0"/>
              <a:t>An increase in skin thickness 4 mm or more is considered positive.</a:t>
            </a:r>
            <a:endParaRPr lang="en-US" dirty="0" smtClean="0"/>
          </a:p>
          <a:p>
            <a:pPr algn="just"/>
            <a:endParaRPr lang="en-IN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600" dirty="0" smtClean="0"/>
              <a:t>The animals </a:t>
            </a:r>
            <a:r>
              <a:rPr lang="en-US" sz="2600" dirty="0" smtClean="0"/>
              <a:t>that are not infected by the disease usually no change in thickness </a:t>
            </a:r>
            <a:endParaRPr lang="en-US" sz="2600" dirty="0" smtClean="0"/>
          </a:p>
          <a:p>
            <a:pPr algn="just"/>
            <a:r>
              <a:rPr lang="en-US" sz="2600" dirty="0" smtClean="0"/>
              <a:t>Sometimes, a small swelling is produced, but the increase in skin thickness does not usually exceed a few </a:t>
            </a:r>
            <a:r>
              <a:rPr lang="en-US" sz="2600" dirty="0" smtClean="0"/>
              <a:t>millimeters and also no local </a:t>
            </a:r>
            <a:r>
              <a:rPr lang="en-US" sz="2600" dirty="0" smtClean="0"/>
              <a:t>heat </a:t>
            </a:r>
            <a:r>
              <a:rPr lang="en-US" sz="2600" dirty="0" smtClean="0"/>
              <a:t>and tenderness</a:t>
            </a:r>
          </a:p>
          <a:p>
            <a:pPr lvl="0" algn="just"/>
            <a:r>
              <a:rPr lang="en-US" sz="2600" dirty="0" smtClean="0"/>
              <a:t>The most characteristic feature of a positive reaction is the presence of diffuse </a:t>
            </a:r>
            <a:r>
              <a:rPr lang="en-US" sz="2600" dirty="0" err="1" smtClean="0"/>
              <a:t>oedema</a:t>
            </a:r>
            <a:r>
              <a:rPr lang="en-US" sz="2600" dirty="0" smtClean="0"/>
              <a:t>.</a:t>
            </a:r>
          </a:p>
          <a:p>
            <a:pPr algn="just">
              <a:buNone/>
            </a:pPr>
            <a:r>
              <a:rPr lang="en-US" sz="2600" b="1" i="1" dirty="0" smtClean="0"/>
              <a:t>Demerits of SID</a:t>
            </a:r>
            <a:r>
              <a:rPr lang="en-US" sz="2600" b="1" i="1" dirty="0" smtClean="0"/>
              <a:t>:</a:t>
            </a:r>
          </a:p>
          <a:p>
            <a:pPr algn="just"/>
            <a:r>
              <a:rPr lang="en-US" sz="2600" i="1" dirty="0" smtClean="0">
                <a:solidFill>
                  <a:srgbClr val="FF0000"/>
                </a:solidFill>
              </a:rPr>
              <a:t>Lack of specificity </a:t>
            </a:r>
            <a:r>
              <a:rPr lang="en-US" sz="2600" dirty="0" smtClean="0"/>
              <a:t>(probability </a:t>
            </a:r>
            <a:r>
              <a:rPr lang="en-US" sz="2600" dirty="0" smtClean="0"/>
              <a:t>that an uninfected animal is correctly </a:t>
            </a:r>
            <a:r>
              <a:rPr lang="en-US" sz="2600" dirty="0" smtClean="0"/>
              <a:t>identified)because </a:t>
            </a:r>
            <a:r>
              <a:rPr lang="en-US" sz="2600" dirty="0" smtClean="0"/>
              <a:t>of presence of non visible lesion reactors. It is due to the sensitization of animals with other harmless </a:t>
            </a:r>
            <a:r>
              <a:rPr lang="en-US" sz="2600" i="1" dirty="0" smtClean="0"/>
              <a:t>Mycobacterium </a:t>
            </a:r>
            <a:r>
              <a:rPr lang="en-US" sz="2600" dirty="0" smtClean="0"/>
              <a:t>spp. </a:t>
            </a:r>
            <a:r>
              <a:rPr lang="en-US" sz="2600" i="1" dirty="0" err="1" smtClean="0"/>
              <a:t>Nocardia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farcinicus</a:t>
            </a:r>
            <a:r>
              <a:rPr lang="en-US" sz="2600" i="1" dirty="0" smtClean="0"/>
              <a:t> </a:t>
            </a:r>
            <a:r>
              <a:rPr lang="en-US" sz="2600" dirty="0" smtClean="0"/>
              <a:t>causing </a:t>
            </a:r>
            <a:r>
              <a:rPr lang="en-US" sz="2600" dirty="0" err="1" smtClean="0"/>
              <a:t>farcy</a:t>
            </a:r>
            <a:r>
              <a:rPr lang="en-US" sz="2600" dirty="0" smtClean="0"/>
              <a:t> in bovines sensitize animals to </a:t>
            </a:r>
            <a:r>
              <a:rPr lang="en-US" sz="2600" dirty="0" smtClean="0"/>
              <a:t>this test.</a:t>
            </a:r>
          </a:p>
          <a:p>
            <a:pPr algn="just"/>
            <a:r>
              <a:rPr lang="en-US" sz="2600" dirty="0" smtClean="0"/>
              <a:t>Failure </a:t>
            </a:r>
            <a:r>
              <a:rPr lang="en-US" sz="2600" dirty="0" smtClean="0"/>
              <a:t>to detect cases of minimal sensitivity, viz. in early stages of disease, in advanced stages of disease, in recently </a:t>
            </a:r>
            <a:r>
              <a:rPr lang="en-US" sz="2600" dirty="0" err="1" smtClean="0"/>
              <a:t>parturated</a:t>
            </a:r>
            <a:r>
              <a:rPr lang="en-US" sz="2600" dirty="0" smtClean="0"/>
              <a:t> and in old animals. </a:t>
            </a:r>
            <a:endParaRPr lang="en-US" sz="2600" dirty="0" smtClean="0"/>
          </a:p>
          <a:p>
            <a:pPr algn="just"/>
            <a:r>
              <a:rPr lang="en-US" sz="2600" dirty="0" smtClean="0"/>
              <a:t>Mammalian </a:t>
            </a:r>
            <a:r>
              <a:rPr lang="en-US" sz="2600" dirty="0" smtClean="0"/>
              <a:t>tuberculin is not specific to differentiate infection with </a:t>
            </a:r>
            <a:r>
              <a:rPr lang="en-US" sz="2600" i="1" dirty="0" smtClean="0"/>
              <a:t>M. </a:t>
            </a:r>
            <a:r>
              <a:rPr lang="en-US" sz="2600" i="1" dirty="0" err="1" smtClean="0"/>
              <a:t>bovis</a:t>
            </a:r>
            <a:r>
              <a:rPr lang="en-US" sz="2600" i="1" dirty="0" smtClean="0"/>
              <a:t>, M. </a:t>
            </a:r>
            <a:r>
              <a:rPr lang="en-US" sz="2600" i="1" dirty="0" err="1" smtClean="0"/>
              <a:t>avium</a:t>
            </a:r>
            <a:r>
              <a:rPr lang="en-US" sz="2600" dirty="0" smtClean="0"/>
              <a:t>, </a:t>
            </a:r>
            <a:r>
              <a:rPr lang="en-US" sz="2600" i="1" dirty="0" smtClean="0"/>
              <a:t>M. tuberculosis </a:t>
            </a:r>
            <a:r>
              <a:rPr lang="en-US" sz="2600" dirty="0" smtClean="0"/>
              <a:t>and </a:t>
            </a:r>
            <a:r>
              <a:rPr lang="en-US" sz="2600" i="1" dirty="0" smtClean="0"/>
              <a:t>M. </a:t>
            </a:r>
            <a:r>
              <a:rPr lang="en-US" sz="2600" i="1" dirty="0" err="1" smtClean="0"/>
              <a:t>avium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paratuberculosis</a:t>
            </a:r>
            <a:r>
              <a:rPr lang="en-US" sz="2600" dirty="0" smtClean="0"/>
              <a:t>.</a:t>
            </a:r>
          </a:p>
          <a:p>
            <a:endParaRPr lang="en-US" b="1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Stormont test</a:t>
            </a:r>
            <a:r>
              <a:rPr lang="en-US" sz="2400" dirty="0" smtClean="0"/>
              <a:t>:</a:t>
            </a:r>
          </a:p>
          <a:p>
            <a:pPr algn="just"/>
            <a:r>
              <a:rPr lang="en-US" sz="2400" dirty="0" smtClean="0"/>
              <a:t>D</a:t>
            </a:r>
            <a:r>
              <a:rPr lang="en-US" sz="2400" dirty="0" smtClean="0"/>
              <a:t>evised </a:t>
            </a:r>
            <a:r>
              <a:rPr lang="en-US" sz="2400" dirty="0" smtClean="0"/>
              <a:t>to detect the </a:t>
            </a:r>
            <a:r>
              <a:rPr lang="en-US" sz="2400" dirty="0" smtClean="0"/>
              <a:t>poorly sensitized cases.</a:t>
            </a:r>
          </a:p>
          <a:p>
            <a:pPr algn="just"/>
            <a:r>
              <a:rPr lang="en-US" sz="2400" dirty="0" smtClean="0"/>
              <a:t>Procedure </a:t>
            </a:r>
            <a:r>
              <a:rPr lang="en-US" sz="2400" dirty="0" smtClean="0"/>
              <a:t>is same as single I/D test. </a:t>
            </a:r>
            <a:endParaRPr lang="en-US" sz="2400" dirty="0" smtClean="0"/>
          </a:p>
          <a:p>
            <a:pPr algn="just"/>
            <a:r>
              <a:rPr lang="en-US" sz="2400" dirty="0" smtClean="0"/>
              <a:t>In </a:t>
            </a:r>
            <a:r>
              <a:rPr lang="en-US" sz="2400" dirty="0" smtClean="0"/>
              <a:t>this test second dose of tuberculin is injected at the same site (same dose and route) seven days after first injection. </a:t>
            </a:r>
            <a:endParaRPr lang="en-US" sz="2400" dirty="0" smtClean="0"/>
          </a:p>
          <a:p>
            <a:pPr algn="just"/>
            <a:r>
              <a:rPr lang="en-US" sz="2400" dirty="0" smtClean="0"/>
              <a:t>After </a:t>
            </a:r>
            <a:r>
              <a:rPr lang="en-US" sz="2400" dirty="0" smtClean="0"/>
              <a:t>24 hours of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injection, examine the area. </a:t>
            </a:r>
            <a:endParaRPr lang="en-US" sz="2400" dirty="0" smtClean="0"/>
          </a:p>
          <a:p>
            <a:pPr algn="just"/>
            <a:r>
              <a:rPr lang="en-US" sz="2400" dirty="0" smtClean="0"/>
              <a:t>If </a:t>
            </a:r>
            <a:r>
              <a:rPr lang="en-US" sz="2400" dirty="0" smtClean="0"/>
              <a:t>it is hot, painful, swollen and increase in thickness of 5 mm or more, then reaction is considered positive for tuberculosis.</a:t>
            </a:r>
          </a:p>
          <a:p>
            <a:pPr algn="just"/>
            <a:r>
              <a:rPr lang="en-US" sz="2400" dirty="0" smtClean="0"/>
              <a:t>The </a:t>
            </a:r>
            <a:r>
              <a:rPr lang="en-US" sz="2400" dirty="0" smtClean="0"/>
              <a:t>increased sensitivity to Stormont test is thought to be due to attraction of T-cells to the site by the first </a:t>
            </a:r>
            <a:r>
              <a:rPr lang="en-US" sz="2400" dirty="0" smtClean="0"/>
              <a:t>injection.</a:t>
            </a:r>
          </a:p>
          <a:p>
            <a:pPr algn="just"/>
            <a:r>
              <a:rPr lang="en-US" sz="2400" dirty="0" smtClean="0"/>
              <a:t>The </a:t>
            </a:r>
            <a:r>
              <a:rPr lang="en-US" sz="2400" dirty="0" smtClean="0"/>
              <a:t>increased sensitivity begins at day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reaches its peak on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day and ends on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day post </a:t>
            </a:r>
            <a:r>
              <a:rPr lang="en-US" sz="2400" dirty="0" smtClean="0"/>
              <a:t>injection.</a:t>
            </a:r>
          </a:p>
          <a:p>
            <a:pPr algn="just"/>
            <a:r>
              <a:rPr lang="en-US" sz="2400" dirty="0" smtClean="0"/>
              <a:t>Disadvantage --three </a:t>
            </a:r>
            <a:r>
              <a:rPr lang="en-US" sz="2400" dirty="0" smtClean="0"/>
              <a:t>visits are required to perform </a:t>
            </a:r>
            <a:r>
              <a:rPr lang="en-US" sz="2400" dirty="0" smtClean="0"/>
              <a:t>this test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Short </a:t>
            </a:r>
            <a:r>
              <a:rPr lang="en-US" sz="2400" b="1" dirty="0" err="1" smtClean="0">
                <a:solidFill>
                  <a:srgbClr val="FF0000"/>
                </a:solidFill>
              </a:rPr>
              <a:t>thermaltest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US" sz="2400" dirty="0" smtClean="0"/>
              <a:t>4 ml </a:t>
            </a:r>
            <a:r>
              <a:rPr lang="en-US" sz="2400" dirty="0" smtClean="0"/>
              <a:t>of dilute tuberculin is injected subcutaneously in neck area of cattle with rectal temperature not more than 39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 or 102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F at the time of injection and for 2 hours later. </a:t>
            </a:r>
            <a:endParaRPr lang="en-US" sz="2400" dirty="0" smtClean="0"/>
          </a:p>
          <a:p>
            <a:pPr algn="just"/>
            <a:r>
              <a:rPr lang="en-US" sz="2400" dirty="0" smtClean="0"/>
              <a:t>The </a:t>
            </a:r>
            <a:r>
              <a:rPr lang="en-US" sz="2400" dirty="0" smtClean="0"/>
              <a:t>temperature is again noted at 4, 6 and 8 hours after injection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 smtClean="0"/>
              <a:t>If temperature rises above 40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 or 104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F within this time period, then reaction is considered positive for tuberculosis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 smtClean="0"/>
              <a:t>In infected animals the temperature peak usually occurs between 6-8 hours and is generally 41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C.</a:t>
            </a:r>
          </a:p>
          <a:p>
            <a:pPr algn="just"/>
            <a:r>
              <a:rPr lang="en-US" sz="2400" dirty="0" smtClean="0"/>
              <a:t>Test is able to detect advanced cases of </a:t>
            </a:r>
            <a:r>
              <a:rPr lang="en-US" sz="2400" dirty="0" smtClean="0"/>
              <a:t>disease.</a:t>
            </a:r>
          </a:p>
          <a:p>
            <a:pPr algn="just"/>
            <a:r>
              <a:rPr lang="en-US" sz="2400" dirty="0" smtClean="0"/>
              <a:t>Highly </a:t>
            </a:r>
            <a:r>
              <a:rPr lang="en-US" sz="2400" dirty="0" smtClean="0"/>
              <a:t>efficient test to detect spreader case(s) giving negative reaction to SID. </a:t>
            </a:r>
            <a:endParaRPr lang="en-US" sz="2400" dirty="0" smtClean="0"/>
          </a:p>
          <a:p>
            <a:pPr algn="just"/>
            <a:r>
              <a:rPr lang="en-US" sz="2400" dirty="0" smtClean="0"/>
              <a:t>Sometimes </a:t>
            </a:r>
            <a:r>
              <a:rPr lang="en-US" sz="2400" dirty="0" smtClean="0"/>
              <a:t>there may be death due to anaphylactic reaction</a:t>
            </a:r>
            <a:endParaRPr lang="en-US" sz="24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4953000" cy="6477000"/>
          </a:xfrm>
        </p:spPr>
        <p:txBody>
          <a:bodyPr>
            <a:normAutofit fontScale="92500"/>
          </a:bodyPr>
          <a:lstStyle/>
          <a:p>
            <a:pPr marL="342900" lvl="1" indent="-34290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Comparative test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/>
              <a:t>Procedure is same as single I/D test. </a:t>
            </a:r>
            <a:endParaRPr lang="en-US" sz="2400" dirty="0" smtClean="0"/>
          </a:p>
          <a:p>
            <a:pPr algn="just"/>
            <a:r>
              <a:rPr lang="en-US" sz="2400" dirty="0" smtClean="0"/>
              <a:t>In </a:t>
            </a:r>
            <a:r>
              <a:rPr lang="en-US" sz="2400" dirty="0" smtClean="0"/>
              <a:t>this test avian and mammalian tuberculin are injected simultaneously 12 cm apart on the same side of neck area one above the other. </a:t>
            </a:r>
            <a:endParaRPr lang="en-US" sz="2400" dirty="0" smtClean="0"/>
          </a:p>
          <a:p>
            <a:pPr algn="just"/>
            <a:r>
              <a:rPr lang="en-US" sz="2400" dirty="0" smtClean="0"/>
              <a:t>Test </a:t>
            </a:r>
            <a:r>
              <a:rPr lang="en-US" sz="2400" dirty="0" smtClean="0"/>
              <a:t>is read after 72 hours. Greater of two reactions will indicate organism responsible for causing sensitization. </a:t>
            </a:r>
            <a:endParaRPr lang="en-US" sz="2400" dirty="0" smtClean="0"/>
          </a:p>
          <a:p>
            <a:pPr algn="just"/>
            <a:r>
              <a:rPr lang="en-US" sz="2400" dirty="0" smtClean="0"/>
              <a:t>This </a:t>
            </a:r>
            <a:r>
              <a:rPr lang="en-US" sz="2400" dirty="0" smtClean="0"/>
              <a:t>test is not meant for primary screening but only to follow a non-reactor to determine infecting organism.</a:t>
            </a:r>
          </a:p>
          <a:p>
            <a:pPr algn="just"/>
            <a:r>
              <a:rPr lang="en-US" sz="2400" dirty="0" smtClean="0"/>
              <a:t>The recently developed interferon-γ assay used on blood lymphocytes stimulated with </a:t>
            </a:r>
            <a:r>
              <a:rPr lang="en-US" sz="2400" i="1" dirty="0" smtClean="0"/>
              <a:t>M. </a:t>
            </a:r>
            <a:r>
              <a:rPr lang="en-US" sz="2400" i="1" dirty="0" err="1" smtClean="0"/>
              <a:t>bovis</a:t>
            </a:r>
            <a:r>
              <a:rPr lang="en-US" sz="2400" i="1" dirty="0" smtClean="0"/>
              <a:t> </a:t>
            </a:r>
            <a:r>
              <a:rPr lang="en-US" sz="2400" dirty="0" smtClean="0"/>
              <a:t>antigen shows promise as an alternative to the widely used SID test.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133600"/>
            <a:ext cx="29718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1052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TUBERCULIN TESTS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TUBERCULIN TESTS</dc:title>
  <dc:creator>anil kumar</dc:creator>
  <cp:lastModifiedBy>Admin</cp:lastModifiedBy>
  <cp:revision>14</cp:revision>
  <dcterms:created xsi:type="dcterms:W3CDTF">2006-08-16T00:00:00Z</dcterms:created>
  <dcterms:modified xsi:type="dcterms:W3CDTF">2020-11-11T17:05:54Z</dcterms:modified>
</cp:coreProperties>
</file>