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88" r:id="rId1"/>
  </p:sldMasterIdLst>
  <p:sldIdLst>
    <p:sldId id="274" r:id="rId2"/>
    <p:sldId id="27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1" d="100"/>
          <a:sy n="121" d="100"/>
        </p:scale>
        <p:origin x="131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11/13/2020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04386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11/13/2020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5412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11/13/2020</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592599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11/13/2020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384186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11/13/2020</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53195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11/13/2020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362772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11/13/2020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46630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11/13/2020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97646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11/13/2020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09872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11/13/2020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97456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11/13/2020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8479672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11/13/2020</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3220669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11/13/2020</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27249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11/13/2020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1047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11/13/2020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8787473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11/13/2020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89466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11/13/2020</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116187284"/>
      </p:ext>
    </p:extLst>
  </p:cSld>
  <p:clrMap bg1="lt1" tx1="dk1" bg2="lt2" tx2="dk2" accent1="accent1" accent2="accent2" accent3="accent3" accent4="accent4" accent5="accent5" accent6="accent6" hlink="hlink" folHlink="folHlink"/>
  <p:sldLayoutIdLst>
    <p:sldLayoutId id="2147484289" r:id="rId1"/>
    <p:sldLayoutId id="2147484290" r:id="rId2"/>
    <p:sldLayoutId id="2147484291" r:id="rId3"/>
    <p:sldLayoutId id="2147484292" r:id="rId4"/>
    <p:sldLayoutId id="2147484293" r:id="rId5"/>
    <p:sldLayoutId id="2147484294" r:id="rId6"/>
    <p:sldLayoutId id="2147484295" r:id="rId7"/>
    <p:sldLayoutId id="2147484296" r:id="rId8"/>
    <p:sldLayoutId id="2147484297" r:id="rId9"/>
    <p:sldLayoutId id="2147484298" r:id="rId10"/>
    <p:sldLayoutId id="2147484299" r:id="rId11"/>
    <p:sldLayoutId id="2147484300" r:id="rId12"/>
    <p:sldLayoutId id="2147484301" r:id="rId13"/>
    <p:sldLayoutId id="2147484302" r:id="rId14"/>
    <p:sldLayoutId id="2147484303" r:id="rId15"/>
    <p:sldLayoutId id="214748430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0"/>
            <a:ext cx="8610600" cy="2438400"/>
          </a:xfrm>
          <a:effectLst>
            <a:outerShdw dist="35921" dir="2700000" algn="ctr" rotWithShape="0">
              <a:schemeClr val="tx1"/>
            </a:outerShdw>
          </a:effectLst>
        </p:spPr>
        <p:txBody>
          <a:bodyPr>
            <a:normAutofit fontScale="90000"/>
          </a:bodyPr>
          <a:lstStyle/>
          <a:p>
            <a:pPr>
              <a:defRPr/>
            </a:pPr>
            <a:r>
              <a:rPr lang="en-GB" dirty="0" smtClean="0"/>
              <a:t/>
            </a:r>
            <a:br>
              <a:rPr lang="en-GB" dirty="0" smtClean="0"/>
            </a:br>
            <a:r>
              <a:rPr lang="en-GB" dirty="0" smtClean="0"/>
              <a:t/>
            </a:r>
            <a:br>
              <a:rPr lang="en-GB" dirty="0" smtClean="0"/>
            </a:br>
            <a:r>
              <a:rPr lang="en-GB" dirty="0" smtClean="0"/>
              <a:t>        </a:t>
            </a:r>
            <a:r>
              <a:rPr lang="en-GB" sz="4400" dirty="0"/>
              <a:t> </a:t>
            </a:r>
            <a:r>
              <a:rPr lang="en-GB" sz="4400" dirty="0" smtClean="0"/>
              <a:t>GENERAL PATHOLOGY </a:t>
            </a:r>
            <a:r>
              <a:rPr lang="en-GB" sz="4400" dirty="0" smtClean="0"/>
              <a:t> </a:t>
            </a:r>
            <a:r>
              <a:rPr lang="en-GB" sz="4400" dirty="0" smtClean="0"/>
              <a:t/>
            </a:r>
            <a:br>
              <a:rPr lang="en-GB" sz="4400" dirty="0" smtClean="0"/>
            </a:br>
            <a:r>
              <a:rPr lang="en-GB" sz="4400" dirty="0" smtClean="0"/>
              <a:t>              </a:t>
            </a:r>
            <a:r>
              <a:rPr lang="en-US" sz="2700" b="1" dirty="0" smtClean="0">
                <a:solidFill>
                  <a:schemeClr val="accent5"/>
                </a:solidFill>
                <a:latin typeface="Times New Roman" pitchFamily="18" charset="0"/>
                <a:cs typeface="Times New Roman" pitchFamily="18" charset="0"/>
              </a:rPr>
              <a:t>Disturbances of </a:t>
            </a:r>
            <a:r>
              <a:rPr lang="en-US" sz="2700" b="1" dirty="0">
                <a:solidFill>
                  <a:schemeClr val="accent5"/>
                </a:solidFill>
                <a:latin typeface="Times New Roman" pitchFamily="18" charset="0"/>
                <a:cs typeface="Times New Roman" pitchFamily="18" charset="0"/>
              </a:rPr>
              <a:t>P</a:t>
            </a:r>
            <a:r>
              <a:rPr lang="en-US" sz="2700" b="1" dirty="0" smtClean="0">
                <a:solidFill>
                  <a:schemeClr val="accent5"/>
                </a:solidFill>
                <a:latin typeface="Times New Roman" pitchFamily="18" charset="0"/>
                <a:cs typeface="Times New Roman" pitchFamily="18" charset="0"/>
              </a:rPr>
              <a:t>igment metabolism </a:t>
            </a:r>
            <a:r>
              <a:rPr lang="en-GB" b="1" dirty="0" smtClean="0">
                <a:solidFill>
                  <a:schemeClr val="accent5"/>
                </a:solidFill>
              </a:rPr>
              <a:t/>
            </a:r>
            <a:br>
              <a:rPr lang="en-GB" b="1" dirty="0" smtClean="0">
                <a:solidFill>
                  <a:schemeClr val="accent5"/>
                </a:solidFill>
              </a:rPr>
            </a:br>
            <a:endParaRPr lang="en-GB" b="1" dirty="0" smtClean="0">
              <a:solidFill>
                <a:schemeClr val="accent5"/>
              </a:solidFill>
            </a:endParaRPr>
          </a:p>
        </p:txBody>
      </p:sp>
      <p:sp>
        <p:nvSpPr>
          <p:cNvPr id="2051" name="Rectangle 3"/>
          <p:cNvSpPr>
            <a:spLocks noGrp="1" noChangeArrowheads="1"/>
          </p:cNvSpPr>
          <p:nvPr>
            <p:ph type="subTitle" idx="1"/>
          </p:nvPr>
        </p:nvSpPr>
        <p:spPr>
          <a:xfrm>
            <a:off x="1066800" y="3505200"/>
            <a:ext cx="6705600" cy="2743200"/>
          </a:xfrm>
        </p:spPr>
        <p:txBody>
          <a:bodyPr/>
          <a:lstStyle/>
          <a:p>
            <a:pPr eaLnBrk="1" hangingPunct="1">
              <a:lnSpc>
                <a:spcPct val="90000"/>
              </a:lnSpc>
            </a:pPr>
            <a:r>
              <a:rPr lang="en-GB" altLang="en-US" b="1" cap="none" dirty="0" smtClean="0">
                <a:latin typeface="Times New Roman" panose="02020603050405020304" pitchFamily="18" charset="0"/>
                <a:cs typeface="Times New Roman" panose="02020603050405020304" pitchFamily="18" charset="0"/>
              </a:rPr>
              <a:t>Presented by</a:t>
            </a:r>
          </a:p>
          <a:p>
            <a:pPr eaLnBrk="1" hangingPunct="1">
              <a:lnSpc>
                <a:spcPct val="90000"/>
              </a:lnSpc>
            </a:pPr>
            <a:r>
              <a:rPr lang="en-GB" altLang="en-US" b="1" i="1" cap="none" dirty="0" err="1" smtClean="0">
                <a:latin typeface="Times New Roman" panose="02020603050405020304" pitchFamily="18" charset="0"/>
                <a:cs typeface="Times New Roman" panose="02020603050405020304" pitchFamily="18" charset="0"/>
              </a:rPr>
              <a:t>Dr.Imran</a:t>
            </a:r>
            <a:r>
              <a:rPr lang="en-GB" altLang="en-US" b="1" i="1" cap="none" dirty="0" smtClean="0">
                <a:latin typeface="Times New Roman" panose="02020603050405020304" pitchFamily="18" charset="0"/>
                <a:cs typeface="Times New Roman" panose="02020603050405020304" pitchFamily="18" charset="0"/>
              </a:rPr>
              <a:t> Ali </a:t>
            </a:r>
          </a:p>
          <a:p>
            <a:pPr eaLnBrk="1" hangingPunct="1">
              <a:lnSpc>
                <a:spcPct val="90000"/>
              </a:lnSpc>
            </a:pPr>
            <a:r>
              <a:rPr lang="en-GB" altLang="en-US" b="1" cap="none" dirty="0" smtClean="0">
                <a:latin typeface="Times New Roman" panose="02020603050405020304" pitchFamily="18" charset="0"/>
                <a:cs typeface="Times New Roman" panose="02020603050405020304" pitchFamily="18" charset="0"/>
              </a:rPr>
              <a:t>Asst. Professor Veterinary Pathology</a:t>
            </a:r>
          </a:p>
          <a:p>
            <a:pPr eaLnBrk="1" hangingPunct="1">
              <a:lnSpc>
                <a:spcPct val="90000"/>
              </a:lnSpc>
            </a:pPr>
            <a:r>
              <a:rPr lang="en-GB" altLang="en-US" b="1" cap="none" dirty="0" smtClean="0">
                <a:latin typeface="Times New Roman" panose="02020603050405020304" pitchFamily="18" charset="0"/>
                <a:cs typeface="Times New Roman" panose="02020603050405020304" pitchFamily="18" charset="0"/>
              </a:rPr>
              <a:t>Bihar Veterinary College Patna-14 </a:t>
            </a:r>
          </a:p>
          <a:p>
            <a:pPr eaLnBrk="1" hangingPunct="1">
              <a:lnSpc>
                <a:spcPct val="90000"/>
              </a:lnSpc>
            </a:pPr>
            <a:endParaRPr lang="en-GB" altLang="en-US" b="1" dirty="0" smtClean="0">
              <a:latin typeface="Times New Roman" panose="02020603050405020304" pitchFamily="18" charset="0"/>
              <a:cs typeface="Times New Roman" panose="02020603050405020304" pitchFamily="18" charset="0"/>
            </a:endParaRPr>
          </a:p>
        </p:txBody>
      </p:sp>
      <p:sp>
        <p:nvSpPr>
          <p:cNvPr id="6" name="Rectangle 70"/>
          <p:cNvSpPr>
            <a:spLocks noGrp="1" noChangeArrowheads="1"/>
          </p:cNvSpPr>
          <p:nvPr>
            <p:ph type="sldNum" sz="quarter" idx="12"/>
          </p:nvPr>
        </p:nvSpPr>
        <p:spPr/>
        <p:txBody>
          <a:bodyP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fld id="{C54DDF27-6C9A-450E-8D83-567F232769B0}" type="slidenum">
              <a:rPr lang="en-GB" altLang="en-US" sz="1400" smtClean="0"/>
              <a:pPr eaLnBrk="1" hangingPunct="1">
                <a:defRPr/>
              </a:pPr>
              <a:t>1</a:t>
            </a:fld>
            <a:endParaRPr lang="en-GB" altLang="en-US" sz="1400" smtClean="0"/>
          </a:p>
        </p:txBody>
      </p:sp>
      <p:pic>
        <p:nvPicPr>
          <p:cNvPr id="5" name="Picture 7" descr="C:\Users\Imran\Desktop\download.jpg"/>
          <p:cNvPicPr>
            <a:picLocks noChangeAspect="1" noChangeArrowheads="1"/>
          </p:cNvPicPr>
          <p:nvPr/>
        </p:nvPicPr>
        <p:blipFill>
          <a:blip r:embed="rId2"/>
          <a:srcRect/>
          <a:stretch>
            <a:fillRect/>
          </a:stretch>
        </p:blipFill>
        <p:spPr bwMode="auto">
          <a:xfrm>
            <a:off x="246312" y="152400"/>
            <a:ext cx="1524000" cy="1066800"/>
          </a:xfrm>
          <a:prstGeom prst="rect">
            <a:avLst/>
          </a:prstGeom>
          <a:noFill/>
        </p:spPr>
      </p:pic>
      <p:pic>
        <p:nvPicPr>
          <p:cNvPr id="7" name="Picture 3"/>
          <p:cNvPicPr>
            <a:picLocks noChangeAspect="1" noChangeArrowheads="1"/>
          </p:cNvPicPr>
          <p:nvPr/>
        </p:nvPicPr>
        <p:blipFill>
          <a:blip r:embed="rId3"/>
          <a:srcRect/>
          <a:stretch>
            <a:fillRect/>
          </a:stretch>
        </p:blipFill>
        <p:spPr bwMode="auto">
          <a:xfrm>
            <a:off x="7659413" y="152400"/>
            <a:ext cx="1447801" cy="990600"/>
          </a:xfrm>
          <a:prstGeom prst="rect">
            <a:avLst/>
          </a:prstGeom>
          <a:noFill/>
          <a:ln w="9525">
            <a:noFill/>
            <a:miter lim="800000"/>
            <a:headEnd/>
            <a:tailEnd/>
          </a:ln>
          <a:effectLst/>
        </p:spPr>
      </p:pic>
    </p:spTree>
    <p:extLst>
      <p:ext uri="{BB962C8B-B14F-4D97-AF65-F5344CB8AC3E}">
        <p14:creationId xmlns:p14="http://schemas.microsoft.com/office/powerpoint/2010/main" val="25552594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decel="50000" fill="hold">
                                          <p:stCondLst>
                                            <p:cond delay="0"/>
                                          </p:stCondLst>
                                        </p:cTn>
                                        <p:tgtEl>
                                          <p:spTgt spid="205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05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050"/>
                                        </p:tgtEl>
                                        <p:attrNameLst>
                                          <p:attrName>ppt_w</p:attrName>
                                        </p:attrNameLst>
                                      </p:cBhvr>
                                      <p:tavLst>
                                        <p:tav tm="0">
                                          <p:val>
                                            <p:strVal val="#ppt_w*.05"/>
                                          </p:val>
                                        </p:tav>
                                        <p:tav tm="100000">
                                          <p:val>
                                            <p:strVal val="#ppt_w"/>
                                          </p:val>
                                        </p:tav>
                                      </p:tavLst>
                                    </p:anim>
                                    <p:anim calcmode="lin" valueType="num">
                                      <p:cBhvr>
                                        <p:cTn id="10" dur="1000" fill="hold"/>
                                        <p:tgtEl>
                                          <p:spTgt spid="205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05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05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05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050"/>
                                        </p:tgtEl>
                                      </p:cBhvr>
                                    </p:animEffect>
                                  </p:childTnLst>
                                </p:cTn>
                              </p:par>
                            </p:childTnLst>
                          </p:cTn>
                        </p:par>
                        <p:par>
                          <p:cTn id="15" fill="hold">
                            <p:stCondLst>
                              <p:cond delay="1000"/>
                            </p:stCondLst>
                            <p:childTnLst>
                              <p:par>
                                <p:cTn id="16" presetID="17" presetClass="entr" presetSubtype="10" fill="hold" grpId="0" nodeType="afterEffect">
                                  <p:stCondLst>
                                    <p:cond delay="0"/>
                                  </p:stCondLst>
                                  <p:childTnLst>
                                    <p:set>
                                      <p:cBhvr>
                                        <p:cTn id="17" dur="1" fill="hold">
                                          <p:stCondLst>
                                            <p:cond delay="0"/>
                                          </p:stCondLst>
                                        </p:cTn>
                                        <p:tgtEl>
                                          <p:spTgt spid="2051">
                                            <p:txEl>
                                              <p:pRg st="0" end="0"/>
                                            </p:txEl>
                                          </p:spTgt>
                                        </p:tgtEl>
                                        <p:attrNameLst>
                                          <p:attrName>style.visibility</p:attrName>
                                        </p:attrNameLst>
                                      </p:cBhvr>
                                      <p:to>
                                        <p:strVal val="visible"/>
                                      </p:to>
                                    </p:set>
                                    <p:anim calcmode="lin" valueType="num">
                                      <p:cBhvr>
                                        <p:cTn id="18" dur="500" fill="hold"/>
                                        <p:tgtEl>
                                          <p:spTgt spid="2051">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051">
                                            <p:txEl>
                                              <p:pRg st="0" end="0"/>
                                            </p:txEl>
                                          </p:spTgt>
                                        </p:tgtEl>
                                        <p:attrNameLst>
                                          <p:attrName>ppt_h</p:attrName>
                                        </p:attrNameLst>
                                      </p:cBhvr>
                                      <p:tavLst>
                                        <p:tav tm="0">
                                          <p:val>
                                            <p:strVal val="#ppt_h"/>
                                          </p:val>
                                        </p:tav>
                                        <p:tav tm="100000">
                                          <p:val>
                                            <p:strVal val="#ppt_h"/>
                                          </p:val>
                                        </p:tav>
                                      </p:tavLst>
                                    </p:anim>
                                  </p:childTnLst>
                                </p:cTn>
                              </p:par>
                            </p:childTnLst>
                          </p:cTn>
                        </p:par>
                        <p:par>
                          <p:cTn id="20" fill="hold">
                            <p:stCondLst>
                              <p:cond delay="1500"/>
                            </p:stCondLst>
                            <p:childTnLst>
                              <p:par>
                                <p:cTn id="21" presetID="17" presetClass="entr" presetSubtype="10" fill="hold" grpId="0" nodeType="afterEffect">
                                  <p:stCondLst>
                                    <p:cond delay="0"/>
                                  </p:stCondLst>
                                  <p:childTnLst>
                                    <p:set>
                                      <p:cBhvr>
                                        <p:cTn id="22" dur="1" fill="hold">
                                          <p:stCondLst>
                                            <p:cond delay="0"/>
                                          </p:stCondLst>
                                        </p:cTn>
                                        <p:tgtEl>
                                          <p:spTgt spid="2051">
                                            <p:txEl>
                                              <p:pRg st="1" end="1"/>
                                            </p:txEl>
                                          </p:spTgt>
                                        </p:tgtEl>
                                        <p:attrNameLst>
                                          <p:attrName>style.visibility</p:attrName>
                                        </p:attrNameLst>
                                      </p:cBhvr>
                                      <p:to>
                                        <p:strVal val="visible"/>
                                      </p:to>
                                    </p:set>
                                    <p:anim calcmode="lin" valueType="num">
                                      <p:cBhvr>
                                        <p:cTn id="23" dur="500" fill="hold"/>
                                        <p:tgtEl>
                                          <p:spTgt spid="2051">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2051">
                                            <p:txEl>
                                              <p:pRg st="1" end="1"/>
                                            </p:txEl>
                                          </p:spTgt>
                                        </p:tgtEl>
                                        <p:attrNameLst>
                                          <p:attrName>ppt_h</p:attrName>
                                        </p:attrNameLst>
                                      </p:cBhvr>
                                      <p:tavLst>
                                        <p:tav tm="0">
                                          <p:val>
                                            <p:strVal val="#ppt_h"/>
                                          </p:val>
                                        </p:tav>
                                        <p:tav tm="100000">
                                          <p:val>
                                            <p:strVal val="#ppt_h"/>
                                          </p:val>
                                        </p:tav>
                                      </p:tavLst>
                                    </p:anim>
                                  </p:childTnLst>
                                </p:cTn>
                              </p:par>
                            </p:childTnLst>
                          </p:cTn>
                        </p:par>
                        <p:par>
                          <p:cTn id="25" fill="hold">
                            <p:stCondLst>
                              <p:cond delay="2000"/>
                            </p:stCondLst>
                            <p:childTnLst>
                              <p:par>
                                <p:cTn id="26" presetID="17" presetClass="entr" presetSubtype="10" fill="hold" grpId="0" nodeType="afterEffect">
                                  <p:stCondLst>
                                    <p:cond delay="0"/>
                                  </p:stCondLst>
                                  <p:childTnLst>
                                    <p:set>
                                      <p:cBhvr>
                                        <p:cTn id="27" dur="1" fill="hold">
                                          <p:stCondLst>
                                            <p:cond delay="0"/>
                                          </p:stCondLst>
                                        </p:cTn>
                                        <p:tgtEl>
                                          <p:spTgt spid="2051">
                                            <p:txEl>
                                              <p:pRg st="2" end="2"/>
                                            </p:txEl>
                                          </p:spTgt>
                                        </p:tgtEl>
                                        <p:attrNameLst>
                                          <p:attrName>style.visibility</p:attrName>
                                        </p:attrNameLst>
                                      </p:cBhvr>
                                      <p:to>
                                        <p:strVal val="visible"/>
                                      </p:to>
                                    </p:set>
                                    <p:anim calcmode="lin" valueType="num">
                                      <p:cBhvr>
                                        <p:cTn id="28" dur="500" fill="hold"/>
                                        <p:tgtEl>
                                          <p:spTgt spid="2051">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2051">
                                            <p:txEl>
                                              <p:pRg st="2" end="2"/>
                                            </p:txEl>
                                          </p:spTgt>
                                        </p:tgtEl>
                                        <p:attrNameLst>
                                          <p:attrName>ppt_h</p:attrName>
                                        </p:attrNameLst>
                                      </p:cBhvr>
                                      <p:tavLst>
                                        <p:tav tm="0">
                                          <p:val>
                                            <p:strVal val="#ppt_h"/>
                                          </p:val>
                                        </p:tav>
                                        <p:tav tm="100000">
                                          <p:val>
                                            <p:strVal val="#ppt_h"/>
                                          </p:val>
                                        </p:tav>
                                      </p:tavLst>
                                    </p:anim>
                                  </p:childTnLst>
                                </p:cTn>
                              </p:par>
                            </p:childTnLst>
                          </p:cTn>
                        </p:par>
                        <p:par>
                          <p:cTn id="30" fill="hold">
                            <p:stCondLst>
                              <p:cond delay="2500"/>
                            </p:stCondLst>
                            <p:childTnLst>
                              <p:par>
                                <p:cTn id="31" presetID="17" presetClass="entr" presetSubtype="10" fill="hold" grpId="0" nodeType="afterEffect">
                                  <p:stCondLst>
                                    <p:cond delay="0"/>
                                  </p:stCondLst>
                                  <p:childTnLst>
                                    <p:set>
                                      <p:cBhvr>
                                        <p:cTn id="32" dur="1" fill="hold">
                                          <p:stCondLst>
                                            <p:cond delay="0"/>
                                          </p:stCondLst>
                                        </p:cTn>
                                        <p:tgtEl>
                                          <p:spTgt spid="2051">
                                            <p:txEl>
                                              <p:pRg st="3" end="3"/>
                                            </p:txEl>
                                          </p:spTgt>
                                        </p:tgtEl>
                                        <p:attrNameLst>
                                          <p:attrName>style.visibility</p:attrName>
                                        </p:attrNameLst>
                                      </p:cBhvr>
                                      <p:to>
                                        <p:strVal val="visible"/>
                                      </p:to>
                                    </p:set>
                                    <p:anim calcmode="lin" valueType="num">
                                      <p:cBhvr>
                                        <p:cTn id="33" dur="500" fill="hold"/>
                                        <p:tgtEl>
                                          <p:spTgt spid="2051">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2051">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IN" sz="2000" dirty="0">
                <a:latin typeface="Times New Roman" pitchFamily="18" charset="0"/>
                <a:cs typeface="Times New Roman" pitchFamily="18" charset="0"/>
              </a:rPr>
              <a:t/>
            </a:r>
            <a:br>
              <a:rPr lang="en-IN" sz="2000" dirty="0">
                <a:latin typeface="Times New Roman" pitchFamily="18" charset="0"/>
                <a:cs typeface="Times New Roman" pitchFamily="18" charset="0"/>
              </a:rPr>
            </a:br>
            <a:r>
              <a:rPr lang="en-IN" sz="2000" dirty="0" smtClean="0">
                <a:latin typeface="Times New Roman" pitchFamily="18" charset="0"/>
                <a:cs typeface="Times New Roman" pitchFamily="18" charset="0"/>
              </a:rPr>
              <a:t/>
            </a:r>
            <a:br>
              <a:rPr lang="en-IN" sz="2000" dirty="0" smtClean="0">
                <a:latin typeface="Times New Roman" pitchFamily="18" charset="0"/>
                <a:cs typeface="Times New Roman" pitchFamily="18" charset="0"/>
              </a:rPr>
            </a:br>
            <a:r>
              <a:rPr lang="en-IN" sz="2000" dirty="0">
                <a:latin typeface="Times New Roman" pitchFamily="18" charset="0"/>
                <a:cs typeface="Times New Roman" pitchFamily="18" charset="0"/>
              </a:rPr>
              <a:t> </a:t>
            </a:r>
            <a:r>
              <a:rPr lang="en-IN"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Tetracycline – Gets deposited in the bones if it is used for prolonged treatment. The drug gives yellowish discolorations to the bones which gives yellowish greenish </a:t>
            </a:r>
            <a:r>
              <a:rPr lang="en-US" sz="2000" dirty="0" smtClean="0">
                <a:latin typeface="Times New Roman" panose="02020603050405020304" pitchFamily="18" charset="0"/>
                <a:cs typeface="Times New Roman" panose="02020603050405020304" pitchFamily="18" charset="0"/>
              </a:rPr>
              <a:t>autoflourescence </a:t>
            </a:r>
            <a:r>
              <a:rPr lang="en-US" sz="2000" dirty="0">
                <a:latin typeface="Times New Roman" panose="02020603050405020304" pitchFamily="18" charset="0"/>
                <a:cs typeface="Times New Roman" panose="02020603050405020304" pitchFamily="18" charset="0"/>
              </a:rPr>
              <a:t>under fluorescence microscopy of sections of bones.</a:t>
            </a:r>
            <a:endParaRPr lang="en-GB"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Tattooing – In tattooing, the pigment particles are transported by the macrophages to the connective tissue. This pigment is not found in this epi cells. The phagocytes may also transport and deposit the pigment in the regional lymph nodes.</a:t>
            </a:r>
            <a:endParaRPr lang="en-GB" sz="20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IN" sz="2000" dirty="0">
                <a:latin typeface="Times New Roman" pitchFamily="18" charset="0"/>
                <a:cs typeface="Times New Roman" pitchFamily="18" charset="0"/>
              </a:rPr>
              <a:t/>
            </a:r>
            <a:br>
              <a:rPr lang="en-IN" sz="2000" dirty="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2000" dirty="0" smtClean="0"/>
              <a:t>1.  </a:t>
            </a:r>
            <a:r>
              <a:rPr lang="en-US" sz="2400" dirty="0" err="1" smtClean="0">
                <a:latin typeface="Times New Roman" panose="02020603050405020304" pitchFamily="18" charset="0"/>
                <a:cs typeface="Times New Roman" panose="02020603050405020304" pitchFamily="18" charset="0"/>
              </a:rPr>
              <a:t>Carotinoid</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Pigment -  When excess of carotene is taken in the food than required for the synthesis of Vitamin A. then the fat soluble carotenoid pigment circulate in the blood causing </a:t>
            </a:r>
            <a:r>
              <a:rPr lang="en-US" sz="2400" dirty="0" err="1" smtClean="0">
                <a:latin typeface="Times New Roman" panose="02020603050405020304" pitchFamily="18" charset="0"/>
                <a:cs typeface="Times New Roman" panose="02020603050405020304" pitchFamily="18" charset="0"/>
              </a:rPr>
              <a:t>carotenemia</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accumulate in skin giving yellow coloration to skin, particularly in rabbits. </a:t>
            </a:r>
            <a:endParaRPr lang="en-GB" sz="2400" dirty="0">
              <a:latin typeface="Times New Roman" panose="02020603050405020304" pitchFamily="18" charset="0"/>
              <a:cs typeface="Times New Roman" panose="02020603050405020304" pitchFamily="18" charset="0"/>
            </a:endParaRPr>
          </a:p>
          <a:p>
            <a:pPr>
              <a:buNone/>
            </a:pPr>
            <a:endParaRPr lang="en-US"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2000" dirty="0" smtClean="0">
                <a:latin typeface="Times New Roman" pitchFamily="18" charset="0"/>
                <a:cs typeface="Times New Roman" pitchFamily="18" charset="0"/>
              </a:rPr>
              <a:t/>
            </a:r>
            <a:br>
              <a:rPr lang="en-IN" sz="2000" dirty="0" smtClean="0">
                <a:latin typeface="Times New Roman" pitchFamily="18" charset="0"/>
                <a:cs typeface="Times New Roman" pitchFamily="18" charset="0"/>
              </a:rPr>
            </a:br>
            <a:r>
              <a:rPr lang="en-US" sz="2400" dirty="0">
                <a:latin typeface="Times New Roman" panose="02020603050405020304" pitchFamily="18" charset="0"/>
                <a:cs typeface="Times New Roman" panose="02020603050405020304" pitchFamily="18" charset="0"/>
              </a:rPr>
              <a:t>Endogenous Pigments </a:t>
            </a:r>
            <a:endParaRPr lang="en-GB"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Melanin – Melanin is a brown-black pigment formed from amino-acid Tyrosine melanin protects the skin against harmful rays in sunlight.</a:t>
            </a:r>
            <a:endParaRPr lang="en-GB"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Micro -  Melanin appears as very minutes, uniformly regular dirty brown, spherical granules.</a:t>
            </a:r>
            <a:endParaRPr lang="en-GB"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Pathological amount of melanin is called melanosis and is frequently observed in association with:- </a:t>
            </a:r>
            <a:endParaRPr lang="en-US"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IN" sz="2000" dirty="0">
                <a:latin typeface="Times New Roman" pitchFamily="18" charset="0"/>
                <a:cs typeface="Times New Roman" pitchFamily="18" charset="0"/>
              </a:rPr>
              <a:t/>
            </a:r>
            <a:br>
              <a:rPr lang="en-IN" sz="2000" dirty="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en-US" sz="2000" dirty="0">
                <a:latin typeface="Times New Roman" panose="02020603050405020304" pitchFamily="18" charset="0"/>
                <a:cs typeface="Times New Roman" panose="02020603050405020304" pitchFamily="18" charset="0"/>
              </a:rPr>
              <a:t>The tumour melanoma : there is a high incidence of the these tumours in grey horses and heavily pigmented breeds of dogs.</a:t>
            </a:r>
            <a:endParaRPr lang="en-GB" sz="2000" dirty="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ii)Addison </a:t>
            </a:r>
            <a:r>
              <a:rPr lang="en-US" sz="2000" dirty="0">
                <a:latin typeface="Times New Roman" panose="02020603050405020304" pitchFamily="18" charset="0"/>
                <a:cs typeface="Times New Roman" panose="02020603050405020304" pitchFamily="18" charset="0"/>
              </a:rPr>
              <a:t>disease:- When there is </a:t>
            </a:r>
            <a:r>
              <a:rPr lang="en-US" sz="2000" dirty="0" smtClean="0">
                <a:latin typeface="Times New Roman" panose="02020603050405020304" pitchFamily="18" charset="0"/>
                <a:cs typeface="Times New Roman" panose="02020603050405020304" pitchFamily="18" charset="0"/>
              </a:rPr>
              <a:t>bilateral </a:t>
            </a:r>
            <a:r>
              <a:rPr lang="en-US" sz="2000" dirty="0">
                <a:latin typeface="Times New Roman" panose="02020603050405020304" pitchFamily="18" charset="0"/>
                <a:cs typeface="Times New Roman" panose="02020603050405020304" pitchFamily="18" charset="0"/>
              </a:rPr>
              <a:t>destruction of the adrenals due to tuberculosis, atrophy or </a:t>
            </a:r>
            <a:r>
              <a:rPr lang="en-US" sz="2000" dirty="0" smtClean="0">
                <a:latin typeface="Times New Roman" panose="02020603050405020304" pitchFamily="18" charset="0"/>
                <a:cs typeface="Times New Roman" panose="02020603050405020304" pitchFamily="18" charset="0"/>
              </a:rPr>
              <a:t>neoplasm</a:t>
            </a:r>
            <a:endParaRPr lang="en-GB"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iii)Melanosis coli </a:t>
            </a:r>
            <a:r>
              <a:rPr lang="en-US" sz="2000" dirty="0">
                <a:latin typeface="Times New Roman" panose="02020603050405020304" pitchFamily="18" charset="0"/>
                <a:cs typeface="Times New Roman" panose="02020603050405020304" pitchFamily="18" charset="0"/>
              </a:rPr>
              <a:t>-</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Is a condition in which rectum and color contain melanin in their mucosa, giving them brownish color.</a:t>
            </a:r>
            <a:endParaRPr lang="en-GB"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iv)Acanthosis </a:t>
            </a:r>
            <a:r>
              <a:rPr lang="en-US" sz="2000" dirty="0" err="1" smtClean="0">
                <a:latin typeface="Times New Roman" panose="02020603050405020304" pitchFamily="18" charset="0"/>
                <a:cs typeface="Times New Roman" panose="02020603050405020304" pitchFamily="18" charset="0"/>
              </a:rPr>
              <a:t>nigrans</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In dog suffering from a </a:t>
            </a:r>
            <a:r>
              <a:rPr lang="en-US" sz="2000" dirty="0" err="1">
                <a:latin typeface="Times New Roman" panose="02020603050405020304" pitchFamily="18" charset="0"/>
                <a:cs typeface="Times New Roman" panose="02020603050405020304" pitchFamily="18" charset="0"/>
              </a:rPr>
              <a:t>sertoli</a:t>
            </a:r>
            <a:r>
              <a:rPr lang="en-US" sz="2000" dirty="0">
                <a:latin typeface="Times New Roman" panose="02020603050405020304" pitchFamily="18" charset="0"/>
                <a:cs typeface="Times New Roman" panose="02020603050405020304" pitchFamily="18" charset="0"/>
              </a:rPr>
              <a:t>-cell tumor in which there is estrogen production, raised, rough black patches of skin are found in the axilla, groin, under the belly and ventral thoracic region.</a:t>
            </a:r>
            <a:endParaRPr lang="en-GB" sz="2000" dirty="0">
              <a:latin typeface="Times New Roman" panose="02020603050405020304" pitchFamily="18" charset="0"/>
              <a:cs typeface="Times New Roman" panose="02020603050405020304" pitchFamily="18" charset="0"/>
            </a:endParaRPr>
          </a:p>
          <a:p>
            <a:pPr marL="0" indent="0">
              <a:buNone/>
            </a:pPr>
            <a:endParaRPr lang="en-GB" sz="2000" dirty="0"/>
          </a:p>
          <a:p>
            <a:pPr marL="457200" indent="-457200">
              <a:buFont typeface="+mj-lt"/>
              <a:buAutoNum type="arabicPeriod"/>
            </a:pPr>
            <a:endParaRPr lang="en-US" sz="20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IN"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1905000" y="1371600"/>
            <a:ext cx="6591985" cy="4419600"/>
          </a:xfrm>
        </p:spPr>
        <p:txBody>
          <a:bodyPr>
            <a:noAutofit/>
          </a:bodyPr>
          <a:lstStyle/>
          <a:p>
            <a:r>
              <a:rPr lang="en-US" dirty="0">
                <a:latin typeface="Times New Roman" panose="02020603050405020304" pitchFamily="18" charset="0"/>
                <a:cs typeface="Times New Roman" panose="02020603050405020304" pitchFamily="18" charset="0"/>
              </a:rPr>
              <a:t>Condition with deficient production of melanin:-</a:t>
            </a:r>
            <a:endParaRPr lang="en-GB"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1)Albinism- Congenital, complete absence of melanin pigment.</a:t>
            </a:r>
            <a:endParaRPr lang="en-GB"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2)</a:t>
            </a:r>
            <a:r>
              <a:rPr lang="en-US" dirty="0" err="1">
                <a:latin typeface="Times New Roman" panose="02020603050405020304" pitchFamily="18" charset="0"/>
                <a:cs typeface="Times New Roman" panose="02020603050405020304" pitchFamily="18" charset="0"/>
              </a:rPr>
              <a:t>Leucoderma</a:t>
            </a:r>
            <a:r>
              <a:rPr lang="en-US" dirty="0">
                <a:latin typeface="Times New Roman" panose="02020603050405020304" pitchFamily="18" charset="0"/>
                <a:cs typeface="Times New Roman" panose="02020603050405020304" pitchFamily="18" charset="0"/>
              </a:rPr>
              <a:t>- Local loss of pigment . Such area become </a:t>
            </a:r>
            <a:r>
              <a:rPr lang="en-US" dirty="0" err="1">
                <a:latin typeface="Times New Roman" panose="02020603050405020304" pitchFamily="18" charset="0"/>
                <a:cs typeface="Times New Roman" panose="02020603050405020304" pitchFamily="18" charset="0"/>
              </a:rPr>
              <a:t>inflammed</a:t>
            </a:r>
            <a:r>
              <a:rPr lang="en-US" dirty="0">
                <a:latin typeface="Times New Roman" panose="02020603050405020304" pitchFamily="18" charset="0"/>
                <a:cs typeface="Times New Roman" panose="02020603050405020304" pitchFamily="18" charset="0"/>
              </a:rPr>
              <a:t> when exposed to sunlight.</a:t>
            </a:r>
            <a:endParaRPr lang="en-GB"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3)</a:t>
            </a:r>
            <a:r>
              <a:rPr lang="en-US" dirty="0" err="1">
                <a:latin typeface="Times New Roman" panose="02020603050405020304" pitchFamily="18" charset="0"/>
                <a:cs typeface="Times New Roman" panose="02020603050405020304" pitchFamily="18" charset="0"/>
              </a:rPr>
              <a:t>Vitilego</a:t>
            </a:r>
            <a:r>
              <a:rPr lang="en-US" dirty="0">
                <a:latin typeface="Times New Roman" panose="02020603050405020304" pitchFamily="18" charset="0"/>
                <a:cs typeface="Times New Roman" panose="02020603050405020304" pitchFamily="18" charset="0"/>
              </a:rPr>
              <a:t>- Partial or complete loss of </a:t>
            </a:r>
            <a:r>
              <a:rPr lang="en-US" dirty="0" smtClean="0">
                <a:latin typeface="Times New Roman" panose="02020603050405020304" pitchFamily="18" charset="0"/>
                <a:cs typeface="Times New Roman" panose="02020603050405020304" pitchFamily="18" charset="0"/>
              </a:rPr>
              <a:t>melanocytes </a:t>
            </a:r>
            <a:r>
              <a:rPr lang="en-US" dirty="0">
                <a:latin typeface="Times New Roman" panose="02020603050405020304" pitchFamily="18" charset="0"/>
                <a:cs typeface="Times New Roman" panose="02020603050405020304" pitchFamily="18" charset="0"/>
              </a:rPr>
              <a:t>in the epidermis.</a:t>
            </a:r>
            <a:endParaRPr lang="en-GB"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Lipofuscin:-  </a:t>
            </a:r>
            <a:r>
              <a:rPr lang="en-US" dirty="0" smtClean="0">
                <a:latin typeface="Times New Roman" panose="02020603050405020304" pitchFamily="18" charset="0"/>
                <a:cs typeface="Times New Roman" panose="02020603050405020304" pitchFamily="18" charset="0"/>
              </a:rPr>
              <a:t>Lipofuscin </a:t>
            </a:r>
            <a:r>
              <a:rPr lang="en-US" dirty="0">
                <a:latin typeface="Times New Roman" panose="02020603050405020304" pitchFamily="18" charset="0"/>
                <a:cs typeface="Times New Roman" panose="02020603050405020304" pitchFamily="18" charset="0"/>
              </a:rPr>
              <a:t>is an insoluble brown pigment. It is also known as </a:t>
            </a:r>
            <a:r>
              <a:rPr lang="en-US" dirty="0" err="1">
                <a:latin typeface="Times New Roman" panose="02020603050405020304" pitchFamily="18" charset="0"/>
                <a:cs typeface="Times New Roman" panose="02020603050405020304" pitchFamily="18" charset="0"/>
              </a:rPr>
              <a:t>lipochrome</a:t>
            </a:r>
            <a:r>
              <a:rPr lang="en-US" dirty="0">
                <a:latin typeface="Times New Roman" panose="02020603050405020304" pitchFamily="18" charset="0"/>
                <a:cs typeface="Times New Roman" panose="02020603050405020304" pitchFamily="18" charset="0"/>
              </a:rPr>
              <a:t>, wear and tear or aging pigment.</a:t>
            </a:r>
            <a:endParaRPr lang="en-GB"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Macro – yellowish brown, finely granular </a:t>
            </a:r>
            <a:r>
              <a:rPr lang="en-US" dirty="0" smtClean="0">
                <a:latin typeface="Times New Roman" panose="02020603050405020304" pitchFamily="18" charset="0"/>
                <a:cs typeface="Times New Roman" panose="02020603050405020304" pitchFamily="18" charset="0"/>
              </a:rPr>
              <a:t>intracytoplasmic </a:t>
            </a:r>
            <a:r>
              <a:rPr lang="en-US" dirty="0">
                <a:latin typeface="Times New Roman" panose="02020603050405020304" pitchFamily="18" charset="0"/>
                <a:cs typeface="Times New Roman" panose="02020603050405020304" pitchFamily="18" charset="0"/>
              </a:rPr>
              <a:t>pigment. </a:t>
            </a:r>
            <a:endParaRPr lang="en-GB"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Its presence is a sign of free radical injury and lipid </a:t>
            </a:r>
            <a:r>
              <a:rPr lang="en-US" dirty="0" err="1">
                <a:latin typeface="Times New Roman" panose="02020603050405020304" pitchFamily="18" charset="0"/>
                <a:cs typeface="Times New Roman" panose="02020603050405020304" pitchFamily="18" charset="0"/>
              </a:rPr>
              <a:t>proxidation</a:t>
            </a:r>
            <a:r>
              <a:rPr lang="en-US" dirty="0">
                <a:latin typeface="Times New Roman" panose="02020603050405020304" pitchFamily="18" charset="0"/>
                <a:cs typeface="Times New Roman" panose="02020603050405020304" pitchFamily="18" charset="0"/>
              </a:rPr>
              <a:t>. It is seen in cells undergoing slow, regressive changes, and is prominent in the liver and heart of ageing patients.</a:t>
            </a:r>
            <a:endParaRPr lang="en-GB" dirty="0">
              <a:latin typeface="Times New Roman" panose="02020603050405020304" pitchFamily="18" charset="0"/>
              <a:cs typeface="Times New Roman" panose="02020603050405020304" pitchFamily="18" charset="0"/>
            </a:endParaRPr>
          </a:p>
          <a:p>
            <a:pPr algn="just">
              <a:buNone/>
            </a:pPr>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a:latin typeface="Times New Roman" panose="02020603050405020304" pitchFamily="18" charset="0"/>
                <a:cs typeface="Times New Roman" panose="02020603050405020304" pitchFamily="18" charset="0"/>
              </a:rPr>
              <a:t>Derivatives of </a:t>
            </a:r>
            <a:r>
              <a:rPr lang="en-US" sz="2400" dirty="0" smtClean="0">
                <a:latin typeface="Times New Roman" panose="02020603050405020304" pitchFamily="18" charset="0"/>
                <a:cs typeface="Times New Roman" panose="02020603050405020304" pitchFamily="18" charset="0"/>
              </a:rPr>
              <a:t>Hemoglobin</a:t>
            </a:r>
            <a:r>
              <a:rPr lang="en-GB" sz="2400" dirty="0">
                <a:latin typeface="Times New Roman" panose="02020603050405020304" pitchFamily="18" charset="0"/>
                <a:cs typeface="Times New Roman" panose="02020603050405020304" pitchFamily="18" charset="0"/>
              </a:rPr>
              <a:t/>
            </a:r>
            <a:br>
              <a:rPr lang="en-GB" sz="2400" dirty="0">
                <a:latin typeface="Times New Roman" panose="02020603050405020304" pitchFamily="18" charset="0"/>
                <a:cs typeface="Times New Roman" panose="02020603050405020304" pitchFamily="18" charset="0"/>
              </a:rPr>
            </a:b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lgn="just"/>
            <a:r>
              <a:rPr lang="en-US" sz="2200" dirty="0">
                <a:latin typeface="Times New Roman" panose="02020603050405020304" pitchFamily="18" charset="0"/>
                <a:cs typeface="Times New Roman" panose="02020603050405020304" pitchFamily="18" charset="0"/>
              </a:rPr>
              <a:t>Hemoglobin :-  Itself may be visible if released from RBCs in large quantities. It will appear microscopically as a distinctive reddish orange color in renal tubules if it crosses the </a:t>
            </a:r>
            <a:r>
              <a:rPr lang="en-US" sz="2200" dirty="0" smtClean="0">
                <a:latin typeface="Times New Roman" panose="02020603050405020304" pitchFamily="18" charset="0"/>
                <a:cs typeface="Times New Roman" panose="02020603050405020304" pitchFamily="18" charset="0"/>
              </a:rPr>
              <a:t>glomerulus- </a:t>
            </a:r>
            <a:r>
              <a:rPr lang="en-US" sz="2200" dirty="0">
                <a:latin typeface="Times New Roman" panose="02020603050405020304" pitchFamily="18" charset="0"/>
                <a:cs typeface="Times New Roman" panose="02020603050405020304" pitchFamily="18" charset="0"/>
              </a:rPr>
              <a:t>the kidney is usually almost black in color </a:t>
            </a:r>
            <a:r>
              <a:rPr lang="en-US" sz="2200" dirty="0" smtClean="0">
                <a:latin typeface="Times New Roman" panose="02020603050405020304" pitchFamily="18" charset="0"/>
                <a:cs typeface="Times New Roman" panose="02020603050405020304" pitchFamily="18" charset="0"/>
              </a:rPr>
              <a:t>and </a:t>
            </a:r>
            <a:r>
              <a:rPr lang="en-US" sz="2200" dirty="0">
                <a:latin typeface="Times New Roman" panose="02020603050405020304" pitchFamily="18" charset="0"/>
                <a:cs typeface="Times New Roman" panose="02020603050405020304" pitchFamily="18" charset="0"/>
              </a:rPr>
              <a:t>is indicative of an acute hemolytic crisis. Chromic copper poisoning in sheep or cattle is a classic example.</a:t>
            </a:r>
            <a:endParaRPr lang="en-GB" sz="2200" dirty="0">
              <a:latin typeface="Times New Roman" panose="02020603050405020304" pitchFamily="18" charset="0"/>
              <a:cs typeface="Times New Roman" panose="02020603050405020304" pitchFamily="18" charset="0"/>
            </a:endParaRPr>
          </a:p>
          <a:p>
            <a:pPr algn="just"/>
            <a:r>
              <a:rPr lang="en-US" sz="2200" dirty="0">
                <a:latin typeface="Times New Roman" panose="02020603050405020304" pitchFamily="18" charset="0"/>
                <a:cs typeface="Times New Roman" panose="02020603050405020304" pitchFamily="18" charset="0"/>
              </a:rPr>
              <a:t>ii)Hemosiderin :- This pigment is brown, contains iron and is usually present  in macrophages of the </a:t>
            </a:r>
            <a:r>
              <a:rPr lang="en-US" sz="2200" dirty="0" err="1" smtClean="0">
                <a:latin typeface="Times New Roman" panose="02020603050405020304" pitchFamily="18" charset="0"/>
                <a:cs typeface="Times New Roman" panose="02020603050405020304" pitchFamily="18" charset="0"/>
              </a:rPr>
              <a:t>reticulo</a:t>
            </a:r>
            <a:r>
              <a:rPr lang="en-US" sz="2200" dirty="0" smtClean="0">
                <a:latin typeface="Times New Roman" panose="02020603050405020304" pitchFamily="18" charset="0"/>
                <a:cs typeface="Times New Roman" panose="02020603050405020304" pitchFamily="18" charset="0"/>
              </a:rPr>
              <a:t>–endothelial </a:t>
            </a:r>
            <a:r>
              <a:rPr lang="en-US" sz="2200" dirty="0">
                <a:latin typeface="Times New Roman" panose="02020603050405020304" pitchFamily="18" charset="0"/>
                <a:cs typeface="Times New Roman" panose="02020603050405020304" pitchFamily="18" charset="0"/>
              </a:rPr>
              <a:t>system.</a:t>
            </a:r>
            <a:endParaRPr lang="en-GB" sz="2200" dirty="0">
              <a:latin typeface="Times New Roman" panose="02020603050405020304" pitchFamily="18" charset="0"/>
              <a:cs typeface="Times New Roman" panose="02020603050405020304" pitchFamily="18" charset="0"/>
            </a:endParaRPr>
          </a:p>
          <a:p>
            <a:pPr algn="just"/>
            <a:r>
              <a:rPr lang="en-US" sz="2200" dirty="0">
                <a:latin typeface="Times New Roman" panose="02020603050405020304" pitchFamily="18" charset="0"/>
                <a:cs typeface="Times New Roman" panose="02020603050405020304" pitchFamily="18" charset="0"/>
              </a:rPr>
              <a:t>It is a common finding and if quite prominent as a lesion, the term hemosiderosis is used.</a:t>
            </a:r>
            <a:endParaRPr lang="en-GB" sz="2200" dirty="0">
              <a:latin typeface="Times New Roman" panose="02020603050405020304" pitchFamily="18" charset="0"/>
              <a:cs typeface="Times New Roman" panose="02020603050405020304" pitchFamily="18" charset="0"/>
            </a:endParaRPr>
          </a:p>
          <a:p>
            <a:pPr algn="just"/>
            <a:r>
              <a:rPr lang="en-US" sz="2200" dirty="0">
                <a:latin typeface="Times New Roman" panose="02020603050405020304" pitchFamily="18" charset="0"/>
                <a:cs typeface="Times New Roman" panose="02020603050405020304" pitchFamily="18" charset="0"/>
              </a:rPr>
              <a:t>iii)</a:t>
            </a:r>
            <a:r>
              <a:rPr lang="en-US" sz="2200" dirty="0" err="1">
                <a:latin typeface="Times New Roman" panose="02020603050405020304" pitchFamily="18" charset="0"/>
                <a:cs typeface="Times New Roman" panose="02020603050405020304" pitchFamily="18" charset="0"/>
              </a:rPr>
              <a:t>Hematin</a:t>
            </a:r>
            <a:r>
              <a:rPr lang="en-US" sz="2200" dirty="0">
                <a:latin typeface="Times New Roman" panose="02020603050405020304" pitchFamily="18" charset="0"/>
                <a:cs typeface="Times New Roman" panose="02020603050405020304" pitchFamily="18" charset="0"/>
              </a:rPr>
              <a:t>: - results from the action of acid or alkali on hemoglobin.</a:t>
            </a:r>
            <a:endParaRPr lang="en-GB" sz="22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sz="20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IN" sz="2000" dirty="0">
                <a:latin typeface="Times New Roman" pitchFamily="18" charset="0"/>
                <a:cs typeface="Times New Roman" pitchFamily="18" charset="0"/>
              </a:rPr>
              <a:t/>
            </a:r>
            <a:br>
              <a:rPr lang="en-IN" sz="2000" dirty="0">
                <a:latin typeface="Times New Roman" pitchFamily="18" charset="0"/>
                <a:cs typeface="Times New Roman" pitchFamily="18" charset="0"/>
              </a:rPr>
            </a:br>
            <a:r>
              <a:rPr lang="en-IN"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marL="514350" indent="-514350">
              <a:buNone/>
            </a:pPr>
            <a:r>
              <a:rPr lang="en-US" sz="1600" dirty="0"/>
              <a:t> </a:t>
            </a:r>
            <a:r>
              <a:rPr lang="en-US" sz="1600" dirty="0" smtClean="0"/>
              <a:t>        </a:t>
            </a:r>
            <a:r>
              <a:rPr lang="en-US" dirty="0" smtClean="0">
                <a:latin typeface="Times New Roman" panose="02020603050405020304" pitchFamily="18" charset="0"/>
                <a:cs typeface="Times New Roman" panose="02020603050405020304" pitchFamily="18" charset="0"/>
              </a:rPr>
              <a:t>Porphyra</a:t>
            </a:r>
            <a:r>
              <a:rPr lang="en-US" dirty="0">
                <a:latin typeface="Times New Roman" panose="02020603050405020304" pitchFamily="18" charset="0"/>
                <a:cs typeface="Times New Roman" panose="02020603050405020304" pitchFamily="18" charset="0"/>
              </a:rPr>
              <a:t>:- This refers to a group of uncommon inborn or acquired disturbances of porphyrin in metabolism. </a:t>
            </a:r>
            <a:r>
              <a:rPr lang="en-US" dirty="0" smtClean="0">
                <a:latin typeface="Times New Roman" panose="02020603050405020304" pitchFamily="18" charset="0"/>
                <a:cs typeface="Times New Roman" panose="02020603050405020304" pitchFamily="18" charset="0"/>
              </a:rPr>
              <a:t>Porphyrins </a:t>
            </a:r>
            <a:r>
              <a:rPr lang="en-US" dirty="0">
                <a:latin typeface="Times New Roman" panose="02020603050405020304" pitchFamily="18" charset="0"/>
                <a:cs typeface="Times New Roman" panose="02020603050405020304" pitchFamily="18" charset="0"/>
              </a:rPr>
              <a:t>are pigments normally present in hemoglobin, myoglobin and cytochromes. The porphyrins collect in teeth and bones and result in pink-tooth of  cattle. Sometimes porphyrins accumulate and react with sunlight resulting in edema and inflammation on non-pigmented areas of the body, exposed  to </a:t>
            </a:r>
            <a:r>
              <a:rPr lang="en-US" dirty="0" smtClean="0">
                <a:latin typeface="Times New Roman" panose="02020603050405020304" pitchFamily="18" charset="0"/>
                <a:cs typeface="Times New Roman" panose="02020603050405020304" pitchFamily="18" charset="0"/>
              </a:rPr>
              <a:t>light.</a:t>
            </a:r>
          </a:p>
          <a:p>
            <a:pPr marL="514350" indent="-51435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Hematodin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In places where hemorrhages occur, </a:t>
            </a:r>
            <a:r>
              <a:rPr lang="en-US" dirty="0" err="1" smtClean="0">
                <a:latin typeface="Times New Roman" panose="02020603050405020304" pitchFamily="18" charset="0"/>
                <a:cs typeface="Times New Roman" panose="02020603050405020304" pitchFamily="18" charset="0"/>
              </a:rPr>
              <a:t>hematodin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may be liberated and it is this pigment that the color of a bruise or contusion is due. </a:t>
            </a:r>
            <a:r>
              <a:rPr lang="en-US" dirty="0" err="1" smtClean="0">
                <a:latin typeface="Times New Roman" panose="02020603050405020304" pitchFamily="18" charset="0"/>
                <a:cs typeface="Times New Roman" panose="02020603050405020304" pitchFamily="18" charset="0"/>
              </a:rPr>
              <a:t>Hematodin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first converted into </a:t>
            </a:r>
            <a:r>
              <a:rPr lang="en-US" dirty="0" smtClean="0">
                <a:latin typeface="Times New Roman" panose="02020603050405020304" pitchFamily="18" charset="0"/>
                <a:cs typeface="Times New Roman" panose="02020603050405020304" pitchFamily="18" charset="0"/>
              </a:rPr>
              <a:t>bilirubin </a:t>
            </a:r>
            <a:r>
              <a:rPr lang="en-US" dirty="0">
                <a:latin typeface="Times New Roman" panose="02020603050405020304" pitchFamily="18" charset="0"/>
                <a:cs typeface="Times New Roman" panose="02020603050405020304" pitchFamily="18" charset="0"/>
              </a:rPr>
              <a:t>and so the bruise is green. Subsequently the color changes to yellow when </a:t>
            </a:r>
            <a:r>
              <a:rPr lang="en-US" dirty="0" smtClean="0">
                <a:latin typeface="Times New Roman" panose="02020603050405020304" pitchFamily="18" charset="0"/>
                <a:cs typeface="Times New Roman" panose="02020603050405020304" pitchFamily="18" charset="0"/>
              </a:rPr>
              <a:t>bilirubin  </a:t>
            </a:r>
            <a:r>
              <a:rPr lang="en-US" dirty="0">
                <a:latin typeface="Times New Roman" panose="02020603050405020304" pitchFamily="18" charset="0"/>
                <a:cs typeface="Times New Roman" panose="02020603050405020304" pitchFamily="18" charset="0"/>
              </a:rPr>
              <a:t>is converted to bilirubin. It is extra-cellular. (outside the cells)</a:t>
            </a:r>
            <a:endParaRPr lang="en-GB" dirty="0">
              <a:latin typeface="Times New Roman" panose="02020603050405020304" pitchFamily="18" charset="0"/>
              <a:cs typeface="Times New Roman" panose="02020603050405020304" pitchFamily="18" charset="0"/>
            </a:endParaRPr>
          </a:p>
          <a:p>
            <a:pPr marL="514350" indent="-514350">
              <a:buNone/>
            </a:pPr>
            <a:endParaRPr lang="en-GB" dirty="0">
              <a:latin typeface="Times New Roman" panose="02020603050405020304" pitchFamily="18" charset="0"/>
              <a:cs typeface="Times New Roman" panose="02020603050405020304" pitchFamily="18" charset="0"/>
            </a:endParaRPr>
          </a:p>
          <a:p>
            <a:pPr marL="514350" indent="-514350">
              <a:buNone/>
            </a:pPr>
            <a:endParaRPr lang="en-US" sz="16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IN" sz="2000" dirty="0" smtClean="0">
                <a:latin typeface="Times New Roman" pitchFamily="18" charset="0"/>
                <a:cs typeface="Times New Roman" pitchFamily="18" charset="0"/>
              </a:rPr>
              <a:t/>
            </a:r>
            <a:br>
              <a:rPr lang="en-IN" sz="2000" dirty="0" smtClean="0">
                <a:latin typeface="Times New Roman" pitchFamily="18" charset="0"/>
                <a:cs typeface="Times New Roman" pitchFamily="18" charset="0"/>
              </a:rPr>
            </a:br>
            <a:r>
              <a:rPr lang="en-IN" sz="2000" dirty="0">
                <a:latin typeface="Times New Roman" pitchFamily="18" charset="0"/>
                <a:cs typeface="Times New Roman" pitchFamily="18" charset="0"/>
              </a:rPr>
              <a:t/>
            </a:r>
            <a:br>
              <a:rPr lang="en-IN" sz="2000" dirty="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IN" sz="2000" dirty="0">
                <a:latin typeface="Times New Roman" pitchFamily="18" charset="0"/>
                <a:cs typeface="Times New Roman" pitchFamily="18" charset="0"/>
              </a:rPr>
              <a:t> </a:t>
            </a:r>
            <a:r>
              <a:rPr lang="en-IN" sz="2000" dirty="0" smtClean="0">
                <a:latin typeface="Times New Roman" pitchFamily="18" charset="0"/>
                <a:cs typeface="Times New Roman" pitchFamily="18" charset="0"/>
              </a:rPr>
              <a:t>  </a:t>
            </a:r>
            <a:r>
              <a:rPr lang="en-IN" sz="2000" dirty="0" smtClean="0">
                <a:latin typeface="Times New Roman" pitchFamily="18" charset="0"/>
                <a:cs typeface="Times New Roman" pitchFamily="18" charset="0"/>
              </a:rPr>
              <a:t> </a:t>
            </a:r>
            <a:r>
              <a:rPr lang="en-US" sz="2000" dirty="0" smtClean="0"/>
              <a:t> </a:t>
            </a:r>
            <a:r>
              <a:rPr lang="en-US" sz="2000" dirty="0">
                <a:latin typeface="Times New Roman" panose="02020603050405020304" pitchFamily="18" charset="0"/>
                <a:cs typeface="Times New Roman" panose="02020603050405020304" pitchFamily="18" charset="0"/>
              </a:rPr>
              <a:t>Bilirubin:- Is derived from hemoglobin  but contains no iron. It is the major pigment of  </a:t>
            </a:r>
            <a:r>
              <a:rPr lang="en-US" sz="2000" dirty="0" smtClean="0">
                <a:latin typeface="Times New Roman" panose="02020603050405020304" pitchFamily="18" charset="0"/>
                <a:cs typeface="Times New Roman" panose="02020603050405020304" pitchFamily="18" charset="0"/>
              </a:rPr>
              <a:t>blue, </a:t>
            </a:r>
            <a:r>
              <a:rPr lang="en-US" sz="2000" dirty="0">
                <a:latin typeface="Times New Roman" panose="02020603050405020304" pitchFamily="18" charset="0"/>
                <a:cs typeface="Times New Roman" panose="02020603050405020304" pitchFamily="18" charset="0"/>
              </a:rPr>
              <a:t>when bilirubin is </a:t>
            </a:r>
            <a:r>
              <a:rPr lang="en-US" sz="2000" dirty="0" smtClean="0">
                <a:latin typeface="Times New Roman" panose="02020603050405020304" pitchFamily="18" charset="0"/>
                <a:cs typeface="Times New Roman" panose="02020603050405020304" pitchFamily="18" charset="0"/>
              </a:rPr>
              <a:t>evented </a:t>
            </a:r>
            <a:r>
              <a:rPr lang="en-US" sz="2000" dirty="0">
                <a:latin typeface="Times New Roman" panose="02020603050405020304" pitchFamily="18" charset="0"/>
                <a:cs typeface="Times New Roman" panose="02020603050405020304" pitchFamily="18" charset="0"/>
              </a:rPr>
              <a:t>in the blood and deposited in tissue, it results in the common clinical disorder known as jaundice.</a:t>
            </a:r>
            <a:endParaRPr lang="en-GB" sz="2000" dirty="0">
              <a:latin typeface="Times New Roman" panose="02020603050405020304" pitchFamily="18" charset="0"/>
              <a:cs typeface="Times New Roman" panose="02020603050405020304" pitchFamily="18" charset="0"/>
            </a:endParaRPr>
          </a:p>
          <a:p>
            <a:pPr>
              <a:buNone/>
            </a:pPr>
            <a:endParaRPr lang="en-US" sz="20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IN" sz="2000" dirty="0">
                <a:latin typeface="Times New Roman" pitchFamily="18" charset="0"/>
                <a:cs typeface="Times New Roman" pitchFamily="18" charset="0"/>
              </a:rPr>
              <a:t/>
            </a:r>
            <a:br>
              <a:rPr lang="en-IN" sz="2000" dirty="0">
                <a:latin typeface="Times New Roman" pitchFamily="18" charset="0"/>
                <a:cs typeface="Times New Roman" pitchFamily="18" charset="0"/>
              </a:rPr>
            </a:br>
            <a:r>
              <a:rPr lang="en-IN"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ctr">
              <a:buNone/>
            </a:pPr>
            <a:r>
              <a:rPr lang="en-US" sz="2000" dirty="0" smtClean="0">
                <a:latin typeface="Times New Roman" pitchFamily="18" charset="0"/>
                <a:cs typeface="Times New Roman" pitchFamily="18" charset="0"/>
              </a:rPr>
              <a:t> </a:t>
            </a:r>
          </a:p>
          <a:p>
            <a:pPr algn="ctr">
              <a:buNone/>
            </a:pPr>
            <a:endParaRPr lang="en-US" sz="2000" dirty="0">
              <a:latin typeface="Times New Roman" pitchFamily="18" charset="0"/>
              <a:cs typeface="Times New Roman" pitchFamily="18" charset="0"/>
            </a:endParaRPr>
          </a:p>
          <a:p>
            <a:pPr algn="ctr">
              <a:buNone/>
            </a:pPr>
            <a:r>
              <a:rPr lang="en-US" sz="2000" dirty="0" smtClean="0">
                <a:latin typeface="Times New Roman" pitchFamily="18" charset="0"/>
                <a:cs typeface="Times New Roman" pitchFamily="18" charset="0"/>
              </a:rPr>
              <a:t> </a:t>
            </a:r>
            <a:r>
              <a:rPr lang="en-GB" sz="3200" dirty="0">
                <a:solidFill>
                  <a:srgbClr val="92D050"/>
                </a:solidFill>
                <a:latin typeface="Times New Roman" panose="02020603050405020304" pitchFamily="18" charset="0"/>
                <a:cs typeface="Times New Roman" panose="02020603050405020304" pitchFamily="18" charset="0"/>
              </a:rPr>
              <a:t>THE </a:t>
            </a:r>
            <a:r>
              <a:rPr lang="en-GB" sz="3200" dirty="0" smtClean="0">
                <a:solidFill>
                  <a:srgbClr val="92D050"/>
                </a:solidFill>
                <a:latin typeface="Times New Roman" panose="02020603050405020304" pitchFamily="18" charset="0"/>
                <a:cs typeface="Times New Roman" panose="02020603050405020304" pitchFamily="18" charset="0"/>
              </a:rPr>
              <a:t>END</a:t>
            </a:r>
          </a:p>
          <a:p>
            <a:pPr algn="ctr">
              <a:buNone/>
            </a:pPr>
            <a:r>
              <a:rPr lang="en-GB" sz="1100" i="1" dirty="0" smtClean="0">
                <a:latin typeface="Times New Roman" panose="02020603050405020304" pitchFamily="18" charset="0"/>
                <a:cs typeface="Times New Roman" panose="02020603050405020304" pitchFamily="18" charset="0"/>
              </a:rPr>
              <a:t>The resources </a:t>
            </a:r>
            <a:r>
              <a:rPr lang="en-GB" sz="1100" i="1" dirty="0">
                <a:latin typeface="Times New Roman" panose="02020603050405020304" pitchFamily="18" charset="0"/>
                <a:cs typeface="Times New Roman" panose="02020603050405020304" pitchFamily="18" charset="0"/>
              </a:rPr>
              <a:t>available on </a:t>
            </a:r>
            <a:r>
              <a:rPr lang="en-GB" sz="1100" i="1" dirty="0" smtClean="0">
                <a:latin typeface="Times New Roman" panose="02020603050405020304" pitchFamily="18" charset="0"/>
                <a:cs typeface="Times New Roman" panose="02020603050405020304" pitchFamily="18" charset="0"/>
              </a:rPr>
              <a:t>class notes and </a:t>
            </a:r>
            <a:r>
              <a:rPr lang="en-GB" sz="1100" i="1" dirty="0">
                <a:latin typeface="Times New Roman" panose="02020603050405020304" pitchFamily="18" charset="0"/>
                <a:cs typeface="Times New Roman" panose="02020603050405020304" pitchFamily="18" charset="0"/>
              </a:rPr>
              <a:t>used for the purpose of teaching </a:t>
            </a:r>
            <a:r>
              <a:rPr lang="en-GB" sz="1100" i="1" dirty="0" smtClean="0">
                <a:latin typeface="Times New Roman" panose="02020603050405020304" pitchFamily="18" charset="0"/>
                <a:cs typeface="Times New Roman" panose="02020603050405020304" pitchFamily="18" charset="0"/>
              </a:rPr>
              <a:t>students.</a:t>
            </a:r>
            <a:endParaRPr lang="en-US" sz="1100" i="1" dirty="0">
              <a:solidFill>
                <a:srgbClr val="92D05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800" dirty="0">
                <a:latin typeface="Times New Roman" panose="02020603050405020304" pitchFamily="18" charset="0"/>
                <a:cs typeface="Times New Roman" panose="02020603050405020304" pitchFamily="18" charset="0"/>
              </a:rPr>
              <a:t>C</a:t>
            </a:r>
            <a:r>
              <a:rPr lang="en-US" sz="2800" dirty="0" smtClean="0">
                <a:latin typeface="Times New Roman" panose="02020603050405020304" pitchFamily="18" charset="0"/>
                <a:cs typeface="Times New Roman" panose="02020603050405020304" pitchFamily="18" charset="0"/>
              </a:rPr>
              <a:t>lassification </a:t>
            </a:r>
            <a:r>
              <a:rPr lang="en-US" sz="2800" dirty="0">
                <a:latin typeface="Times New Roman" panose="02020603050405020304" pitchFamily="18" charset="0"/>
                <a:cs typeface="Times New Roman" panose="02020603050405020304" pitchFamily="18" charset="0"/>
              </a:rPr>
              <a:t>of exogenous pigmentation and </a:t>
            </a:r>
            <a:r>
              <a:rPr lang="en-US" sz="2800" dirty="0" smtClean="0">
                <a:latin typeface="Times New Roman" panose="02020603050405020304" pitchFamily="18" charset="0"/>
                <a:cs typeface="Times New Roman" panose="02020603050405020304" pitchFamily="18" charset="0"/>
              </a:rPr>
              <a:t>terminologies</a:t>
            </a:r>
            <a:r>
              <a:rPr lang="en-GB" sz="2400" dirty="0">
                <a:latin typeface="Times New Roman" panose="02020603050405020304" pitchFamily="18" charset="0"/>
                <a:cs typeface="Times New Roman" panose="02020603050405020304" pitchFamily="18" charset="0"/>
              </a:rPr>
              <a:t/>
            </a:r>
            <a:br>
              <a:rPr lang="en-GB" sz="2400" dirty="0">
                <a:latin typeface="Times New Roman" panose="02020603050405020304" pitchFamily="18" charset="0"/>
                <a:cs typeface="Times New Roman" panose="02020603050405020304" pitchFamily="18" charset="0"/>
              </a:rPr>
            </a:br>
            <a:endParaRPr lang="en-GB"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2400" dirty="0">
                <a:latin typeface="Times New Roman" panose="02020603050405020304" pitchFamily="18" charset="0"/>
                <a:cs typeface="Times New Roman" panose="02020603050405020304" pitchFamily="18" charset="0"/>
              </a:rPr>
              <a:t>Abnormal deposition of colored substances  of diverse origin, in the cells or tissues is called pathological pigmentation. The pigments may be formed within the body, in which they are called endogenous of the pigments come from outside the body, such as minerals, medicines, plants etc., They are called exogenous.</a:t>
            </a:r>
            <a:endParaRPr lang="en-GB" sz="2400"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811339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2400" dirty="0" smtClean="0">
                <a:latin typeface="Times New Roman" panose="02020603050405020304" pitchFamily="18" charset="0"/>
                <a:cs typeface="Times New Roman" panose="02020603050405020304" pitchFamily="18" charset="0"/>
              </a:rPr>
              <a:t>EXOGENOUSPIGMENTS</a:t>
            </a:r>
            <a:r>
              <a:rPr lang="en-GB" sz="2400" dirty="0">
                <a:latin typeface="Times New Roman" panose="02020603050405020304" pitchFamily="18" charset="0"/>
                <a:cs typeface="Times New Roman" panose="02020603050405020304" pitchFamily="18" charset="0"/>
              </a:rPr>
              <a:t/>
            </a:r>
            <a:br>
              <a:rPr lang="en-GB" sz="2400" dirty="0">
                <a:latin typeface="Times New Roman" panose="02020603050405020304" pitchFamily="18" charset="0"/>
                <a:cs typeface="Times New Roman" panose="02020603050405020304" pitchFamily="18" charset="0"/>
              </a:rPr>
            </a:b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457200" indent="-457200" algn="just">
              <a:buFont typeface="+mj-lt"/>
              <a:buAutoNum type="arabicPeriod"/>
            </a:pPr>
            <a:r>
              <a:rPr lang="en-US" sz="2000" dirty="0">
                <a:latin typeface="Times New Roman" panose="02020603050405020304" pitchFamily="18" charset="0"/>
                <a:cs typeface="Times New Roman" panose="02020603050405020304" pitchFamily="18" charset="0"/>
              </a:rPr>
              <a:t>Pneumoconiosis – Dusts of various kinds: coal dust, iron dust, stone dust, asbestos dust – may be inhaled by animals. These dusts, besides importing a color, cause fibrosis of the lungs. This condition is called pneumoconiosis in general.</a:t>
            </a:r>
            <a:endParaRPr lang="en-GB" sz="2000" dirty="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2000" dirty="0">
                <a:latin typeface="Times New Roman" panose="02020603050405020304" pitchFamily="18" charset="0"/>
                <a:cs typeface="Times New Roman" panose="02020603050405020304" pitchFamily="18" charset="0"/>
              </a:rPr>
              <a:t>Anthracosis – Anthracosis is a condition in which there are an </a:t>
            </a:r>
            <a:r>
              <a:rPr lang="en-US" sz="2000" dirty="0">
                <a:latin typeface="Times New Roman" panose="02020603050405020304" pitchFamily="18" charset="0"/>
                <a:cs typeface="Times New Roman" panose="02020603050405020304" pitchFamily="18" charset="0"/>
              </a:rPr>
              <a:t>a</a:t>
            </a:r>
            <a:r>
              <a:rPr lang="en-US" sz="2000" dirty="0" smtClean="0">
                <a:latin typeface="Times New Roman" panose="02020603050405020304" pitchFamily="18" charset="0"/>
                <a:cs typeface="Times New Roman" panose="02020603050405020304" pitchFamily="18" charset="0"/>
              </a:rPr>
              <a:t>ccumulation </a:t>
            </a:r>
            <a:r>
              <a:rPr lang="en-US" sz="2000" dirty="0">
                <a:latin typeface="Times New Roman" panose="02020603050405020304" pitchFamily="18" charset="0"/>
                <a:cs typeface="Times New Roman" panose="02020603050405020304" pitchFamily="18" charset="0"/>
              </a:rPr>
              <a:t>of carbon particles in the lungs. Usually it is coal dust that accumulates. It is seen in horses, cattle, dogs and cats that live in industrial area where coal and coal dust pollute the air.</a:t>
            </a:r>
            <a:endParaRPr lang="en-GB" sz="20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400" dirty="0" smtClean="0">
                <a:latin typeface="Times New Roman" panose="02020603050405020304" pitchFamily="18" charset="0"/>
                <a:cs typeface="Times New Roman" panose="02020603050405020304" pitchFamily="18" charset="0"/>
              </a:rPr>
              <a:t>Macroscopically </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The lungs show black streaks or spots, especially at the lower borders . The lungs have a peppered appearance. The medulla of the lymph nodes is darker in color. The carbon particles are only mild irritants and so large scale fibrosis is seldom seen.</a:t>
            </a:r>
            <a:endParaRPr lang="en-GB" sz="24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400" dirty="0" smtClean="0">
                <a:latin typeface="Times New Roman" panose="02020603050405020304" pitchFamily="18" charset="0"/>
                <a:cs typeface="Times New Roman" panose="02020603050405020304" pitchFamily="18" charset="0"/>
              </a:rPr>
              <a:t>Microscopically </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457200" indent="-457200" algn="just">
              <a:buFont typeface="+mj-lt"/>
              <a:buAutoNum type="arabicPeriod"/>
            </a:pPr>
            <a:r>
              <a:rPr lang="en-US" sz="2000" dirty="0">
                <a:latin typeface="Times New Roman" panose="02020603050405020304" pitchFamily="18" charset="0"/>
                <a:cs typeface="Times New Roman" panose="02020603050405020304" pitchFamily="18" charset="0"/>
              </a:rPr>
              <a:t>The pigment is seen as black granules either between cells or within </a:t>
            </a:r>
            <a:r>
              <a:rPr lang="en-US" sz="2000" dirty="0" smtClean="0">
                <a:latin typeface="Times New Roman" panose="02020603050405020304" pitchFamily="18" charset="0"/>
                <a:cs typeface="Times New Roman" panose="02020603050405020304" pitchFamily="18" charset="0"/>
              </a:rPr>
              <a:t>phagocytes. </a:t>
            </a:r>
            <a:r>
              <a:rPr lang="en-US" sz="2000" dirty="0">
                <a:latin typeface="Times New Roman" panose="02020603050405020304" pitchFamily="18" charset="0"/>
                <a:cs typeface="Times New Roman" panose="02020603050405020304" pitchFamily="18" charset="0"/>
              </a:rPr>
              <a:t>In the lungs, it is present in the alveolar walls and connective tissue septa.</a:t>
            </a:r>
            <a:endParaRPr lang="en-GB" sz="2000" dirty="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2000" dirty="0">
                <a:latin typeface="Times New Roman" panose="02020603050405020304" pitchFamily="18" charset="0"/>
                <a:cs typeface="Times New Roman" panose="02020603050405020304" pitchFamily="18" charset="0"/>
              </a:rPr>
              <a:t>Sequelae – Usually, no serious damage occurs. But in heavy deposition, especially when combined with silicon-dioxide, fibrosis of lungs take place, as is seen in mine</a:t>
            </a:r>
            <a:r>
              <a:rPr lang="en-US" sz="2000" dirty="0"/>
              <a:t>rs. </a:t>
            </a:r>
            <a:endParaRPr lang="en-GB" sz="2000" dirty="0"/>
          </a:p>
          <a:p>
            <a:pPr marL="0" indent="0" algn="just">
              <a:buNone/>
            </a:pPr>
            <a:endParaRPr lang="en-US"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457200" indent="-457200" algn="just">
              <a:buFont typeface="+mj-lt"/>
              <a:buAutoNum type="arabicPeriod"/>
            </a:pPr>
            <a:r>
              <a:rPr lang="en-US" sz="1900" dirty="0">
                <a:latin typeface="Times New Roman" panose="02020603050405020304" pitchFamily="18" charset="0"/>
                <a:cs typeface="Times New Roman" panose="02020603050405020304" pitchFamily="18" charset="0"/>
              </a:rPr>
              <a:t>Silicosis – In this condition stone dust is inhaled. It is more common in man than animals. Person working in iron, gold and diamond mines, stone quarries, glazing and enamel industries are frequently affected. Silica is insoluble and a very powerful irritant, causing extensive fibrosis which predisposes the lung to tuberculosis.</a:t>
            </a:r>
            <a:endParaRPr lang="en-GB" sz="1900" dirty="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1900" dirty="0">
                <a:latin typeface="Times New Roman" panose="02020603050405020304" pitchFamily="18" charset="0"/>
                <a:cs typeface="Times New Roman" panose="02020603050405020304" pitchFamily="18" charset="0"/>
              </a:rPr>
              <a:t>Pathogenesis – Particles of silicates enter the alveoli where they are engulfed by macrophages, which transport them to the intrapulmonary   lymphatics and then to the lymph nodes, the  silicates are converted into salicylic acid, which is highly toxic to the tissue due to irritation, fibrosis occurs.</a:t>
            </a:r>
            <a:endParaRPr lang="en-GB" sz="19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514350" indent="-514350" algn="just">
              <a:buFont typeface="+mj-lt"/>
              <a:buAutoNum type="arabicPeriod"/>
            </a:pPr>
            <a:r>
              <a:rPr lang="en-US" sz="2000" dirty="0" smtClean="0">
                <a:latin typeface="Times New Roman" panose="02020603050405020304" pitchFamily="18" charset="0"/>
                <a:cs typeface="Times New Roman" panose="02020603050405020304" pitchFamily="18" charset="0"/>
              </a:rPr>
              <a:t>P.M lesions:  </a:t>
            </a:r>
            <a:r>
              <a:rPr lang="en-US" sz="2000" dirty="0">
                <a:latin typeface="Times New Roman" panose="02020603050405020304" pitchFamily="18" charset="0"/>
                <a:cs typeface="Times New Roman" panose="02020603050405020304" pitchFamily="18" charset="0"/>
              </a:rPr>
              <a:t>The pleura is thickened numerous circular nodules of various sign are seen throughout the lung parenchyma. Local emphysema and </a:t>
            </a:r>
            <a:r>
              <a:rPr lang="en-US" sz="2000" dirty="0" err="1">
                <a:latin typeface="Times New Roman" panose="02020603050405020304" pitchFamily="18" charset="0"/>
                <a:cs typeface="Times New Roman" panose="02020603050405020304" pitchFamily="18" charset="0"/>
              </a:rPr>
              <a:t>bronchioectasis</a:t>
            </a:r>
            <a:r>
              <a:rPr lang="en-US" sz="2000" dirty="0">
                <a:latin typeface="Times New Roman" panose="02020603050405020304" pitchFamily="18" charset="0"/>
                <a:cs typeface="Times New Roman" panose="02020603050405020304" pitchFamily="18" charset="0"/>
              </a:rPr>
              <a:t>  may be noticed</a:t>
            </a:r>
            <a:r>
              <a:rPr lang="en-US" sz="2000" dirty="0" smtClean="0">
                <a:latin typeface="Times New Roman" panose="02020603050405020304" pitchFamily="18" charset="0"/>
                <a:cs typeface="Times New Roman" panose="02020603050405020304" pitchFamily="18" charset="0"/>
              </a:rPr>
              <a:t>.</a:t>
            </a:r>
          </a:p>
          <a:p>
            <a:pPr marL="514350" indent="-514350" algn="just">
              <a:buFont typeface="+mj-lt"/>
              <a:buAutoNum type="arabicPeriod"/>
            </a:pPr>
            <a:r>
              <a:rPr lang="en-US" sz="2000" dirty="0" smtClean="0">
                <a:latin typeface="Times New Roman" panose="02020603050405020304" pitchFamily="18" charset="0"/>
                <a:cs typeface="Times New Roman" panose="02020603050405020304" pitchFamily="18" charset="0"/>
              </a:rPr>
              <a:t>Microscopically  </a:t>
            </a:r>
            <a:r>
              <a:rPr lang="en-US" sz="2000" dirty="0">
                <a:latin typeface="Times New Roman" panose="02020603050405020304" pitchFamily="18" charset="0"/>
                <a:cs typeface="Times New Roman" panose="02020603050405020304" pitchFamily="18" charset="0"/>
              </a:rPr>
              <a:t>– The “</a:t>
            </a:r>
            <a:r>
              <a:rPr lang="en-US" sz="2000" dirty="0" err="1">
                <a:latin typeface="Times New Roman" panose="02020603050405020304" pitchFamily="18" charset="0"/>
                <a:cs typeface="Times New Roman" panose="02020603050405020304" pitchFamily="18" charset="0"/>
              </a:rPr>
              <a:t>silicotic</a:t>
            </a:r>
            <a:r>
              <a:rPr lang="en-US" sz="2000" dirty="0">
                <a:latin typeface="Times New Roman" panose="02020603050405020304" pitchFamily="18" charset="0"/>
                <a:cs typeface="Times New Roman" panose="02020603050405020304" pitchFamily="18" charset="0"/>
              </a:rPr>
              <a:t> nodule” has a characteristic appearance i.e. around central particles of silica are formed concentric lamiae of hyalines collagen. Pulmonary  arteries are thickened. Local areas of emphysema and </a:t>
            </a:r>
            <a:r>
              <a:rPr lang="en-US" sz="2000" dirty="0" smtClean="0">
                <a:latin typeface="Times New Roman" panose="02020603050405020304" pitchFamily="18" charset="0"/>
                <a:cs typeface="Times New Roman" panose="02020603050405020304" pitchFamily="18" charset="0"/>
              </a:rPr>
              <a:t>bronchioctasis </a:t>
            </a:r>
            <a:r>
              <a:rPr lang="en-US" sz="2000" dirty="0">
                <a:latin typeface="Times New Roman" panose="02020603050405020304" pitchFamily="18" charset="0"/>
                <a:cs typeface="Times New Roman" panose="02020603050405020304" pitchFamily="18" charset="0"/>
              </a:rPr>
              <a:t>are seen. </a:t>
            </a:r>
            <a:r>
              <a:rPr lang="en-US" sz="2000" dirty="0" smtClean="0">
                <a:latin typeface="Times New Roman" panose="02020603050405020304" pitchFamily="18" charset="0"/>
                <a:cs typeface="Times New Roman" panose="02020603050405020304" pitchFamily="18" charset="0"/>
              </a:rPr>
              <a:t>Fetalisation </a:t>
            </a:r>
            <a:r>
              <a:rPr lang="en-US" sz="2000" dirty="0">
                <a:latin typeface="Times New Roman" panose="02020603050405020304" pitchFamily="18" charset="0"/>
                <a:cs typeface="Times New Roman" panose="02020603050405020304" pitchFamily="18" charset="0"/>
              </a:rPr>
              <a:t>of </a:t>
            </a:r>
            <a:r>
              <a:rPr lang="en-US" sz="2000" dirty="0" smtClean="0">
                <a:latin typeface="Times New Roman" panose="02020603050405020304" pitchFamily="18" charset="0"/>
                <a:cs typeface="Times New Roman" panose="02020603050405020304" pitchFamily="18" charset="0"/>
              </a:rPr>
              <a:t>alveolar </a:t>
            </a:r>
            <a:r>
              <a:rPr lang="en-US" sz="2000" dirty="0">
                <a:latin typeface="Times New Roman" panose="02020603050405020304" pitchFamily="18" charset="0"/>
                <a:cs typeface="Times New Roman" panose="02020603050405020304" pitchFamily="18" charset="0"/>
              </a:rPr>
              <a:t>epithelium may be noticed.</a:t>
            </a:r>
            <a:endParaRPr lang="en-GB" sz="2000" dirty="0">
              <a:latin typeface="Times New Roman" panose="02020603050405020304" pitchFamily="18" charset="0"/>
              <a:cs typeface="Times New Roman" panose="02020603050405020304" pitchFamily="18" charset="0"/>
            </a:endParaRPr>
          </a:p>
          <a:p>
            <a:pPr marL="514350" indent="-514350">
              <a:buFont typeface="+mj-lt"/>
              <a:buAutoNum type="arabicPeriod"/>
            </a:pPr>
            <a:endParaRPr lang="en-GB" sz="2000" dirty="0"/>
          </a:p>
          <a:p>
            <a:pPr marL="514350" indent="-514350">
              <a:buFont typeface="+mj-lt"/>
              <a:buAutoNum type="arabicPeriod"/>
            </a:pPr>
            <a:endParaRPr lang="en-US"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IN" sz="2000" dirty="0">
                <a:latin typeface="Times New Roman" pitchFamily="18" charset="0"/>
                <a:cs typeface="Times New Roman" pitchFamily="18" charset="0"/>
              </a:rPr>
              <a:t/>
            </a:r>
            <a:br>
              <a:rPr lang="en-IN" sz="2000" dirty="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457200" indent="-457200">
              <a:buAutoNum type="arabicPeriod"/>
            </a:pPr>
            <a:r>
              <a:rPr lang="en-US" sz="1900" dirty="0" err="1" smtClean="0">
                <a:latin typeface="Times New Roman" panose="02020603050405020304" pitchFamily="18" charset="0"/>
                <a:cs typeface="Times New Roman" panose="02020603050405020304" pitchFamily="18" charset="0"/>
              </a:rPr>
              <a:t>Plumbism</a:t>
            </a:r>
            <a:r>
              <a:rPr lang="en-US" sz="1900" dirty="0" smtClean="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Plumbism</a:t>
            </a:r>
            <a:r>
              <a:rPr lang="en-US" sz="1900" dirty="0">
                <a:latin typeface="Times New Roman" panose="02020603050405020304" pitchFamily="18" charset="0"/>
                <a:cs typeface="Times New Roman" panose="02020603050405020304" pitchFamily="18" charset="0"/>
              </a:rPr>
              <a:t> is pigmentation of tissue resulting from the presence of both lead and hydrogen-</a:t>
            </a:r>
            <a:r>
              <a:rPr lang="en-US" sz="1900" dirty="0" err="1">
                <a:latin typeface="Times New Roman" panose="02020603050405020304" pitchFamily="18" charset="0"/>
                <a:cs typeface="Times New Roman" panose="02020603050405020304" pitchFamily="18" charset="0"/>
              </a:rPr>
              <a:t>sulphide</a:t>
            </a:r>
            <a:r>
              <a:rPr lang="en-US" sz="1900" dirty="0">
                <a:latin typeface="Times New Roman" panose="02020603050405020304" pitchFamily="18" charset="0"/>
                <a:cs typeface="Times New Roman" panose="02020603050405020304" pitchFamily="18" charset="0"/>
              </a:rPr>
              <a:t>. It occurs when lead is ingested in the form of paint or when water or food containing lead is </a:t>
            </a:r>
            <a:r>
              <a:rPr lang="en-US" sz="1900" dirty="0" smtClean="0">
                <a:latin typeface="Times New Roman" panose="02020603050405020304" pitchFamily="18" charset="0"/>
                <a:cs typeface="Times New Roman" panose="02020603050405020304" pitchFamily="18" charset="0"/>
              </a:rPr>
              <a:t>consumed.</a:t>
            </a:r>
          </a:p>
          <a:p>
            <a:pPr marL="457200" indent="-457200" algn="just">
              <a:buFont typeface="Wingdings 3" charset="2"/>
              <a:buAutoNum type="arabicPeriod"/>
            </a:pPr>
            <a:r>
              <a:rPr lang="en-US" sz="1900" dirty="0">
                <a:latin typeface="Times New Roman" panose="02020603050405020304" pitchFamily="18" charset="0"/>
                <a:cs typeface="Times New Roman" panose="02020603050405020304" pitchFamily="18" charset="0"/>
              </a:rPr>
              <a:t>Gross :- Pigmentation only those area where hydrogen sulphide is present. The lead in the tissue combines with </a:t>
            </a:r>
            <a:r>
              <a:rPr lang="en-US" sz="1900" dirty="0" smtClean="0">
                <a:latin typeface="Times New Roman" panose="02020603050405020304" pitchFamily="18" charset="0"/>
                <a:cs typeface="Times New Roman" panose="02020603050405020304" pitchFamily="18" charset="0"/>
              </a:rPr>
              <a:t>hydrogen-sulphide </a:t>
            </a:r>
            <a:r>
              <a:rPr lang="en-US" sz="1900" dirty="0">
                <a:latin typeface="Times New Roman" panose="02020603050405020304" pitchFamily="18" charset="0"/>
                <a:cs typeface="Times New Roman" panose="02020603050405020304" pitchFamily="18" charset="0"/>
              </a:rPr>
              <a:t>to form lead sulphide which is a black pigment. Thus pigmentation is seen at the gum line where lead in the tissues comes in contact with the hydrogen sulfide produced by putrefactive bacteria found around the teeth. Similarly, the intestinal mucosa may be gray colored. Focus may be gray due to presence of lead sulphide.</a:t>
            </a:r>
            <a:endParaRPr lang="en-GB" sz="1900" dirty="0">
              <a:latin typeface="Times New Roman" panose="02020603050405020304" pitchFamily="18" charset="0"/>
              <a:cs typeface="Times New Roman" panose="02020603050405020304" pitchFamily="18" charset="0"/>
            </a:endParaRPr>
          </a:p>
          <a:p>
            <a:pPr marL="457200" indent="-457200">
              <a:buAutoNum type="arabicPeriod"/>
            </a:pPr>
            <a:endParaRPr lang="en-GB" sz="2000" dirty="0"/>
          </a:p>
          <a:p>
            <a:pPr>
              <a:buNone/>
            </a:pPr>
            <a:endParaRPr lang="en-US"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IN" sz="2000" dirty="0">
                <a:latin typeface="Times New Roman" pitchFamily="18" charset="0"/>
                <a:cs typeface="Times New Roman" pitchFamily="18" charset="0"/>
              </a:rPr>
              <a:t/>
            </a:r>
            <a:br>
              <a:rPr lang="en-IN" sz="2000" dirty="0">
                <a:latin typeface="Times New Roman" pitchFamily="18" charset="0"/>
                <a:cs typeface="Times New Roman" pitchFamily="18" charset="0"/>
              </a:rPr>
            </a:br>
            <a:r>
              <a:rPr lang="en-IN" sz="2000" dirty="0" smtClean="0">
                <a:latin typeface="Times New Roman" pitchFamily="18" charset="0"/>
                <a:cs typeface="Times New Roman" pitchFamily="18" charset="0"/>
              </a:rPr>
              <a:t/>
            </a:r>
            <a:br>
              <a:rPr lang="en-IN" sz="2000" dirty="0" smtClean="0">
                <a:latin typeface="Times New Roman" pitchFamily="18" charset="0"/>
                <a:cs typeface="Times New Roman" pitchFamily="18" charset="0"/>
              </a:rPr>
            </a:br>
            <a:r>
              <a:rPr lang="en-IN"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en-US" sz="2100" dirty="0" err="1">
                <a:latin typeface="Times New Roman" panose="02020603050405020304" pitchFamily="18" charset="0"/>
                <a:cs typeface="Times New Roman" panose="02020603050405020304" pitchFamily="18" charset="0"/>
              </a:rPr>
              <a:t>Argyrosis</a:t>
            </a:r>
            <a:r>
              <a:rPr lang="en-US" sz="2100" dirty="0">
                <a:latin typeface="Times New Roman" panose="02020603050405020304" pitchFamily="18" charset="0"/>
                <a:cs typeface="Times New Roman" panose="02020603050405020304" pitchFamily="18" charset="0"/>
              </a:rPr>
              <a:t> – This is condition that is notice in long continued therapy with silver salts. </a:t>
            </a:r>
            <a:endParaRPr lang="en-GB" sz="2100" dirty="0">
              <a:latin typeface="Times New Roman" panose="02020603050405020304" pitchFamily="18" charset="0"/>
              <a:cs typeface="Times New Roman" panose="02020603050405020304" pitchFamily="18" charset="0"/>
            </a:endParaRPr>
          </a:p>
          <a:p>
            <a:pPr algn="just"/>
            <a:r>
              <a:rPr lang="en-US" sz="2100" dirty="0">
                <a:latin typeface="Times New Roman" panose="02020603050405020304" pitchFamily="18" charset="0"/>
                <a:cs typeface="Times New Roman" panose="02020603050405020304" pitchFamily="18" charset="0"/>
              </a:rPr>
              <a:t>Macro – The spin and conjunctive become gray or gray-blue. Internal organs may show similar pigmentation.</a:t>
            </a:r>
            <a:endParaRPr lang="en-GB" sz="2100" dirty="0">
              <a:latin typeface="Times New Roman" panose="02020603050405020304" pitchFamily="18" charset="0"/>
              <a:cs typeface="Times New Roman" panose="02020603050405020304" pitchFamily="18" charset="0"/>
            </a:endParaRPr>
          </a:p>
          <a:p>
            <a:pPr algn="just"/>
            <a:r>
              <a:rPr lang="en-US" sz="2100" dirty="0">
                <a:latin typeface="Times New Roman" panose="02020603050405020304" pitchFamily="18" charset="0"/>
                <a:cs typeface="Times New Roman" panose="02020603050405020304" pitchFamily="18" charset="0"/>
              </a:rPr>
              <a:t>Micro – The pigment is not intracellular. It is  deposited in the cement substance. In the skin it is found in the dermis just under the epidermis, while in the K</a:t>
            </a:r>
            <a:r>
              <a:rPr lang="en-US" sz="2100" dirty="0" smtClean="0">
                <a:latin typeface="Times New Roman" panose="02020603050405020304" pitchFamily="18" charset="0"/>
                <a:cs typeface="Times New Roman" panose="02020603050405020304" pitchFamily="18" charset="0"/>
              </a:rPr>
              <a:t>idneys  </a:t>
            </a:r>
            <a:r>
              <a:rPr lang="en-US" sz="2100" dirty="0">
                <a:latin typeface="Times New Roman" panose="02020603050405020304" pitchFamily="18" charset="0"/>
                <a:cs typeface="Times New Roman" panose="02020603050405020304" pitchFamily="18" charset="0"/>
              </a:rPr>
              <a:t>it is  deposited in the lamina of the </a:t>
            </a:r>
            <a:r>
              <a:rPr lang="en-US" sz="2100" dirty="0" smtClean="0">
                <a:latin typeface="Times New Roman" panose="02020603050405020304" pitchFamily="18" charset="0"/>
                <a:cs typeface="Times New Roman" panose="02020603050405020304" pitchFamily="18" charset="0"/>
              </a:rPr>
              <a:t>glomeruli </a:t>
            </a:r>
            <a:r>
              <a:rPr lang="en-US" sz="2100" dirty="0">
                <a:latin typeface="Times New Roman" panose="02020603050405020304" pitchFamily="18" charset="0"/>
                <a:cs typeface="Times New Roman" panose="02020603050405020304" pitchFamily="18" charset="0"/>
              </a:rPr>
              <a:t>and outside the tubular epithelium the black granular deposits are found in the </a:t>
            </a:r>
            <a:r>
              <a:rPr lang="en-US" sz="2100" dirty="0" err="1" smtClean="0">
                <a:latin typeface="Times New Roman" panose="02020603050405020304" pitchFamily="18" charset="0"/>
                <a:cs typeface="Times New Roman" panose="02020603050405020304" pitchFamily="18" charset="0"/>
              </a:rPr>
              <a:t>Kupffer</a:t>
            </a:r>
            <a:r>
              <a:rPr lang="en-US" sz="2100" dirty="0" smtClean="0">
                <a:latin typeface="Times New Roman" panose="02020603050405020304" pitchFamily="18" charset="0"/>
                <a:cs typeface="Times New Roman" panose="02020603050405020304" pitchFamily="18" charset="0"/>
              </a:rPr>
              <a:t> </a:t>
            </a:r>
            <a:r>
              <a:rPr lang="en-US" sz="2100" dirty="0">
                <a:latin typeface="Times New Roman" panose="02020603050405020304" pitchFamily="18" charset="0"/>
                <a:cs typeface="Times New Roman" panose="02020603050405020304" pitchFamily="18" charset="0"/>
              </a:rPr>
              <a:t>cells and arterioles and venules of the liver.</a:t>
            </a:r>
            <a:endParaRPr lang="en-GB" sz="2100" dirty="0">
              <a:latin typeface="Times New Roman" panose="02020603050405020304" pitchFamily="18" charset="0"/>
              <a:cs typeface="Times New Roman" panose="02020603050405020304" pitchFamily="18" charset="0"/>
            </a:endParaRPr>
          </a:p>
          <a:p>
            <a:pPr algn="just"/>
            <a:r>
              <a:rPr lang="en-US" sz="2100" dirty="0">
                <a:latin typeface="Times New Roman" panose="02020603050405020304" pitchFamily="18" charset="0"/>
                <a:cs typeface="Times New Roman" panose="02020603050405020304" pitchFamily="18" charset="0"/>
              </a:rPr>
              <a:t>Sequelae – No harm appears to be caused except the disfigurement for the face of man is gray or ash colored and this is a permanent blemish.</a:t>
            </a:r>
            <a:endParaRPr lang="en-GB" sz="21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sz="2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271</TotalTime>
  <Words>1426</Words>
  <Application>Microsoft Office PowerPoint</Application>
  <PresentationFormat>On-screen Show (4:3)</PresentationFormat>
  <Paragraphs>67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Century Gothic</vt:lpstr>
      <vt:lpstr>Times New Roman</vt:lpstr>
      <vt:lpstr>Wingdings 3</vt:lpstr>
      <vt:lpstr>Wisp</vt:lpstr>
      <vt:lpstr>           GENERAL PATHOLOGY                 Disturbances of Pigment metabolism  </vt:lpstr>
      <vt:lpstr>Classification of exogenous pigmentation and terminologies </vt:lpstr>
      <vt:lpstr>EXOGENOUSPIGMENTS </vt:lpstr>
      <vt:lpstr> Macroscopically </vt:lpstr>
      <vt:lpstr> Microscopically </vt:lpstr>
      <vt:lpstr>  </vt:lpstr>
      <vt:lpstr> </vt:lpstr>
      <vt:lpstr> </vt:lpstr>
      <vt:lpstr>   </vt:lpstr>
      <vt:lpstr>    </vt:lpstr>
      <vt:lpstr> </vt:lpstr>
      <vt:lpstr> Endogenous Pigments </vt:lpstr>
      <vt:lpstr> </vt:lpstr>
      <vt:lpstr> </vt:lpstr>
      <vt:lpstr>Derivatives of Hemoglobin </vt:lpstr>
      <vt:lpstr>  </vt:lpstr>
      <vt:lpstr>  </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EXAMINATION OF HORSES FOR SOUNDNESS</dc:title>
  <dc:creator>User</dc:creator>
  <cp:lastModifiedBy>imranali.793@rediffmail.com</cp:lastModifiedBy>
  <cp:revision>29</cp:revision>
  <dcterms:created xsi:type="dcterms:W3CDTF">2006-08-16T00:00:00Z</dcterms:created>
  <dcterms:modified xsi:type="dcterms:W3CDTF">2020-11-13T07:28:42Z</dcterms:modified>
</cp:coreProperties>
</file>