
<file path=[Content_Types].xml><?xml version="1.0" encoding="utf-8"?>
<Types xmlns="http://schemas.openxmlformats.org/package/2006/content-types">
  <Override PartName="/ppt/slideMasters/slideMaster3.xml" ContentType="application/vnd.openxmlformats-officedocument.presentationml.slideMaster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5.xml" ContentType="application/vnd.openxmlformats-officedocument.theme+xml"/>
  <Override PartName="/ppt/diagrams/colors1.xml" ContentType="application/vnd.openxmlformats-officedocument.drawingml.diagramColors+xml"/>
  <Override PartName="/ppt/diagrams/drawing2.xml" ContentType="application/vnd.ms-office.drawingml.diagramDrawing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3.xml" ContentType="application/vnd.openxmlformats-officedocument.theme+xml"/>
  <Override PartName="/ppt/slideLayouts/slideLayout37.xml" ContentType="application/vnd.openxmlformats-officedocument.presentationml.slideLayout+xml"/>
  <Override PartName="/ppt/diagrams/quickStyle2.xml" ContentType="application/vnd.openxmlformats-officedocument.drawingml.diagramStyl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44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40.xml" ContentType="application/vnd.openxmlformats-officedocument.presentationml.slideLayout+xml"/>
  <Override PartName="/ppt/diagrams/layout3.xml" ContentType="application/vnd.openxmlformats-officedocument.drawingml.diagramLayout+xml"/>
  <Override PartName="/ppt/diagrams/layout1.xml" ContentType="application/vnd.openxmlformats-officedocument.drawingml.diagramLayout+xml"/>
  <Override PartName="/ppt/diagrams/data2.xml" ContentType="application/vnd.openxmlformats-officedocument.drawingml.diagramData+xml"/>
  <Override PartName="/ppt/slideMasters/slideMaster4.xml" ContentType="application/vnd.openxmlformats-officedocument.presentationml.slideMaster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8.xml" ContentType="application/vnd.openxmlformats-officedocument.presentationml.slideLayout+xml"/>
  <Override PartName="/ppt/theme/theme4.xml" ContentType="application/vnd.openxmlformats-officedocument.theme+xml"/>
  <Override PartName="/ppt/diagrams/colors2.xml" ContentType="application/vnd.openxmlformats-officedocument.drawingml.diagramColors+xml"/>
  <Override PartName="/ppt/notesSlides/notesSlide1.xml" ContentType="application/vnd.openxmlformats-officedocument.presentationml.notesSlide+xml"/>
  <Override PartName="/ppt/diagrams/drawing3.xml" ContentType="application/vnd.ms-office.drawingml.diagramDrawing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Layouts/slideLayout27.xml" ContentType="application/vnd.openxmlformats-officedocument.presentationml.slideLayout+xml"/>
  <Override PartName="/ppt/slideLayouts/slideLayout36.xml" ContentType="application/vnd.openxmlformats-officedocument.presentationml.slideLayout+xml"/>
  <Override PartName="/ppt/diagrams/quickStyle3.xml" ContentType="application/vnd.openxmlformats-officedocument.drawingml.diagramStyle+xml"/>
  <Override PartName="/ppt/diagrams/drawing1.xml" ContentType="application/vnd.ms-office.drawingml.diagramDrawing+xml"/>
  <Override PartName="/ppt/slides/slide1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43.xml" ContentType="application/vnd.openxmlformats-officedocument.presentationml.slideLayout+xml"/>
  <Override PartName="/ppt/diagrams/quickStyle1.xml" ContentType="application/vnd.openxmlformats-officedocument.drawingml.diagramStyle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4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Layouts/slideLayout12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10.xml" ContentType="application/vnd.openxmlformats-officedocument.presentationml.slideLayout+xml"/>
  <Override PartName="/ppt/diagrams/layout2.xml" ContentType="application/vnd.openxmlformats-officedocument.drawingml.diagramLayout+xml"/>
  <Override PartName="/ppt/diagrams/data3.xml" ContentType="application/vnd.openxmlformats-officedocument.drawingml.diagramData+xml"/>
  <Override PartName="/ppt/slides/slide8.xml" ContentType="application/vnd.openxmlformats-officedocument.presentationml.slide+xml"/>
  <Override PartName="/ppt/diagrams/data1.xml" ContentType="application/vnd.openxmlformats-officedocument.drawingml.diagramData+xml"/>
  <Override PartName="/ppt/diagrams/colors3.xml" ContentType="application/vnd.openxmlformats-officedocument.drawingml.diagramColors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  <p:sldMasterId id="2147483804" r:id="rId2"/>
    <p:sldMasterId id="2147483840" r:id="rId3"/>
    <p:sldMasterId id="2147483852" r:id="rId4"/>
  </p:sldMasterIdLst>
  <p:notesMasterIdLst>
    <p:notesMasterId r:id="rId18"/>
  </p:notesMasterIdLst>
  <p:sldIdLst>
    <p:sldId id="336" r:id="rId5"/>
    <p:sldId id="291" r:id="rId6"/>
    <p:sldId id="322" r:id="rId7"/>
    <p:sldId id="292" r:id="rId8"/>
    <p:sldId id="293" r:id="rId9"/>
    <p:sldId id="294" r:id="rId10"/>
    <p:sldId id="313" r:id="rId11"/>
    <p:sldId id="314" r:id="rId12"/>
    <p:sldId id="315" r:id="rId13"/>
    <p:sldId id="316" r:id="rId14"/>
    <p:sldId id="317" r:id="rId15"/>
    <p:sldId id="318" r:id="rId16"/>
    <p:sldId id="319" r:id="rId1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4D6CCF"/>
    <a:srgbClr val="339966"/>
    <a:srgbClr val="003399"/>
    <a:srgbClr val="FF6600"/>
    <a:srgbClr val="008000"/>
    <a:srgbClr val="0066CC"/>
    <a:srgbClr val="FFCCFF"/>
    <a:srgbClr val="8BCC34"/>
    <a:srgbClr val="EAEAEA"/>
    <a:srgbClr val="FFFF66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C083E6E3-FA7D-4D7B-A595-EF9225AFEA82}" styleName="Light Style 1 - Acc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327F97BB-C833-4FB7-BDE5-3F7075034690}" styleName="Themed Style 2 - Accent 5">
    <a:tblBg>
      <a:fillRef idx="3">
        <a:schemeClr val="accent5"/>
      </a:fillRef>
      <a:effectRef idx="3">
        <a:schemeClr val="accent5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5">
                <a:tint val="50000"/>
              </a:schemeClr>
            </a:lnRef>
          </a:left>
          <a:right>
            <a:lnRef idx="1">
              <a:schemeClr val="accent5">
                <a:tint val="50000"/>
              </a:schemeClr>
            </a:lnRef>
          </a:right>
          <a:top>
            <a:lnRef idx="1">
              <a:schemeClr val="accent5">
                <a:tint val="50000"/>
              </a:schemeClr>
            </a:lnRef>
          </a:top>
          <a:bottom>
            <a:lnRef idx="1">
              <a:schemeClr val="accent5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269D01E-BC32-4049-B463-5C60D7B0CCD2}" styleName="Themed Style 2 - Accent 4">
    <a:tblBg>
      <a:fillRef idx="3">
        <a:schemeClr val="accent4"/>
      </a:fillRef>
      <a:effectRef idx="3">
        <a:schemeClr val="accent4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4">
                <a:tint val="50000"/>
              </a:schemeClr>
            </a:lnRef>
          </a:left>
          <a:right>
            <a:lnRef idx="1">
              <a:schemeClr val="accent4">
                <a:tint val="50000"/>
              </a:schemeClr>
            </a:lnRef>
          </a:right>
          <a:top>
            <a:lnRef idx="1">
              <a:schemeClr val="accent4">
                <a:tint val="50000"/>
              </a:schemeClr>
            </a:lnRef>
          </a:top>
          <a:bottom>
            <a:lnRef idx="1">
              <a:schemeClr val="accent4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D113A9D2-9D6B-4929-AA2D-F23B5EE8CBE7}" styleName="Themed Style 2 - Accent 1">
    <a:tblBg>
      <a:fillRef idx="3">
        <a:schemeClr val="accent1"/>
      </a:fillRef>
      <a:effectRef idx="3">
        <a:schemeClr val="accent1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1">
                <a:tint val="50000"/>
              </a:schemeClr>
            </a:lnRef>
          </a:left>
          <a:right>
            <a:lnRef idx="1">
              <a:schemeClr val="accent1">
                <a:tint val="50000"/>
              </a:schemeClr>
            </a:lnRef>
          </a:right>
          <a:top>
            <a:lnRef idx="1">
              <a:schemeClr val="accent1">
                <a:tint val="50000"/>
              </a:schemeClr>
            </a:lnRef>
          </a:top>
          <a:bottom>
            <a:lnRef idx="1">
              <a:schemeClr val="accent1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85BE263C-DBD7-4A20-BB59-AAB30ACAA65A}" styleName="Medium Style 3 - Accent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660B408-B3CF-4A94-85FC-2B1E0A45F4A2}" styleName="Dark Style 2 - Accent 1/Accent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91EBBBCC-DAD2-459C-BE2E-F6DE35CF9A28}" styleName="Dark Style 2 - Accent 3/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46F890A9-2807-4EBB-B81D-B2AA78EC7F39}" styleName="Dark Style 2 - Accent 5/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5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74C1A8A3-306A-4EB7-A6B1-4F7E0EB9C5D6}" styleName="Medium Style 3 - Accent 5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EB9631B5-78F2-41C9-869B-9F39066F8104}" styleName="Medium Style 3 - 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16D9F66E-5EB9-4882-86FB-DCBF35E3C3E4}" styleName="Medium Style 4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21316" autoAdjust="0"/>
    <p:restoredTop sz="96657" autoAdjust="0"/>
  </p:normalViewPr>
  <p:slideViewPr>
    <p:cSldViewPr>
      <p:cViewPr varScale="1">
        <p:scale>
          <a:sx n="88" d="100"/>
          <a:sy n="88" d="100"/>
        </p:scale>
        <p:origin x="-612" y="-10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2202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notesMaster" Target="notesMasters/notesMaster1.xml"/><Relationship Id="rId3" Type="http://schemas.openxmlformats.org/officeDocument/2006/relationships/slideMaster" Target="slideMasters/slideMaster3.xml"/><Relationship Id="rId21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5">
  <dgm:title val=""/>
  <dgm:desc val=""/>
  <dgm:catLst>
    <dgm:cat type="accent2" pri="11500"/>
  </dgm:catLst>
  <dgm:styleLbl name="node0">
    <dgm:fillClrLst meth="cycle">
      <a:schemeClr val="accent2">
        <a:alpha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alpha val="90000"/>
      </a:schemeClr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alpha val="90000"/>
      </a:schemeClr>
      <a:schemeClr val="accent2">
        <a:alpha val="5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/>
    <dgm:txEffectClrLst/>
  </dgm:styleLbl>
  <dgm:styleLbl name="lnNode1">
    <dgm:fillClrLst>
      <a:schemeClr val="accent2">
        <a:shade val="90000"/>
      </a:schemeClr>
      <a:schemeClr val="accent2">
        <a:alpha val="50000"/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alpha val="2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alpha val="3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  <a:alpha val="90000"/>
      </a:schemeClr>
      <a:schemeClr val="accent2">
        <a:tint val="20000"/>
        <a:alpha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bgSibTrans2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/>
    <dgm:txEffectClrLst/>
  </dgm:styleLbl>
  <dgm:styleLbl name="sibTrans1D1">
    <dgm:fillClrLst>
      <a:schemeClr val="accent2">
        <a:shade val="90000"/>
      </a:schemeClr>
      <a:schemeClr val="accent2">
        <a:tint val="50000"/>
      </a:schemeClr>
    </dgm:fillClrLst>
    <dgm:linClrLst>
      <a:schemeClr val="accent2">
        <a:shade val="90000"/>
      </a:schemeClr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alpha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alpha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alpha val="90000"/>
      </a:schemeClr>
      <a:schemeClr val="accent2">
        <a:alpha val="5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alpha val="90000"/>
        <a:tint val="40000"/>
      </a:schemeClr>
      <a:schemeClr val="accent2">
        <a:alpha val="5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39DB4F2-30E0-4492-A855-A9D5A8D0D8A2}" type="doc">
      <dgm:prSet loTypeId="urn:microsoft.com/office/officeart/2005/8/layout/radial4" loCatId="relationship" qsTypeId="urn:microsoft.com/office/officeart/2005/8/quickstyle/3d2" qsCatId="3D" csTypeId="urn:microsoft.com/office/officeart/2005/8/colors/accent2_5" csCatId="accent2" phldr="1"/>
      <dgm:spPr/>
      <dgm:t>
        <a:bodyPr/>
        <a:lstStyle/>
        <a:p>
          <a:endParaRPr lang="en-IN"/>
        </a:p>
      </dgm:t>
    </dgm:pt>
    <dgm:pt modelId="{885B81D6-69B8-4A51-810A-9678A84BCCCC}">
      <dgm:prSet phldrT="[Text]" custT="1"/>
      <dgm:spPr/>
      <dgm:t>
        <a:bodyPr/>
        <a:lstStyle/>
        <a:p>
          <a:r>
            <a:rPr lang="en-IN" sz="2800" b="1" dirty="0" smtClean="0">
              <a:solidFill>
                <a:srgbClr val="FFFF00"/>
              </a:solidFill>
            </a:rPr>
            <a:t>METHODS OF PASTEURISATION</a:t>
          </a:r>
          <a:endParaRPr lang="en-IN" sz="2800" b="1" dirty="0">
            <a:solidFill>
              <a:srgbClr val="FFFF00"/>
            </a:solidFill>
          </a:endParaRPr>
        </a:p>
      </dgm:t>
    </dgm:pt>
    <dgm:pt modelId="{F8F4910A-949A-4FBF-BE1F-2883D00EE5BB}" type="parTrans" cxnId="{F66F1E0B-76FA-44DA-9E31-F5D37CAC406E}">
      <dgm:prSet/>
      <dgm:spPr/>
      <dgm:t>
        <a:bodyPr/>
        <a:lstStyle/>
        <a:p>
          <a:endParaRPr lang="en-IN"/>
        </a:p>
      </dgm:t>
    </dgm:pt>
    <dgm:pt modelId="{8A6AC947-0A25-4061-AB98-58B1FBE58249}" type="sibTrans" cxnId="{F66F1E0B-76FA-44DA-9E31-F5D37CAC406E}">
      <dgm:prSet/>
      <dgm:spPr/>
      <dgm:t>
        <a:bodyPr/>
        <a:lstStyle/>
        <a:p>
          <a:endParaRPr lang="en-IN"/>
        </a:p>
      </dgm:t>
    </dgm:pt>
    <dgm:pt modelId="{B873BF06-3431-4DF5-A098-4BCEB4EA0505}">
      <dgm:prSet phldrT="[Text]" custT="1"/>
      <dgm:spPr/>
      <dgm:t>
        <a:bodyPr/>
        <a:lstStyle/>
        <a:p>
          <a:r>
            <a:rPr lang="en-IN" sz="2800" b="1" dirty="0" smtClean="0"/>
            <a:t>HOLDER PASTEURISATION </a:t>
          </a:r>
          <a:r>
            <a:rPr lang="en-IN" sz="2500" dirty="0" smtClean="0">
              <a:solidFill>
                <a:srgbClr val="FFFF00"/>
              </a:solidFill>
            </a:rPr>
            <a:t>(71°C FOR 20 MINUTES)</a:t>
          </a:r>
          <a:endParaRPr lang="en-IN" sz="2500" dirty="0">
            <a:solidFill>
              <a:srgbClr val="FFFF00"/>
            </a:solidFill>
          </a:endParaRPr>
        </a:p>
      </dgm:t>
    </dgm:pt>
    <dgm:pt modelId="{E06F93C7-DF26-40DB-8CC7-77EF5381A59B}" type="parTrans" cxnId="{81476EF3-E5E9-4765-9222-EE9D336F585B}">
      <dgm:prSet/>
      <dgm:spPr/>
      <dgm:t>
        <a:bodyPr/>
        <a:lstStyle/>
        <a:p>
          <a:endParaRPr lang="en-IN"/>
        </a:p>
      </dgm:t>
    </dgm:pt>
    <dgm:pt modelId="{19E2A7AE-9E23-4BFE-AE88-521F28820557}" type="sibTrans" cxnId="{81476EF3-E5E9-4765-9222-EE9D336F585B}">
      <dgm:prSet/>
      <dgm:spPr/>
      <dgm:t>
        <a:bodyPr/>
        <a:lstStyle/>
        <a:p>
          <a:endParaRPr lang="en-IN"/>
        </a:p>
      </dgm:t>
    </dgm:pt>
    <dgm:pt modelId="{B4E05EC5-B325-46F5-9F58-91C3C271A82E}">
      <dgm:prSet phldrT="[Text]" custT="1"/>
      <dgm:spPr/>
      <dgm:t>
        <a:bodyPr/>
        <a:lstStyle/>
        <a:p>
          <a:r>
            <a:rPr lang="en-IN" sz="2400" b="1" dirty="0" smtClean="0"/>
            <a:t>HTST(Plate) PASTEURIZATION </a:t>
          </a:r>
          <a:r>
            <a:rPr lang="en-IN" sz="2400" dirty="0" smtClean="0">
              <a:solidFill>
                <a:srgbClr val="FFFF00"/>
              </a:solidFill>
            </a:rPr>
            <a:t>(95-100°C FOR 15-16 SECONDS)</a:t>
          </a:r>
          <a:endParaRPr lang="en-IN" sz="2400" dirty="0">
            <a:solidFill>
              <a:srgbClr val="FFFF00"/>
            </a:solidFill>
          </a:endParaRPr>
        </a:p>
      </dgm:t>
    </dgm:pt>
    <dgm:pt modelId="{7C446412-6065-4438-AAB1-242F3E4F4BC5}" type="parTrans" cxnId="{10EACAE2-3100-42EA-B381-808FAFED92DF}">
      <dgm:prSet/>
      <dgm:spPr/>
      <dgm:t>
        <a:bodyPr/>
        <a:lstStyle/>
        <a:p>
          <a:endParaRPr lang="en-IN"/>
        </a:p>
      </dgm:t>
    </dgm:pt>
    <dgm:pt modelId="{E71F9429-96C1-4457-AF11-07F20DBDBB31}" type="sibTrans" cxnId="{10EACAE2-3100-42EA-B381-808FAFED92DF}">
      <dgm:prSet/>
      <dgm:spPr/>
      <dgm:t>
        <a:bodyPr/>
        <a:lstStyle/>
        <a:p>
          <a:endParaRPr lang="en-IN"/>
        </a:p>
      </dgm:t>
    </dgm:pt>
    <dgm:pt modelId="{2BE74014-3AB8-45A7-AB3A-D539CFCF55BE}">
      <dgm:prSet phldrT="[Text]" custT="1"/>
      <dgm:spPr/>
      <dgm:t>
        <a:bodyPr/>
        <a:lstStyle/>
        <a:p>
          <a:r>
            <a:rPr lang="en-IN" sz="2400" b="1" dirty="0" smtClean="0"/>
            <a:t>VACCUM PASTEURISATION OR VACREATION</a:t>
          </a:r>
        </a:p>
        <a:p>
          <a:r>
            <a:rPr lang="en-IN" sz="2400" dirty="0" smtClean="0">
              <a:solidFill>
                <a:srgbClr val="FFFF00"/>
              </a:solidFill>
            </a:rPr>
            <a:t>(high pressure steam is injected after diluting cream to 6 to 8 % fat)</a:t>
          </a:r>
          <a:endParaRPr lang="en-IN" sz="2400" dirty="0">
            <a:solidFill>
              <a:srgbClr val="FFFF00"/>
            </a:solidFill>
          </a:endParaRPr>
        </a:p>
      </dgm:t>
    </dgm:pt>
    <dgm:pt modelId="{C88B6419-660A-497A-9FD6-BF522AAC1531}" type="parTrans" cxnId="{FC027C3F-66AD-4321-8B56-2C57BD07D096}">
      <dgm:prSet/>
      <dgm:spPr/>
      <dgm:t>
        <a:bodyPr/>
        <a:lstStyle/>
        <a:p>
          <a:endParaRPr lang="en-IN"/>
        </a:p>
      </dgm:t>
    </dgm:pt>
    <dgm:pt modelId="{F29EA307-984C-42C4-B2DA-59892CFE25D6}" type="sibTrans" cxnId="{FC027C3F-66AD-4321-8B56-2C57BD07D096}">
      <dgm:prSet/>
      <dgm:spPr/>
      <dgm:t>
        <a:bodyPr/>
        <a:lstStyle/>
        <a:p>
          <a:endParaRPr lang="en-IN"/>
        </a:p>
      </dgm:t>
    </dgm:pt>
    <dgm:pt modelId="{0F33853D-66A2-4F57-A69B-26A5195B4504}" type="pres">
      <dgm:prSet presAssocID="{F39DB4F2-30E0-4492-A855-A9D5A8D0D8A2}" presName="cycle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en-IN"/>
        </a:p>
      </dgm:t>
    </dgm:pt>
    <dgm:pt modelId="{FAE25E3B-1AED-44ED-9AE7-405711DADACC}" type="pres">
      <dgm:prSet presAssocID="{885B81D6-69B8-4A51-810A-9678A84BCCCC}" presName="centerShape" presStyleLbl="node0" presStyleIdx="0" presStyleCnt="1" custScaleX="152758"/>
      <dgm:spPr/>
      <dgm:t>
        <a:bodyPr/>
        <a:lstStyle/>
        <a:p>
          <a:endParaRPr lang="en-IN"/>
        </a:p>
      </dgm:t>
    </dgm:pt>
    <dgm:pt modelId="{5A16589A-6785-4B15-AB6F-6D4EB00E7F2A}" type="pres">
      <dgm:prSet presAssocID="{E06F93C7-DF26-40DB-8CC7-77EF5381A59B}" presName="parTrans" presStyleLbl="bgSibTrans2D1" presStyleIdx="0" presStyleCnt="3" custScaleX="83104" custLinFactNeighborX="40485"/>
      <dgm:spPr/>
      <dgm:t>
        <a:bodyPr/>
        <a:lstStyle/>
        <a:p>
          <a:endParaRPr lang="en-IN"/>
        </a:p>
      </dgm:t>
    </dgm:pt>
    <dgm:pt modelId="{22F6D422-B035-4E00-BBEB-BECFD83E04F3}" type="pres">
      <dgm:prSet presAssocID="{B873BF06-3431-4DF5-A098-4BCEB4EA0505}" presName="node" presStyleLbl="node1" presStyleIdx="0" presStyleCnt="3" custScaleX="119932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DA5BF919-5E12-46C7-9341-51F8940163ED}" type="pres">
      <dgm:prSet presAssocID="{7C446412-6065-4438-AAB1-242F3E4F4BC5}" presName="parTrans" presStyleLbl="bgSibTrans2D1" presStyleIdx="1" presStyleCnt="3" custScaleX="63051" custLinFactNeighborY="63651"/>
      <dgm:spPr/>
      <dgm:t>
        <a:bodyPr/>
        <a:lstStyle/>
        <a:p>
          <a:endParaRPr lang="en-IN"/>
        </a:p>
      </dgm:t>
    </dgm:pt>
    <dgm:pt modelId="{E984417E-EACD-4603-8A48-4C47EC927298}" type="pres">
      <dgm:prSet presAssocID="{B4E05EC5-B325-46F5-9F58-91C3C271A82E}" presName="node" presStyleLbl="node1" presStyleIdx="1" presStyleCnt="3" custScaleX="105254" custRadScaleRad="91747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  <dgm:pt modelId="{E875F5EE-F596-4B10-A019-C4CC9871748F}" type="pres">
      <dgm:prSet presAssocID="{C88B6419-660A-497A-9FD6-BF522AAC1531}" presName="parTrans" presStyleLbl="bgSibTrans2D1" presStyleIdx="2" presStyleCnt="3" custScaleX="47658" custLinFactNeighborX="-41755" custLinFactNeighborY="36510"/>
      <dgm:spPr/>
      <dgm:t>
        <a:bodyPr/>
        <a:lstStyle/>
        <a:p>
          <a:endParaRPr lang="en-IN"/>
        </a:p>
      </dgm:t>
    </dgm:pt>
    <dgm:pt modelId="{CE8575F8-F5E6-4D98-8D3F-215B29E3FC5A}" type="pres">
      <dgm:prSet presAssocID="{2BE74014-3AB8-45A7-AB3A-D539CFCF55BE}" presName="node" presStyleLbl="node1" presStyleIdx="2" presStyleCnt="3" custScaleX="106076" custScaleY="157347">
        <dgm:presLayoutVars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81476EF3-E5E9-4765-9222-EE9D336F585B}" srcId="{885B81D6-69B8-4A51-810A-9678A84BCCCC}" destId="{B873BF06-3431-4DF5-A098-4BCEB4EA0505}" srcOrd="0" destOrd="0" parTransId="{E06F93C7-DF26-40DB-8CC7-77EF5381A59B}" sibTransId="{19E2A7AE-9E23-4BFE-AE88-521F28820557}"/>
    <dgm:cxn modelId="{6D8723E5-8D8E-42E0-B9F8-C85A8979A661}" type="presOf" srcId="{B4E05EC5-B325-46F5-9F58-91C3C271A82E}" destId="{E984417E-EACD-4603-8A48-4C47EC927298}" srcOrd="0" destOrd="0" presId="urn:microsoft.com/office/officeart/2005/8/layout/radial4"/>
    <dgm:cxn modelId="{5859FF73-1B60-49F8-AF13-727B1F4574E5}" type="presOf" srcId="{885B81D6-69B8-4A51-810A-9678A84BCCCC}" destId="{FAE25E3B-1AED-44ED-9AE7-405711DADACC}" srcOrd="0" destOrd="0" presId="urn:microsoft.com/office/officeart/2005/8/layout/radial4"/>
    <dgm:cxn modelId="{25CA3B62-138B-4C2B-9D64-6DDC88E7A963}" type="presOf" srcId="{E06F93C7-DF26-40DB-8CC7-77EF5381A59B}" destId="{5A16589A-6785-4B15-AB6F-6D4EB00E7F2A}" srcOrd="0" destOrd="0" presId="urn:microsoft.com/office/officeart/2005/8/layout/radial4"/>
    <dgm:cxn modelId="{A18337A1-61B0-49E3-A5CD-5392E88AA728}" type="presOf" srcId="{C88B6419-660A-497A-9FD6-BF522AAC1531}" destId="{E875F5EE-F596-4B10-A019-C4CC9871748F}" srcOrd="0" destOrd="0" presId="urn:microsoft.com/office/officeart/2005/8/layout/radial4"/>
    <dgm:cxn modelId="{9142DCE0-0994-458F-BFD8-85F588E8E7BC}" type="presOf" srcId="{B873BF06-3431-4DF5-A098-4BCEB4EA0505}" destId="{22F6D422-B035-4E00-BBEB-BECFD83E04F3}" srcOrd="0" destOrd="0" presId="urn:microsoft.com/office/officeart/2005/8/layout/radial4"/>
    <dgm:cxn modelId="{FC027C3F-66AD-4321-8B56-2C57BD07D096}" srcId="{885B81D6-69B8-4A51-810A-9678A84BCCCC}" destId="{2BE74014-3AB8-45A7-AB3A-D539CFCF55BE}" srcOrd="2" destOrd="0" parTransId="{C88B6419-660A-497A-9FD6-BF522AAC1531}" sibTransId="{F29EA307-984C-42C4-B2DA-59892CFE25D6}"/>
    <dgm:cxn modelId="{10EACAE2-3100-42EA-B381-808FAFED92DF}" srcId="{885B81D6-69B8-4A51-810A-9678A84BCCCC}" destId="{B4E05EC5-B325-46F5-9F58-91C3C271A82E}" srcOrd="1" destOrd="0" parTransId="{7C446412-6065-4438-AAB1-242F3E4F4BC5}" sibTransId="{E71F9429-96C1-4457-AF11-07F20DBDBB31}"/>
    <dgm:cxn modelId="{F66F1E0B-76FA-44DA-9E31-F5D37CAC406E}" srcId="{F39DB4F2-30E0-4492-A855-A9D5A8D0D8A2}" destId="{885B81D6-69B8-4A51-810A-9678A84BCCCC}" srcOrd="0" destOrd="0" parTransId="{F8F4910A-949A-4FBF-BE1F-2883D00EE5BB}" sibTransId="{8A6AC947-0A25-4061-AB98-58B1FBE58249}"/>
    <dgm:cxn modelId="{7BA020AD-DBE7-4758-911C-65A2C182A6D3}" type="presOf" srcId="{2BE74014-3AB8-45A7-AB3A-D539CFCF55BE}" destId="{CE8575F8-F5E6-4D98-8D3F-215B29E3FC5A}" srcOrd="0" destOrd="0" presId="urn:microsoft.com/office/officeart/2005/8/layout/radial4"/>
    <dgm:cxn modelId="{99EB6EF9-E333-459C-AD8B-A0E204E6965F}" type="presOf" srcId="{F39DB4F2-30E0-4492-A855-A9D5A8D0D8A2}" destId="{0F33853D-66A2-4F57-A69B-26A5195B4504}" srcOrd="0" destOrd="0" presId="urn:microsoft.com/office/officeart/2005/8/layout/radial4"/>
    <dgm:cxn modelId="{C01661D4-2880-4457-9104-4582BDC24C33}" type="presOf" srcId="{7C446412-6065-4438-AAB1-242F3E4F4BC5}" destId="{DA5BF919-5E12-46C7-9341-51F8940163ED}" srcOrd="0" destOrd="0" presId="urn:microsoft.com/office/officeart/2005/8/layout/radial4"/>
    <dgm:cxn modelId="{A7F08F72-3BE5-45AC-965A-4E4C3C3B75E1}" type="presParOf" srcId="{0F33853D-66A2-4F57-A69B-26A5195B4504}" destId="{FAE25E3B-1AED-44ED-9AE7-405711DADACC}" srcOrd="0" destOrd="0" presId="urn:microsoft.com/office/officeart/2005/8/layout/radial4"/>
    <dgm:cxn modelId="{3F3F4AFE-B7ED-4BB4-98C2-416813A416B9}" type="presParOf" srcId="{0F33853D-66A2-4F57-A69B-26A5195B4504}" destId="{5A16589A-6785-4B15-AB6F-6D4EB00E7F2A}" srcOrd="1" destOrd="0" presId="urn:microsoft.com/office/officeart/2005/8/layout/radial4"/>
    <dgm:cxn modelId="{7760CDC6-C8C0-4928-8E25-D6DF3BF1E332}" type="presParOf" srcId="{0F33853D-66A2-4F57-A69B-26A5195B4504}" destId="{22F6D422-B035-4E00-BBEB-BECFD83E04F3}" srcOrd="2" destOrd="0" presId="urn:microsoft.com/office/officeart/2005/8/layout/radial4"/>
    <dgm:cxn modelId="{1BEE0DF8-A3C4-4DDA-970A-2E46A3735AE5}" type="presParOf" srcId="{0F33853D-66A2-4F57-A69B-26A5195B4504}" destId="{DA5BF919-5E12-46C7-9341-51F8940163ED}" srcOrd="3" destOrd="0" presId="urn:microsoft.com/office/officeart/2005/8/layout/radial4"/>
    <dgm:cxn modelId="{5C10A1D2-7A99-40BC-A8CA-5ACB3A7CA6A2}" type="presParOf" srcId="{0F33853D-66A2-4F57-A69B-26A5195B4504}" destId="{E984417E-EACD-4603-8A48-4C47EC927298}" srcOrd="4" destOrd="0" presId="urn:microsoft.com/office/officeart/2005/8/layout/radial4"/>
    <dgm:cxn modelId="{B0DB8645-5990-46AE-8C49-7785758C3F00}" type="presParOf" srcId="{0F33853D-66A2-4F57-A69B-26A5195B4504}" destId="{E875F5EE-F596-4B10-A019-C4CC9871748F}" srcOrd="5" destOrd="0" presId="urn:microsoft.com/office/officeart/2005/8/layout/radial4"/>
    <dgm:cxn modelId="{8E5E4B3D-A965-49FD-B01C-D3C715D9E78C}" type="presParOf" srcId="{0F33853D-66A2-4F57-A69B-26A5195B4504}" destId="{CE8575F8-F5E6-4D98-8D3F-215B29E3FC5A}" srcOrd="6" destOrd="0" presId="urn:microsoft.com/office/officeart/2005/8/layout/radial4"/>
  </dgm:cxnLst>
  <dgm:bg/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2F1E92B7-3AE1-446C-AAC9-6D6CC6EEBDAD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IN"/>
        </a:p>
      </dgm:t>
    </dgm:pt>
    <dgm:pt modelId="{F3B2D09B-C8CD-4815-8B19-B24C20471B21}">
      <dgm:prSet/>
      <dgm:spPr/>
      <dgm:t>
        <a:bodyPr/>
        <a:lstStyle/>
        <a:p>
          <a:pPr algn="ctr" rtl="0"/>
          <a:r>
            <a:rPr lang="en-US" b="1" i="0" dirty="0" smtClean="0"/>
            <a:t>NEUTRALISATION OF CREAM FOR BUTTER MAKING</a:t>
          </a:r>
        </a:p>
      </dgm:t>
    </dgm:pt>
    <dgm:pt modelId="{CB21CA16-887B-4C5D-9140-C9E1B9FEC8C8}" type="parTrans" cxnId="{83746F66-196C-456B-9A8C-A1CA6AC0178F}">
      <dgm:prSet/>
      <dgm:spPr/>
      <dgm:t>
        <a:bodyPr/>
        <a:lstStyle/>
        <a:p>
          <a:endParaRPr lang="en-IN"/>
        </a:p>
      </dgm:t>
    </dgm:pt>
    <dgm:pt modelId="{A12761EA-9142-4121-8459-1AC26C69F9A1}" type="sibTrans" cxnId="{83746F66-196C-456B-9A8C-A1CA6AC0178F}">
      <dgm:prSet/>
      <dgm:spPr/>
      <dgm:t>
        <a:bodyPr/>
        <a:lstStyle/>
        <a:p>
          <a:endParaRPr lang="en-IN"/>
        </a:p>
      </dgm:t>
    </dgm:pt>
    <dgm:pt modelId="{96719A9B-591D-4835-BA71-56731409F0A0}" type="pres">
      <dgm:prSet presAssocID="{2F1E92B7-3AE1-446C-AAC9-6D6CC6EEBDAD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F0C141E8-9A99-43AD-9DD4-AF9817A067DA}" type="pres">
      <dgm:prSet presAssocID="{F3B2D09B-C8CD-4815-8B19-B24C20471B21}" presName="parentText" presStyleLbl="node1" presStyleIdx="0" presStyleCnt="1" custLinFactNeighborY="1785">
        <dgm:presLayoutVars>
          <dgm:chMax val="0"/>
          <dgm:bulletEnabled val="1"/>
        </dgm:presLayoutVars>
      </dgm:prSet>
      <dgm:spPr/>
      <dgm:t>
        <a:bodyPr/>
        <a:lstStyle/>
        <a:p>
          <a:endParaRPr lang="en-IN"/>
        </a:p>
      </dgm:t>
    </dgm:pt>
  </dgm:ptLst>
  <dgm:cxnLst>
    <dgm:cxn modelId="{5937EAC0-71DC-4285-A16C-B54F02D3D91F}" type="presOf" srcId="{2F1E92B7-3AE1-446C-AAC9-6D6CC6EEBDAD}" destId="{96719A9B-591D-4835-BA71-56731409F0A0}" srcOrd="0" destOrd="0" presId="urn:microsoft.com/office/officeart/2005/8/layout/vList2"/>
    <dgm:cxn modelId="{83746F66-196C-456B-9A8C-A1CA6AC0178F}" srcId="{2F1E92B7-3AE1-446C-AAC9-6D6CC6EEBDAD}" destId="{F3B2D09B-C8CD-4815-8B19-B24C20471B21}" srcOrd="0" destOrd="0" parTransId="{CB21CA16-887B-4C5D-9140-C9E1B9FEC8C8}" sibTransId="{A12761EA-9142-4121-8459-1AC26C69F9A1}"/>
    <dgm:cxn modelId="{2CE044C2-7A6F-4A98-AE30-F7237876A409}" type="presOf" srcId="{F3B2D09B-C8CD-4815-8B19-B24C20471B21}" destId="{F0C141E8-9A99-43AD-9DD4-AF9817A067DA}" srcOrd="0" destOrd="0" presId="urn:microsoft.com/office/officeart/2005/8/layout/vList2"/>
    <dgm:cxn modelId="{CF65093F-120B-4164-A2A3-868F46E01DCF}" type="presParOf" srcId="{96719A9B-591D-4835-BA71-56731409F0A0}" destId="{F0C141E8-9A99-43AD-9DD4-AF9817A067DA}" srcOrd="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8E930609-09C6-45D0-BB15-EDA184143ED0}" type="doc">
      <dgm:prSet loTypeId="urn:microsoft.com/office/officeart/2005/8/layout/architecture+Icon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IN"/>
        </a:p>
      </dgm:t>
    </dgm:pt>
    <dgm:pt modelId="{EC179656-801D-4D67-8499-5D4102673AA8}">
      <dgm:prSet/>
      <dgm:spPr/>
      <dgm:t>
        <a:bodyPr/>
        <a:lstStyle/>
        <a:p>
          <a:pPr rtl="0"/>
          <a:r>
            <a:rPr lang="en-IN" dirty="0" smtClean="0"/>
            <a:t>PROCEDURE FOR NEUTRALISATION</a:t>
          </a:r>
          <a:endParaRPr lang="en-IN" dirty="0"/>
        </a:p>
      </dgm:t>
    </dgm:pt>
    <dgm:pt modelId="{F6BC24A1-4B48-4AAC-A064-2EE20432C1DC}" type="parTrans" cxnId="{4BD8115C-2E10-490A-8458-BB211EF85FE9}">
      <dgm:prSet/>
      <dgm:spPr/>
      <dgm:t>
        <a:bodyPr/>
        <a:lstStyle/>
        <a:p>
          <a:endParaRPr lang="en-IN"/>
        </a:p>
      </dgm:t>
    </dgm:pt>
    <dgm:pt modelId="{89B5A6C4-3E8C-4F8C-A9AA-B009A32952EC}" type="sibTrans" cxnId="{4BD8115C-2E10-490A-8458-BB211EF85FE9}">
      <dgm:prSet/>
      <dgm:spPr/>
      <dgm:t>
        <a:bodyPr/>
        <a:lstStyle/>
        <a:p>
          <a:endParaRPr lang="en-IN"/>
        </a:p>
      </dgm:t>
    </dgm:pt>
    <dgm:pt modelId="{9C1B7B63-9514-4B8F-9300-2904A17552CC}" type="pres">
      <dgm:prSet presAssocID="{8E930609-09C6-45D0-BB15-EDA184143ED0}" presName="Name0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en-US"/>
        </a:p>
      </dgm:t>
    </dgm:pt>
    <dgm:pt modelId="{257ACA3E-170B-4AC2-AA0B-52AAB8889C1B}" type="pres">
      <dgm:prSet presAssocID="{EC179656-801D-4D67-8499-5D4102673AA8}" presName="vertOne" presStyleCnt="0"/>
      <dgm:spPr/>
    </dgm:pt>
    <dgm:pt modelId="{A3D9FAE4-A8A2-471F-A788-0B27371E2036}" type="pres">
      <dgm:prSet presAssocID="{EC179656-801D-4D67-8499-5D4102673AA8}" presName="txOne" presStyleLbl="node0" presStyleIdx="0" presStyleCnt="1" custLinFactNeighborY="7692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A997104A-185F-4EFE-A4F0-44A4EEDAFCAD}" type="pres">
      <dgm:prSet presAssocID="{EC179656-801D-4D67-8499-5D4102673AA8}" presName="horzOne" presStyleCnt="0"/>
      <dgm:spPr/>
    </dgm:pt>
  </dgm:ptLst>
  <dgm:cxnLst>
    <dgm:cxn modelId="{4BD8115C-2E10-490A-8458-BB211EF85FE9}" srcId="{8E930609-09C6-45D0-BB15-EDA184143ED0}" destId="{EC179656-801D-4D67-8499-5D4102673AA8}" srcOrd="0" destOrd="0" parTransId="{F6BC24A1-4B48-4AAC-A064-2EE20432C1DC}" sibTransId="{89B5A6C4-3E8C-4F8C-A9AA-B009A32952EC}"/>
    <dgm:cxn modelId="{162168D5-7E7F-472D-BD3F-F8DBB2A5C501}" type="presOf" srcId="{EC179656-801D-4D67-8499-5D4102673AA8}" destId="{A3D9FAE4-A8A2-471F-A788-0B27371E2036}" srcOrd="0" destOrd="0" presId="urn:microsoft.com/office/officeart/2005/8/layout/architecture+Icon"/>
    <dgm:cxn modelId="{993CB5B2-EDC9-4394-8C83-9A6A128B345D}" type="presOf" srcId="{8E930609-09C6-45D0-BB15-EDA184143ED0}" destId="{9C1B7B63-9514-4B8F-9300-2904A17552CC}" srcOrd="0" destOrd="0" presId="urn:microsoft.com/office/officeart/2005/8/layout/architecture+Icon"/>
    <dgm:cxn modelId="{FFCABF92-04A5-4061-9313-DCB7714ADD79}" type="presParOf" srcId="{9C1B7B63-9514-4B8F-9300-2904A17552CC}" destId="{257ACA3E-170B-4AC2-AA0B-52AAB8889C1B}" srcOrd="0" destOrd="0" presId="urn:microsoft.com/office/officeart/2005/8/layout/architecture+Icon"/>
    <dgm:cxn modelId="{B18ED7A2-A726-4FF3-8449-89EFAF3C006B}" type="presParOf" srcId="{257ACA3E-170B-4AC2-AA0B-52AAB8889C1B}" destId="{A3D9FAE4-A8A2-471F-A788-0B27371E2036}" srcOrd="0" destOrd="0" presId="urn:microsoft.com/office/officeart/2005/8/layout/architecture+Icon"/>
    <dgm:cxn modelId="{ADA2C41C-EDB4-4F5E-9F3C-1725D594B64A}" type="presParOf" srcId="{257ACA3E-170B-4AC2-AA0B-52AAB8889C1B}" destId="{A997104A-185F-4EFE-A4F0-44A4EEDAFCAD}" srcOrd="1" destOrd="0" presId="urn:microsoft.com/office/officeart/2005/8/layout/architecture+Icon"/>
  </dgm:cxnLst>
  <dgm:bg/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AE25E3B-1AED-44ED-9AE7-405711DADACC}">
      <dsp:nvSpPr>
        <dsp:cNvPr id="0" name=""/>
        <dsp:cNvSpPr/>
      </dsp:nvSpPr>
      <dsp:spPr>
        <a:xfrm>
          <a:off x="2298445" y="3398017"/>
          <a:ext cx="4114796" cy="2693670"/>
        </a:xfrm>
        <a:prstGeom prst="ellipse">
          <a:avLst/>
        </a:prstGeom>
        <a:gradFill rotWithShape="0">
          <a:gsLst>
            <a:gs pos="0">
              <a:schemeClr val="accent2">
                <a:alpha val="80000"/>
                <a:hueOff val="0"/>
                <a:satOff val="0"/>
                <a:lumOff val="0"/>
                <a:alphaOff val="0"/>
                <a:lumMod val="95000"/>
              </a:schemeClr>
            </a:gs>
            <a:gs pos="100000">
              <a:schemeClr val="accent2">
                <a:alpha val="80000"/>
                <a:hueOff val="0"/>
                <a:satOff val="0"/>
                <a:lumOff val="0"/>
                <a:alphaOff val="0"/>
                <a:shade val="82000"/>
                <a:satMod val="125000"/>
                <a:lumMod val="74000"/>
              </a:schemeClr>
            </a:gs>
          </a:gsLst>
          <a:lin ang="5400000" scaled="0"/>
        </a:gra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2800" b="1" kern="1200" dirty="0" smtClean="0">
              <a:solidFill>
                <a:srgbClr val="FFFF00"/>
              </a:solidFill>
            </a:rPr>
            <a:t>METHODS OF PASTEURISATION</a:t>
          </a:r>
          <a:endParaRPr lang="en-IN" sz="2800" b="1" kern="1200" dirty="0">
            <a:solidFill>
              <a:srgbClr val="FFFF00"/>
            </a:solidFill>
          </a:endParaRPr>
        </a:p>
      </dsp:txBody>
      <dsp:txXfrm>
        <a:off x="2901043" y="3792496"/>
        <a:ext cx="2909600" cy="1904712"/>
      </dsp:txXfrm>
    </dsp:sp>
    <dsp:sp modelId="{5A16589A-6785-4B15-AB6F-6D4EB00E7F2A}">
      <dsp:nvSpPr>
        <dsp:cNvPr id="0" name=""/>
        <dsp:cNvSpPr/>
      </dsp:nvSpPr>
      <dsp:spPr>
        <a:xfrm rot="12900000">
          <a:off x="2099359" y="2794591"/>
          <a:ext cx="1512140" cy="767695"/>
        </a:xfrm>
        <a:prstGeom prst="leftArrow">
          <a:avLst>
            <a:gd name="adj1" fmla="val 60000"/>
            <a:gd name="adj2" fmla="val 50000"/>
          </a:avLst>
        </a:prstGeom>
        <a:solidFill>
          <a:schemeClr val="accent2">
            <a:shade val="90000"/>
            <a:hueOff val="0"/>
            <a:satOff val="0"/>
            <a:lumOff val="0"/>
            <a:alphaOff val="0"/>
          </a:schemeClr>
        </a:soli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-152400" extrusionH="63500" prstMaterial="matte">
          <a:bevelT w="2540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22F6D422-B035-4E00-BBEB-BECFD83E04F3}">
      <dsp:nvSpPr>
        <dsp:cNvPr id="0" name=""/>
        <dsp:cNvSpPr/>
      </dsp:nvSpPr>
      <dsp:spPr>
        <a:xfrm>
          <a:off x="-161002" y="1633012"/>
          <a:ext cx="3069043" cy="204718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alpha val="90000"/>
                <a:hueOff val="0"/>
                <a:satOff val="0"/>
                <a:lumOff val="0"/>
                <a:alphaOff val="0"/>
                <a:lumMod val="95000"/>
              </a:schemeClr>
            </a:gs>
            <a:gs pos="100000">
              <a:schemeClr val="accent2">
                <a:alpha val="90000"/>
                <a:hueOff val="0"/>
                <a:satOff val="0"/>
                <a:lumOff val="0"/>
                <a:alphaOff val="0"/>
                <a:shade val="82000"/>
                <a:satMod val="125000"/>
                <a:lumMod val="74000"/>
              </a:schemeClr>
            </a:gs>
          </a:gsLst>
          <a:lin ang="5400000" scaled="0"/>
        </a:gra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2800" b="1" kern="1200" dirty="0" smtClean="0"/>
            <a:t>HOLDER PASTEURISATION </a:t>
          </a:r>
          <a:r>
            <a:rPr lang="en-IN" sz="2500" kern="1200" dirty="0" smtClean="0">
              <a:solidFill>
                <a:srgbClr val="FFFF00"/>
              </a:solidFill>
            </a:rPr>
            <a:t>(71°C FOR 20 MINUTES)</a:t>
          </a:r>
          <a:endParaRPr lang="en-IN" sz="2500" kern="1200" dirty="0">
            <a:solidFill>
              <a:srgbClr val="FFFF00"/>
            </a:solidFill>
          </a:endParaRPr>
        </a:p>
      </dsp:txBody>
      <dsp:txXfrm>
        <a:off x="-101042" y="1692972"/>
        <a:ext cx="2949123" cy="1927269"/>
      </dsp:txXfrm>
    </dsp:sp>
    <dsp:sp modelId="{DA5BF919-5E12-46C7-9341-51F8940163ED}">
      <dsp:nvSpPr>
        <dsp:cNvPr id="0" name=""/>
        <dsp:cNvSpPr/>
      </dsp:nvSpPr>
      <dsp:spPr>
        <a:xfrm rot="16200000">
          <a:off x="3761965" y="2451276"/>
          <a:ext cx="1187754" cy="767695"/>
        </a:xfrm>
        <a:prstGeom prst="leftArrow">
          <a:avLst>
            <a:gd name="adj1" fmla="val 60000"/>
            <a:gd name="adj2" fmla="val 50000"/>
          </a:avLst>
        </a:prstGeom>
        <a:solidFill>
          <a:schemeClr val="accent2">
            <a:shade val="90000"/>
            <a:hueOff val="137382"/>
            <a:satOff val="3027"/>
            <a:lumOff val="12196"/>
            <a:alphaOff val="0"/>
          </a:schemeClr>
        </a:soli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-152400" extrusionH="63500" prstMaterial="matte">
          <a:bevelT w="2540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E984417E-EACD-4603-8A48-4C47EC927298}">
      <dsp:nvSpPr>
        <dsp:cNvPr id="0" name=""/>
        <dsp:cNvSpPr/>
      </dsp:nvSpPr>
      <dsp:spPr>
        <a:xfrm>
          <a:off x="3009125" y="380983"/>
          <a:ext cx="2693435" cy="2047189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alpha val="90000"/>
                <a:hueOff val="0"/>
                <a:satOff val="0"/>
                <a:lumOff val="0"/>
                <a:alphaOff val="-20000"/>
                <a:lumMod val="95000"/>
              </a:schemeClr>
            </a:gs>
            <a:gs pos="100000">
              <a:schemeClr val="accent2">
                <a:alpha val="90000"/>
                <a:hueOff val="0"/>
                <a:satOff val="0"/>
                <a:lumOff val="0"/>
                <a:alphaOff val="-20000"/>
                <a:shade val="82000"/>
                <a:satMod val="125000"/>
                <a:lumMod val="74000"/>
              </a:schemeClr>
            </a:gs>
          </a:gsLst>
          <a:lin ang="5400000" scaled="0"/>
        </a:gra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5720" tIns="45720" rIns="45720" bIns="4572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2400" b="1" kern="1200" dirty="0" smtClean="0"/>
            <a:t>HTST(Plate) PASTEURIZATION </a:t>
          </a:r>
          <a:r>
            <a:rPr lang="en-IN" sz="2400" kern="1200" dirty="0" smtClean="0">
              <a:solidFill>
                <a:srgbClr val="FFFF00"/>
              </a:solidFill>
            </a:rPr>
            <a:t>(95-100°C FOR 15-16 SECONDS)</a:t>
          </a:r>
          <a:endParaRPr lang="en-IN" sz="2400" kern="1200" dirty="0">
            <a:solidFill>
              <a:srgbClr val="FFFF00"/>
            </a:solidFill>
          </a:endParaRPr>
        </a:p>
      </dsp:txBody>
      <dsp:txXfrm>
        <a:off x="3069085" y="440943"/>
        <a:ext cx="2573515" cy="1927269"/>
      </dsp:txXfrm>
    </dsp:sp>
    <dsp:sp modelId="{E875F5EE-F596-4B10-A019-C4CC9871748F}">
      <dsp:nvSpPr>
        <dsp:cNvPr id="0" name=""/>
        <dsp:cNvSpPr/>
      </dsp:nvSpPr>
      <dsp:spPr>
        <a:xfrm rot="19500000">
          <a:off x="5399561" y="3074877"/>
          <a:ext cx="867173" cy="767695"/>
        </a:xfrm>
        <a:prstGeom prst="leftArrow">
          <a:avLst>
            <a:gd name="adj1" fmla="val 60000"/>
            <a:gd name="adj2" fmla="val 50000"/>
          </a:avLst>
        </a:prstGeom>
        <a:solidFill>
          <a:schemeClr val="accent2">
            <a:shade val="90000"/>
            <a:hueOff val="274763"/>
            <a:satOff val="6053"/>
            <a:lumOff val="24393"/>
            <a:alphaOff val="0"/>
          </a:schemeClr>
        </a:soli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-152400" extrusionH="63500" prstMaterial="matte">
          <a:bevelT w="2540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CE8575F8-F5E6-4D98-8D3F-215B29E3FC5A}">
      <dsp:nvSpPr>
        <dsp:cNvPr id="0" name=""/>
        <dsp:cNvSpPr/>
      </dsp:nvSpPr>
      <dsp:spPr>
        <a:xfrm>
          <a:off x="5980931" y="1046011"/>
          <a:ext cx="2714470" cy="322119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alpha val="90000"/>
                <a:hueOff val="0"/>
                <a:satOff val="0"/>
                <a:lumOff val="0"/>
                <a:alphaOff val="-40000"/>
                <a:lumMod val="95000"/>
              </a:schemeClr>
            </a:gs>
            <a:gs pos="100000">
              <a:schemeClr val="accent2">
                <a:alpha val="90000"/>
                <a:hueOff val="0"/>
                <a:satOff val="0"/>
                <a:lumOff val="0"/>
                <a:alphaOff val="-40000"/>
                <a:shade val="82000"/>
                <a:satMod val="125000"/>
                <a:lumMod val="74000"/>
              </a:schemeClr>
            </a:gs>
          </a:gsLst>
          <a:lin ang="5400000" scaled="0"/>
        </a:gradFill>
        <a:ln>
          <a:noFill/>
        </a:ln>
        <a:effectLst>
          <a:outerShdw blurRad="40005" dist="22984" dir="5400000" rotWithShape="0">
            <a:srgbClr val="000000">
              <a:alpha val="4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5720" tIns="45720" rIns="45720" bIns="4572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2400" b="1" kern="1200" dirty="0" smtClean="0"/>
            <a:t>VACCUM PASTEURISATION OR VACREATION</a:t>
          </a:r>
        </a:p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2400" kern="1200" dirty="0" smtClean="0">
              <a:solidFill>
                <a:srgbClr val="FFFF00"/>
              </a:solidFill>
            </a:rPr>
            <a:t>(high pressure steam is injected after diluting cream to 6 to 8 % fat)</a:t>
          </a:r>
          <a:endParaRPr lang="en-IN" sz="2400" kern="1200" dirty="0">
            <a:solidFill>
              <a:srgbClr val="FFFF00"/>
            </a:solidFill>
          </a:endParaRPr>
        </a:p>
      </dsp:txBody>
      <dsp:txXfrm>
        <a:off x="6060435" y="1125515"/>
        <a:ext cx="2555462" cy="306218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0C141E8-9A99-43AD-9DD4-AF9817A067DA}">
      <dsp:nvSpPr>
        <dsp:cNvPr id="0" name=""/>
        <dsp:cNvSpPr/>
      </dsp:nvSpPr>
      <dsp:spPr>
        <a:xfrm>
          <a:off x="0" y="21269"/>
          <a:ext cx="8991600" cy="12741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5730" tIns="125730" rIns="125730" bIns="125730" numCol="1" spcCol="1270" anchor="ctr" anchorCtr="0">
          <a:noAutofit/>
        </a:bodyPr>
        <a:lstStyle/>
        <a:p>
          <a:pPr lvl="0" algn="ctr" defTabSz="146685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300" b="1" i="0" kern="1200" dirty="0" smtClean="0"/>
            <a:t>NEUTRALISATION OF CREAM FOR BUTTER MAKING</a:t>
          </a:r>
        </a:p>
      </dsp:txBody>
      <dsp:txXfrm>
        <a:off x="62198" y="83467"/>
        <a:ext cx="8867204" cy="1149734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3D9FAE4-A8A2-471F-A788-0B27371E2036}">
      <dsp:nvSpPr>
        <dsp:cNvPr id="0" name=""/>
        <dsp:cNvSpPr/>
      </dsp:nvSpPr>
      <dsp:spPr>
        <a:xfrm>
          <a:off x="0" y="0"/>
          <a:ext cx="8229600" cy="990600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0" tIns="152400" rIns="152400" bIns="152400" numCol="1" spcCol="1270" anchor="ctr" anchorCtr="0">
          <a:noAutofit/>
        </a:bodyPr>
        <a:lstStyle/>
        <a:p>
          <a:pPr lvl="0" algn="ctr" defTabSz="17780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IN" sz="4000" kern="1200" dirty="0" smtClean="0"/>
            <a:t>PROCEDURE FOR NEUTRALISATION</a:t>
          </a:r>
          <a:endParaRPr lang="en-IN" sz="4000" kern="1200" dirty="0"/>
        </a:p>
      </dsp:txBody>
      <dsp:txXfrm>
        <a:off x="29014" y="29014"/>
        <a:ext cx="8171572" cy="93257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4">
  <dgm:title val=""/>
  <dgm:desc val=""/>
  <dgm:catLst>
    <dgm:cat type="relationship" pri="1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5" srcId="1" destId="11" srcOrd="0" destOrd="0"/>
        <dgm:cxn modelId="16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0"/>
              <dgm:param type="spanAng" val="360"/>
              <dgm:param type="ctrShpMap" val="fNode"/>
            </dgm:alg>
          </dgm:if>
          <dgm:else name="Name4">
            <dgm:choose name="Name5">
              <dgm:if name="Name6" axis="ch ch" ptType="node node" st="1 1" cnt="1 0" func="cnt" op="lte" val="3">
                <dgm:alg type="cycle">
                  <dgm:param type="stAng" val="-55"/>
                  <dgm:param type="spanAng" val="110"/>
                  <dgm:param type="ctrShpMap" val="fNode"/>
                </dgm:alg>
              </dgm:if>
              <dgm:else name="Name7">
                <dgm:choose name="Name8">
                  <dgm:if name="Name9" axis="ch ch" ptType="node node" st="1 1" cnt="1 0" func="cnt" op="equ" val="4">
                    <dgm:alg type="cycle">
                      <dgm:param type="stAng" val="-75"/>
                      <dgm:param type="spanAng" val="150"/>
                      <dgm:param type="ctrShpMap" val="fNode"/>
                    </dgm:alg>
                  </dgm:if>
                  <dgm:else name="Name10">
                    <dgm:alg type="cycle">
                      <dgm:param type="stAng" val="-90"/>
                      <dgm:param type="spanAng" val="180"/>
                      <dgm:param type="ctrShpMap" val="fNode"/>
                    </dgm:alg>
                  </dgm:else>
                </dgm:choose>
              </dgm:else>
            </dgm:choose>
          </dgm:else>
        </dgm:choose>
      </dgm:if>
      <dgm:else name="Name11">
        <dgm:choose name="Name12">
          <dgm:if name="Name13" axis="ch ch" ptType="node node" st="1 1" cnt="1 0" func="cnt" op="lte" val="1">
            <dgm:alg type="cycle">
              <dgm:param type="stAng" val="0"/>
              <dgm:param type="spanAng" val="-360"/>
              <dgm:param type="ctrShpMap" val="fNode"/>
            </dgm:alg>
          </dgm:if>
          <dgm:else name="Name14">
            <dgm:choose name="Name15">
              <dgm:if name="Name16" axis="ch ch" ptType="node node" st="1 1" cnt="1 0" func="cnt" op="lte" val="3">
                <dgm:alg type="cycle">
                  <dgm:param type="stAng" val="55"/>
                  <dgm:param type="spanAng" val="-110"/>
                  <dgm:param type="ctrShpMap" val="fNode"/>
                </dgm:alg>
              </dgm:if>
              <dgm:else name="Name17">
                <dgm:choose name="Name18">
                  <dgm:if name="Name19" axis="ch ch" ptType="node node" st="1 1" cnt="1 0" func="cnt" op="equ" val="4">
                    <dgm:alg type="cycle">
                      <dgm:param type="stAng" val="75"/>
                      <dgm:param type="spanAng" val="-150"/>
                      <dgm:param type="ctrShpMap" val="fNode"/>
                    </dgm:alg>
                  </dgm:if>
                  <dgm:else name="Name20">
                    <dgm:alg type="cycle">
                      <dgm:param type="stAng" val="90"/>
                      <dgm:param type="spanAng" val="-180"/>
                      <dgm:param type="ctrShpMap" val="fNode"/>
                    </dgm:alg>
                  </dgm:else>
                </dgm:choose>
              </dgm:else>
            </dgm:choose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fact="0.95"/>
      <dgm:constr type="h" for="ch" forName="parTrans" refType="w" refFor="ch" refForName="centerShape" fact="0.285"/>
      <dgm:constr type="sp" refType="w" refFor="ch" refForName="centerShape" op="equ" fact="0.23"/>
      <dgm:constr type="sibSp" refType="w" refFor="ch" refForName="node" fact="0.1"/>
      <dgm:constr type="primFontSz" for="ch" forName="node" op="equ"/>
    </dgm:constrLst>
    <dgm:choose name="Name21">
      <dgm:if name="Name22" axis="ch ch" ptType="node node" st="1 1" cnt="1 0" func="cnt" op="lte" val="5">
        <dgm:ruleLst>
          <dgm:rule type="w" for="ch" forName="centerShape" val="NaN" fact="0.27" max="NaN"/>
        </dgm:ruleLst>
      </dgm:if>
      <dgm:else name="Name23">
        <dgm:ruleLst>
          <dgm:rule type="w" for="ch" forName="centerShape" val="NaN" fact="0.27" max="NaN"/>
          <dgm:rule type="w" for="ch" forName="node" val="NaN" fact="0.7" max="NaN"/>
        </dgm:ruleLst>
      </dgm:else>
    </dgm:choose>
    <dgm:forEach name="Name24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  <dgm:constr type="primFontSz" val="65"/>
          <dgm:constr type="h" refType="w"/>
        </dgm:constrLst>
        <dgm:ruleLst>
          <dgm:rule type="primFontSz" val="5" fact="NaN" max="NaN"/>
        </dgm:ruleLst>
      </dgm:layoutNode>
      <dgm:forEach name="Name25" axis="ch">
        <dgm:forEach name="Name26" axis="self" ptType="parTrans">
          <dgm:layoutNode name="parTrans" styleLbl="bgSibTrans2D1">
            <dgm:alg type="conn">
              <dgm:param type="begPts" val="auto"/>
              <dgm:param type="endPts" val="ctr"/>
              <dgm:param type="endSty" val="noArr"/>
              <dgm:param type="begSty" val="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begPad" refType="connDist" fact="0.055"/>
              <dgm:constr type="endPad"/>
            </dgm:constrLst>
            <dgm:ruleLst/>
          </dgm:layoutNode>
        </dgm:forEach>
        <dgm:forEach name="Name27" axis="self" ptType="node">
          <dgm:layoutNode name="node" styleLbl="node1">
            <dgm:varLst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OrSelf" ptType="node"/>
            <dgm:constrLst>
              <dgm:constr type="primFontSz" val="65"/>
              <dgm:constr type="h" refType="w" fact="0.8"/>
              <dgm:constr type="tMarg" refType="primFontSz" fact="0.15"/>
              <dgm:constr type="bMarg" refType="primFontSz" fact="0.15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architecture+Icon">
  <dgm:title val="Architecture Layout"/>
  <dgm:desc val="Use to show hierarchical relationships that build from the bottom up. This layout works well for showing architectural components or objects that build on other objects."/>
  <dgm:catLst>
    <dgm:cat type="hierarchy" pri="4500"/>
    <dgm:cat type="list" pri="24500"/>
    <dgm:cat type="relationship" pri="10500"/>
    <dgm:cat type="officeonline" pri="7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Name0">
    <dgm:varLst>
      <dgm:chPref val="1"/>
      <dgm:dir/>
      <dgm:animOne val="branch"/>
      <dgm:animLvl val="lvl"/>
      <dgm:resizeHandles/>
    </dgm:varLst>
    <dgm:choose name="Name1">
      <dgm:if name="Name2" func="var" arg="dir" op="equ" val="norm">
        <dgm:alg type="lin">
          <dgm:param type="linDir" val="fromL"/>
          <dgm:param type="nodeVertAlign" val="b"/>
        </dgm:alg>
      </dgm:if>
      <dgm:else name="Name3">
        <dgm:alg type="lin">
          <dgm:param type="linDir" val="fromR"/>
          <dgm:param type="nodeVertAlign" val="b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vertOne" refType="w"/>
      <dgm:constr type="w" for="des" forName="horzOne" refType="w"/>
      <dgm:constr type="w" for="des" forName="txOne" refType="w"/>
      <dgm:constr type="w" for="des" forName="vertTwo" refType="w"/>
      <dgm:constr type="w" for="des" forName="horzTwo" refType="w"/>
      <dgm:constr type="w" for="des" forName="txTwo" refType="w"/>
      <dgm:constr type="w" for="des" forName="vertThree" refType="w"/>
      <dgm:constr type="w" for="des" forName="horzThree" refType="w"/>
      <dgm:constr type="w" for="des" forName="txThree" refType="w"/>
      <dgm:constr type="w" for="des" forName="vertFour" refType="w"/>
      <dgm:constr type="w" for="des" forName="horzFour" refType="w"/>
      <dgm:constr type="w" for="des" forName="txFour" refType="w"/>
      <dgm:constr type="h" for="des" ptType="node" op="equ"/>
      <dgm:constr type="h" for="des" forName="txOne" refType="h"/>
      <dgm:constr type="userH" for="des" ptType="node" refType="h" refFor="des" refForName="txOne"/>
      <dgm:constr type="primFontSz" for="des" forName="txOne" val="65"/>
      <dgm:constr type="primFontSz" for="des" forName="txTwo" val="65"/>
      <dgm:constr type="primFontSz" for="des" forName="txTwo" refType="primFontSz" refFor="des" refForName="txOne" op="lte"/>
      <dgm:constr type="primFontSz" for="des" forName="txThree" val="65"/>
      <dgm:constr type="primFontSz" for="des" forName="txThree" refType="primFontSz" refFor="des" refForName="txOne" op="lte"/>
      <dgm:constr type="primFontSz" for="des" forName="txThree" refType="primFontSz" refFor="des" refForName="txTwo" op="lte"/>
      <dgm:constr type="primFontSz" for="des" forName="txFour" val="65"/>
      <dgm:constr type="primFontSz" for="des" forName="txFour" refType="primFontSz" refFor="des" refForName="txOne" op="lte"/>
      <dgm:constr type="primFontSz" for="des" forName="txFour" refType="primFontSz" refFor="des" refForName="txTwo" op="lte"/>
      <dgm:constr type="primFontSz" for="des" forName="txFour" refType="primFontSz" refFor="des" refForName="txThree" op="lte"/>
      <dgm:constr type="w" for="des" forName="sibSpaceOne" refType="w" fact="0.168"/>
      <dgm:constr type="w" for="des" forName="sibSpaceTwo" refType="w" refFor="des" refForName="sibSpaceOne" op="equ" fact="0.5"/>
      <dgm:constr type="w" for="des" forName="sibSpaceThree" refType="w" refFor="des" refForName="sibSpaceTwo" op="equ" fact="0.5"/>
      <dgm:constr type="w" for="des" forName="sibSpaceFour" refType="w" refFor="des" refForName="sibSpaceThree" op="equ" fact="0.5"/>
      <dgm:constr type="h" for="des" forName="parTransOne" refType="w" fact="0.056"/>
      <dgm:constr type="h" for="des" forName="parTransTwo" refType="h" refFor="des" refForName="parTransOne" op="equ"/>
      <dgm:constr type="h" for="des" forName="parTransThree" refType="h" refFor="des" refForName="parTransTwo" op="equ"/>
      <dgm:constr type="h" for="des" forName="parTransFour" refType="h" refFor="des" refForName="parTransThree" op="equ"/>
    </dgm:constrLst>
    <dgm:ruleLst/>
    <dgm:forEach name="Name4" axis="ch" ptType="node">
      <dgm:layoutNode name="vertOne">
        <dgm:alg type="lin">
          <dgm:param type="linDir" val="fromB"/>
        </dgm:alg>
        <dgm:shape xmlns:r="http://schemas.openxmlformats.org/officeDocument/2006/relationships" r:blip="">
          <dgm:adjLst/>
        </dgm:shape>
        <dgm:presOf/>
        <dgm:constrLst>
          <dgm:constr type="w" for="ch" forName="txOne" refType="w" refFor="ch" refForName="horzOne" op="gte"/>
        </dgm:constrLst>
        <dgm:ruleLst/>
        <dgm:layoutNode name="txOne" styleLbl="node0">
          <dgm:varLst>
            <dgm:chPref val="3"/>
          </dgm:varLst>
          <dgm:alg type="tx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5">
          <dgm:if name="Name6" axis="des" ptType="node" func="cnt" op="gt" val="0">
            <dgm:layoutNode name="parTransOn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if>
          <dgm:else name="Name7"/>
        </dgm:choose>
        <dgm:layoutNode name="horzOne">
          <dgm:choose name="Name8">
            <dgm:if name="Name9" func="var" arg="dir" op="equ" val="norm">
              <dgm:alg type="lin">
                <dgm:param type="linDir" val="fromL"/>
                <dgm:param type="nodeVertAlign" val="b"/>
              </dgm:alg>
            </dgm:if>
            <dgm:else name="Name10">
              <dgm:alg type="lin">
                <dgm:param type="linDir" val="fromR"/>
                <dgm:param type="nodeVertAlign" val="b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/>
          <dgm:ruleLst>
            <dgm:rule type="w" val="INF" fact="NaN" max="NaN"/>
          </dgm:ruleLst>
          <dgm:forEach name="Name11" axis="ch" ptType="node">
            <dgm:layoutNode name="vertTwo">
              <dgm:alg type="lin">
                <dgm:param type="linDir" val="fromB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xTwo" refType="w" refFor="ch" refForName="horzTwo" op="gte"/>
              </dgm:constrLst>
              <dgm:ruleLst/>
              <dgm:layoutNode name="txTwo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userH"/>
                  <dgm:constr type="h" refType="userH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choose name="Name12">
                <dgm:if name="Name13" axis="des" ptType="node" func="cnt" op="gt" val="0">
                  <dgm:layoutNode name="parTransTwo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if>
                <dgm:else name="Name14"/>
              </dgm:choose>
              <dgm:layoutNode name="horzTwo">
                <dgm:choose name="Name15">
                  <dgm:if name="Name16" func="var" arg="dir" op="equ" val="norm">
                    <dgm:alg type="lin">
                      <dgm:param type="linDir" val="fromL"/>
                      <dgm:param type="nodeVertAlign" val="b"/>
                    </dgm:alg>
                  </dgm:if>
                  <dgm:else name="Name17">
                    <dgm:alg type="lin">
                      <dgm:param type="linDir" val="fromR"/>
                      <dgm:param type="nodeVertAlign" val="b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>
                  <dgm:rule type="w" val="INF" fact="NaN" max="NaN"/>
                </dgm:ruleLst>
                <dgm:forEach name="Name18" axis="ch" ptType="node">
                  <dgm:layoutNode name="vertThree">
                    <dgm:alg type="lin">
                      <dgm:param type="linDir" val="fromB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txThree" refType="w" refFor="ch" refForName="horzThree" op="gte"/>
                    </dgm:constrLst>
                    <dgm:ruleLst/>
                    <dgm:layoutNode name="txThree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userH"/>
                        <dgm:constr type="h" refType="userH"/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choose name="Name19">
                      <dgm:if name="Name20" axis="des" ptType="node" func="cnt" op="gt" val="0">
                        <dgm:layoutNode name="parTransThree">
                          <dgm:alg type="sp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/>
                          <dgm:ruleLst/>
                        </dgm:layoutNode>
                      </dgm:if>
                      <dgm:else name="Name21"/>
                    </dgm:choose>
                    <dgm:layoutNode name="horzThree">
                      <dgm:choose name="Name22">
                        <dgm:if name="Name23" func="var" arg="dir" op="equ" val="norm">
                          <dgm:alg type="lin">
                            <dgm:param type="linDir" val="fromL"/>
                            <dgm:param type="nodeVertAlign" val="b"/>
                          </dgm:alg>
                        </dgm:if>
                        <dgm:else name="Name24">
                          <dgm:alg type="lin">
                            <dgm:param type="linDir" val="fromR"/>
                            <dgm:param type="nodeVertAlign" val="b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>
                        <dgm:rule type="w" val="INF" fact="NaN" max="NaN"/>
                      </dgm:ruleLst>
                      <dgm:forEach name="repeat" axis="ch" ptType="node">
                        <dgm:layoutNode name="vertFour">
                          <dgm:varLst>
                            <dgm:chPref val="3"/>
                          </dgm:varLst>
                          <dgm:alg type="lin">
                            <dgm:param type="linDir" val="fromB"/>
                          </dgm:alg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w" for="ch" forName="txFour" refType="w" refFor="ch" refForName="horzFour" op="gte"/>
                          </dgm:constrLst>
                          <dgm:ruleLst/>
                          <dgm:layoutNode name="txFour">
                            <dgm:varLst>
                              <dgm:chPref val="3"/>
                            </dgm:varLst>
                            <dgm:alg type="tx"/>
                            <dgm:shape xmlns:r="http://schemas.openxmlformats.org/officeDocument/2006/relationships" type="roundRect" r:blip="">
                              <dgm:adjLst>
                                <dgm:adj idx="1" val="0.1"/>
                              </dgm:adjLst>
                            </dgm:shape>
                            <dgm:presOf axis="self"/>
                            <dgm:constrLst>
                              <dgm:constr type="userH"/>
                              <dgm:constr type="h" refType="userH"/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  <dgm:choose name="Name25">
                            <dgm:if name="Name26" axis="des" ptType="node" func="cnt" op="gt" val="0">
                              <dgm:layoutNode name="parTransFour">
                                <dgm:alg type="sp"/>
                                <dgm:shape xmlns:r="http://schemas.openxmlformats.org/officeDocument/2006/relationships" r:blip="">
                                  <dgm:adjLst/>
                                </dgm:shape>
                                <dgm:presOf/>
                                <dgm:constrLst/>
                                <dgm:ruleLst/>
                              </dgm:layoutNode>
                            </dgm:if>
                            <dgm:else name="Name27"/>
                          </dgm:choose>
                          <dgm:layoutNode name="horzFour">
                            <dgm:choose name="Name28">
                              <dgm:if name="Name29" func="var" arg="dir" op="equ" val="norm">
                                <dgm:alg type="lin">
                                  <dgm:param type="linDir" val="fromL"/>
                                  <dgm:param type="nodeVertAlign" val="b"/>
                                </dgm:alg>
                              </dgm:if>
                              <dgm:else name="Name30">
                                <dgm:alg type="lin">
                                  <dgm:param type="linDir" val="fromR"/>
                                  <dgm:param type="nodeVertAlign" val="b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>
                              <dgm:rule type="w" val="INF" fact="NaN" max="NaN"/>
                            </dgm:ruleLst>
                            <dgm:forEach name="Name31" ref="repeat"/>
                          </dgm:layoutNode>
                        </dgm:layoutNode>
                        <dgm:choose name="Name32">
                          <dgm:if name="Name33" axis="self" ptType="node" func="revPos" op="gte" val="2">
                            <dgm:forEach name="Name34" axis="followSib" ptType="sibTrans" cnt="1">
                              <dgm:layoutNode name="sibSpaceFour">
                                <dgm:alg type="sp"/>
                                <dgm:shape xmlns:r="http://schemas.openxmlformats.org/officeDocument/2006/relationships" r:blip="">
                                  <dgm:adjLst/>
                                </dgm:shape>
                                <dgm:presOf/>
                                <dgm:constrLst/>
                                <dgm:ruleLst/>
                              </dgm:layoutNode>
                            </dgm:forEach>
                          </dgm:if>
                          <dgm:else name="Name35"/>
                        </dgm:choose>
                      </dgm:forEach>
                    </dgm:layoutNode>
                  </dgm:layoutNode>
                  <dgm:choose name="Name36">
                    <dgm:if name="Name37" axis="self" ptType="node" func="revPos" op="gte" val="2">
                      <dgm:forEach name="Name38" axis="followSib" ptType="sibTrans" cnt="1">
                        <dgm:layoutNode name="sibSpaceThree">
                          <dgm:alg type="sp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/>
                          <dgm:ruleLst/>
                        </dgm:layoutNode>
                      </dgm:forEach>
                    </dgm:if>
                    <dgm:else name="Name39"/>
                  </dgm:choose>
                </dgm:forEach>
              </dgm:layoutNode>
            </dgm:layoutNode>
            <dgm:choose name="Name40">
              <dgm:if name="Name41" axis="self" ptType="node" func="revPos" op="gte" val="2">
                <dgm:forEach name="Name42" axis="followSib" ptType="sibTrans" cnt="1">
                  <dgm:layoutNode name="sibSpaceTwo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forEach>
              </dgm:if>
              <dgm:else name="Name43"/>
            </dgm:choose>
          </dgm:forEach>
        </dgm:layoutNode>
      </dgm:layoutNode>
      <dgm:choose name="Name44">
        <dgm:if name="Name45" axis="self" ptType="node" func="revPos" op="gte" val="2">
          <dgm:forEach name="Name46" axis="followSib" ptType="sibTrans" cnt="1">
            <dgm:layoutNode name="sibSpaceOn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if>
        <dgm:else name="Name47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71496B4-B918-4040-9D25-7DE7FD16F3F3}" type="datetimeFigureOut">
              <a:rPr lang="en-US" smtClean="0"/>
              <a:pPr/>
              <a:t>11/23/2020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C63D70B-605C-4F8D-BE26-7F19842DA968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6747558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err="1" smtClean="0"/>
              <a:t>Xksahsahkhcshdh</a:t>
            </a:r>
            <a:r>
              <a:rPr lang="en-US" dirty="0" smtClean="0"/>
              <a:t>  </a:t>
            </a:r>
            <a:r>
              <a:rPr lang="en-US" dirty="0" err="1" smtClean="0"/>
              <a:t>fifoifoi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C63D70B-605C-4F8D-BE26-7F19842DA968}" type="slidenum">
              <a:rPr lang="en-IN" smtClean="0"/>
              <a:pPr/>
              <a:t>13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56705269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9" name="Title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16" name="Date Placeholder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2" name="Footer Placeholder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7" name="Content Placeholder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9" name="Date Placeholder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le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4" name="Content Placeholder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1" name="Date Placeholder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1" name="Slide Number Placeholder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Title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25" name="Text Placeholder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8" name="Content Placeholder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Straight Connector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24" name="Footer Placeholder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traight Connector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Title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6" name="Text Placeholder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4" name="Content Placeholder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5" name="Date Placeholder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29" name="Footer Placeholder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icture Placeholder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1" name="Slide Number Placeholder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7" name="Title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6" name="Text Placeholder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ounded Rectangle 15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7" name="Group 9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1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5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780108"/>
          </a:xfrm>
        </p:spPr>
        <p:txBody>
          <a:bodyPr anchor="b">
            <a:normAutofit/>
          </a:bodyPr>
          <a:lstStyle>
            <a:lvl1pPr>
              <a:defRPr sz="440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556001"/>
            <a:ext cx="6400800" cy="1473200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4736592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Freeform 14"/>
          <p:cNvSpPr>
            <a:spLocks/>
          </p:cNvSpPr>
          <p:nvPr/>
        </p:nvSpPr>
        <p:spPr bwMode="hidden">
          <a:xfrm>
            <a:off x="6047438" y="4203592"/>
            <a:ext cx="2876429" cy="714026"/>
          </a:xfrm>
          <a:custGeom>
            <a:avLst/>
            <a:gdLst/>
            <a:ahLst/>
            <a:cxnLst>
              <a:cxn ang="0">
                <a:pos x="2700" y="0"/>
              </a:cxn>
              <a:cxn ang="0">
                <a:pos x="2700" y="0"/>
              </a:cxn>
              <a:cxn ang="0">
                <a:pos x="2586" y="18"/>
              </a:cxn>
              <a:cxn ang="0">
                <a:pos x="2470" y="38"/>
              </a:cxn>
              <a:cxn ang="0">
                <a:pos x="2352" y="60"/>
              </a:cxn>
              <a:cxn ang="0">
                <a:pos x="2230" y="82"/>
              </a:cxn>
              <a:cxn ang="0">
                <a:pos x="2106" y="108"/>
              </a:cxn>
              <a:cxn ang="0">
                <a:pos x="1978" y="134"/>
              </a:cxn>
              <a:cxn ang="0">
                <a:pos x="1848" y="164"/>
              </a:cxn>
              <a:cxn ang="0">
                <a:pos x="1714" y="194"/>
              </a:cxn>
              <a:cxn ang="0">
                <a:pos x="1714" y="194"/>
              </a:cxn>
              <a:cxn ang="0">
                <a:pos x="1472" y="252"/>
              </a:cxn>
              <a:cxn ang="0">
                <a:pos x="1236" y="304"/>
              </a:cxn>
              <a:cxn ang="0">
                <a:pos x="1010" y="352"/>
              </a:cxn>
              <a:cxn ang="0">
                <a:pos x="792" y="398"/>
              </a:cxn>
              <a:cxn ang="0">
                <a:pos x="584" y="438"/>
              </a:cxn>
              <a:cxn ang="0">
                <a:pos x="382" y="474"/>
              </a:cxn>
              <a:cxn ang="0">
                <a:pos x="188" y="508"/>
              </a:cxn>
              <a:cxn ang="0">
                <a:pos x="0" y="538"/>
              </a:cxn>
              <a:cxn ang="0">
                <a:pos x="0" y="538"/>
              </a:cxn>
              <a:cxn ang="0">
                <a:pos x="130" y="556"/>
              </a:cxn>
              <a:cxn ang="0">
                <a:pos x="254" y="572"/>
              </a:cxn>
              <a:cxn ang="0">
                <a:pos x="374" y="586"/>
              </a:cxn>
              <a:cxn ang="0">
                <a:pos x="492" y="598"/>
              </a:cxn>
              <a:cxn ang="0">
                <a:pos x="606" y="610"/>
              </a:cxn>
              <a:cxn ang="0">
                <a:pos x="716" y="618"/>
              </a:cxn>
              <a:cxn ang="0">
                <a:pos x="822" y="626"/>
              </a:cxn>
              <a:cxn ang="0">
                <a:pos x="926" y="632"/>
              </a:cxn>
              <a:cxn ang="0">
                <a:pos x="1028" y="636"/>
              </a:cxn>
              <a:cxn ang="0">
                <a:pos x="1126" y="638"/>
              </a:cxn>
              <a:cxn ang="0">
                <a:pos x="1220" y="640"/>
              </a:cxn>
              <a:cxn ang="0">
                <a:pos x="1312" y="640"/>
              </a:cxn>
              <a:cxn ang="0">
                <a:pos x="1402" y="638"/>
              </a:cxn>
              <a:cxn ang="0">
                <a:pos x="1490" y="636"/>
              </a:cxn>
              <a:cxn ang="0">
                <a:pos x="1574" y="632"/>
              </a:cxn>
              <a:cxn ang="0">
                <a:pos x="1656" y="626"/>
              </a:cxn>
              <a:cxn ang="0">
                <a:pos x="1734" y="620"/>
              </a:cxn>
              <a:cxn ang="0">
                <a:pos x="1812" y="612"/>
              </a:cxn>
              <a:cxn ang="0">
                <a:pos x="1886" y="602"/>
              </a:cxn>
              <a:cxn ang="0">
                <a:pos x="1960" y="592"/>
              </a:cxn>
              <a:cxn ang="0">
                <a:pos x="2030" y="580"/>
              </a:cxn>
              <a:cxn ang="0">
                <a:pos x="2100" y="568"/>
              </a:cxn>
              <a:cxn ang="0">
                <a:pos x="2166" y="554"/>
              </a:cxn>
              <a:cxn ang="0">
                <a:pos x="2232" y="540"/>
              </a:cxn>
              <a:cxn ang="0">
                <a:pos x="2296" y="524"/>
              </a:cxn>
              <a:cxn ang="0">
                <a:pos x="2358" y="508"/>
              </a:cxn>
              <a:cxn ang="0">
                <a:pos x="2418" y="490"/>
              </a:cxn>
              <a:cxn ang="0">
                <a:pos x="2478" y="472"/>
              </a:cxn>
              <a:cxn ang="0">
                <a:pos x="2592" y="432"/>
              </a:cxn>
              <a:cxn ang="0">
                <a:pos x="2702" y="390"/>
              </a:cxn>
              <a:cxn ang="0">
                <a:pos x="2702" y="390"/>
              </a:cxn>
              <a:cxn ang="0">
                <a:pos x="2706" y="388"/>
              </a:cxn>
              <a:cxn ang="0">
                <a:pos x="2706" y="388"/>
              </a:cxn>
              <a:cxn ang="0">
                <a:pos x="2706" y="0"/>
              </a:cxn>
              <a:cxn ang="0">
                <a:pos x="2706" y="0"/>
              </a:cxn>
              <a:cxn ang="0">
                <a:pos x="2700" y="0"/>
              </a:cxn>
              <a:cxn ang="0">
                <a:pos x="2700" y="0"/>
              </a:cxn>
            </a:cxnLst>
            <a:rect l="0" t="0" r="r" b="b"/>
            <a:pathLst>
              <a:path w="2706" h="640">
                <a:moveTo>
                  <a:pt x="2700" y="0"/>
                </a:moveTo>
                <a:lnTo>
                  <a:pt x="2700" y="0"/>
                </a:lnTo>
                <a:lnTo>
                  <a:pt x="2586" y="18"/>
                </a:lnTo>
                <a:lnTo>
                  <a:pt x="2470" y="38"/>
                </a:lnTo>
                <a:lnTo>
                  <a:pt x="2352" y="60"/>
                </a:lnTo>
                <a:lnTo>
                  <a:pt x="2230" y="82"/>
                </a:lnTo>
                <a:lnTo>
                  <a:pt x="2106" y="108"/>
                </a:lnTo>
                <a:lnTo>
                  <a:pt x="1978" y="134"/>
                </a:lnTo>
                <a:lnTo>
                  <a:pt x="1848" y="164"/>
                </a:lnTo>
                <a:lnTo>
                  <a:pt x="1714" y="194"/>
                </a:lnTo>
                <a:lnTo>
                  <a:pt x="1714" y="194"/>
                </a:lnTo>
                <a:lnTo>
                  <a:pt x="1472" y="252"/>
                </a:lnTo>
                <a:lnTo>
                  <a:pt x="1236" y="304"/>
                </a:lnTo>
                <a:lnTo>
                  <a:pt x="1010" y="352"/>
                </a:lnTo>
                <a:lnTo>
                  <a:pt x="792" y="398"/>
                </a:lnTo>
                <a:lnTo>
                  <a:pt x="584" y="438"/>
                </a:lnTo>
                <a:lnTo>
                  <a:pt x="382" y="474"/>
                </a:lnTo>
                <a:lnTo>
                  <a:pt x="188" y="508"/>
                </a:lnTo>
                <a:lnTo>
                  <a:pt x="0" y="538"/>
                </a:lnTo>
                <a:lnTo>
                  <a:pt x="0" y="538"/>
                </a:lnTo>
                <a:lnTo>
                  <a:pt x="130" y="556"/>
                </a:lnTo>
                <a:lnTo>
                  <a:pt x="254" y="572"/>
                </a:lnTo>
                <a:lnTo>
                  <a:pt x="374" y="586"/>
                </a:lnTo>
                <a:lnTo>
                  <a:pt x="492" y="598"/>
                </a:lnTo>
                <a:lnTo>
                  <a:pt x="606" y="610"/>
                </a:lnTo>
                <a:lnTo>
                  <a:pt x="716" y="618"/>
                </a:lnTo>
                <a:lnTo>
                  <a:pt x="822" y="626"/>
                </a:lnTo>
                <a:lnTo>
                  <a:pt x="926" y="632"/>
                </a:lnTo>
                <a:lnTo>
                  <a:pt x="1028" y="636"/>
                </a:lnTo>
                <a:lnTo>
                  <a:pt x="1126" y="638"/>
                </a:lnTo>
                <a:lnTo>
                  <a:pt x="1220" y="640"/>
                </a:lnTo>
                <a:lnTo>
                  <a:pt x="1312" y="640"/>
                </a:lnTo>
                <a:lnTo>
                  <a:pt x="1402" y="638"/>
                </a:lnTo>
                <a:lnTo>
                  <a:pt x="1490" y="636"/>
                </a:lnTo>
                <a:lnTo>
                  <a:pt x="1574" y="632"/>
                </a:lnTo>
                <a:lnTo>
                  <a:pt x="1656" y="626"/>
                </a:lnTo>
                <a:lnTo>
                  <a:pt x="1734" y="620"/>
                </a:lnTo>
                <a:lnTo>
                  <a:pt x="1812" y="612"/>
                </a:lnTo>
                <a:lnTo>
                  <a:pt x="1886" y="602"/>
                </a:lnTo>
                <a:lnTo>
                  <a:pt x="1960" y="592"/>
                </a:lnTo>
                <a:lnTo>
                  <a:pt x="2030" y="580"/>
                </a:lnTo>
                <a:lnTo>
                  <a:pt x="2100" y="568"/>
                </a:lnTo>
                <a:lnTo>
                  <a:pt x="2166" y="554"/>
                </a:lnTo>
                <a:lnTo>
                  <a:pt x="2232" y="540"/>
                </a:lnTo>
                <a:lnTo>
                  <a:pt x="2296" y="524"/>
                </a:lnTo>
                <a:lnTo>
                  <a:pt x="2358" y="508"/>
                </a:lnTo>
                <a:lnTo>
                  <a:pt x="2418" y="490"/>
                </a:lnTo>
                <a:lnTo>
                  <a:pt x="2478" y="472"/>
                </a:lnTo>
                <a:lnTo>
                  <a:pt x="2592" y="432"/>
                </a:lnTo>
                <a:lnTo>
                  <a:pt x="2702" y="390"/>
                </a:lnTo>
                <a:lnTo>
                  <a:pt x="2702" y="390"/>
                </a:lnTo>
                <a:lnTo>
                  <a:pt x="2706" y="388"/>
                </a:lnTo>
                <a:lnTo>
                  <a:pt x="2706" y="388"/>
                </a:lnTo>
                <a:lnTo>
                  <a:pt x="2706" y="0"/>
                </a:lnTo>
                <a:lnTo>
                  <a:pt x="2706" y="0"/>
                </a:lnTo>
                <a:lnTo>
                  <a:pt x="2700" y="0"/>
                </a:lnTo>
                <a:lnTo>
                  <a:pt x="2700" y="0"/>
                </a:lnTo>
                <a:close/>
              </a:path>
            </a:pathLst>
          </a:custGeom>
          <a:solidFill>
            <a:schemeClr val="bg2">
              <a:alpha val="29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Freeform 18"/>
          <p:cNvSpPr>
            <a:spLocks/>
          </p:cNvSpPr>
          <p:nvPr/>
        </p:nvSpPr>
        <p:spPr bwMode="hidden">
          <a:xfrm>
            <a:off x="2619320" y="4075290"/>
            <a:ext cx="5544515" cy="850138"/>
          </a:xfrm>
          <a:custGeom>
            <a:avLst/>
            <a:gdLst/>
            <a:ahLst/>
            <a:cxnLst>
              <a:cxn ang="0">
                <a:pos x="5216" y="714"/>
              </a:cxn>
              <a:cxn ang="0">
                <a:pos x="4984" y="686"/>
              </a:cxn>
              <a:cxn ang="0">
                <a:pos x="4478" y="610"/>
              </a:cxn>
              <a:cxn ang="0">
                <a:pos x="3914" y="508"/>
              </a:cxn>
              <a:cxn ang="0">
                <a:pos x="3286" y="374"/>
              </a:cxn>
              <a:cxn ang="0">
                <a:pos x="2946" y="296"/>
              </a:cxn>
              <a:cxn ang="0">
                <a:pos x="2682" y="236"/>
              </a:cxn>
              <a:cxn ang="0">
                <a:pos x="2430" y="184"/>
              </a:cxn>
              <a:cxn ang="0">
                <a:pos x="2190" y="140"/>
              </a:cxn>
              <a:cxn ang="0">
                <a:pos x="1960" y="102"/>
              </a:cxn>
              <a:cxn ang="0">
                <a:pos x="1740" y="72"/>
              </a:cxn>
              <a:cxn ang="0">
                <a:pos x="1334" y="28"/>
              </a:cxn>
              <a:cxn ang="0">
                <a:pos x="970" y="4"/>
              </a:cxn>
              <a:cxn ang="0">
                <a:pos x="644" y="0"/>
              </a:cxn>
              <a:cxn ang="0">
                <a:pos x="358" y="10"/>
              </a:cxn>
              <a:cxn ang="0">
                <a:pos x="110" y="32"/>
              </a:cxn>
              <a:cxn ang="0">
                <a:pos x="0" y="48"/>
              </a:cxn>
              <a:cxn ang="0">
                <a:pos x="314" y="86"/>
              </a:cxn>
              <a:cxn ang="0">
                <a:pos x="652" y="140"/>
              </a:cxn>
              <a:cxn ang="0">
                <a:pos x="1014" y="210"/>
              </a:cxn>
              <a:cxn ang="0">
                <a:pos x="1402" y="296"/>
              </a:cxn>
              <a:cxn ang="0">
                <a:pos x="1756" y="378"/>
              </a:cxn>
              <a:cxn ang="0">
                <a:pos x="2408" y="516"/>
              </a:cxn>
              <a:cxn ang="0">
                <a:pos x="2708" y="572"/>
              </a:cxn>
              <a:cxn ang="0">
                <a:pos x="2992" y="620"/>
              </a:cxn>
              <a:cxn ang="0">
                <a:pos x="3260" y="662"/>
              </a:cxn>
              <a:cxn ang="0">
                <a:pos x="3512" y="694"/>
              </a:cxn>
              <a:cxn ang="0">
                <a:pos x="3750" y="722"/>
              </a:cxn>
              <a:cxn ang="0">
                <a:pos x="3974" y="740"/>
              </a:cxn>
              <a:cxn ang="0">
                <a:pos x="4184" y="754"/>
              </a:cxn>
              <a:cxn ang="0">
                <a:pos x="4384" y="762"/>
              </a:cxn>
              <a:cxn ang="0">
                <a:pos x="4570" y="762"/>
              </a:cxn>
              <a:cxn ang="0">
                <a:pos x="4746" y="758"/>
              </a:cxn>
              <a:cxn ang="0">
                <a:pos x="4912" y="748"/>
              </a:cxn>
              <a:cxn ang="0">
                <a:pos x="5068" y="732"/>
              </a:cxn>
              <a:cxn ang="0">
                <a:pos x="5216" y="714"/>
              </a:cxn>
            </a:cxnLst>
            <a:rect l="0" t="0" r="r" b="b"/>
            <a:pathLst>
              <a:path w="5216" h="762">
                <a:moveTo>
                  <a:pt x="5216" y="714"/>
                </a:moveTo>
                <a:lnTo>
                  <a:pt x="5216" y="714"/>
                </a:lnTo>
                <a:lnTo>
                  <a:pt x="5102" y="700"/>
                </a:lnTo>
                <a:lnTo>
                  <a:pt x="4984" y="686"/>
                </a:lnTo>
                <a:lnTo>
                  <a:pt x="4738" y="652"/>
                </a:lnTo>
                <a:lnTo>
                  <a:pt x="4478" y="610"/>
                </a:lnTo>
                <a:lnTo>
                  <a:pt x="4204" y="564"/>
                </a:lnTo>
                <a:lnTo>
                  <a:pt x="3914" y="508"/>
                </a:lnTo>
                <a:lnTo>
                  <a:pt x="3608" y="446"/>
                </a:lnTo>
                <a:lnTo>
                  <a:pt x="3286" y="374"/>
                </a:lnTo>
                <a:lnTo>
                  <a:pt x="2946" y="296"/>
                </a:lnTo>
                <a:lnTo>
                  <a:pt x="2946" y="296"/>
                </a:lnTo>
                <a:lnTo>
                  <a:pt x="2812" y="266"/>
                </a:lnTo>
                <a:lnTo>
                  <a:pt x="2682" y="236"/>
                </a:lnTo>
                <a:lnTo>
                  <a:pt x="2556" y="210"/>
                </a:lnTo>
                <a:lnTo>
                  <a:pt x="2430" y="184"/>
                </a:lnTo>
                <a:lnTo>
                  <a:pt x="2308" y="162"/>
                </a:lnTo>
                <a:lnTo>
                  <a:pt x="2190" y="140"/>
                </a:lnTo>
                <a:lnTo>
                  <a:pt x="2074" y="120"/>
                </a:lnTo>
                <a:lnTo>
                  <a:pt x="1960" y="102"/>
                </a:lnTo>
                <a:lnTo>
                  <a:pt x="1850" y="86"/>
                </a:lnTo>
                <a:lnTo>
                  <a:pt x="1740" y="72"/>
                </a:lnTo>
                <a:lnTo>
                  <a:pt x="1532" y="46"/>
                </a:lnTo>
                <a:lnTo>
                  <a:pt x="1334" y="28"/>
                </a:lnTo>
                <a:lnTo>
                  <a:pt x="1148" y="14"/>
                </a:lnTo>
                <a:lnTo>
                  <a:pt x="970" y="4"/>
                </a:lnTo>
                <a:lnTo>
                  <a:pt x="802" y="0"/>
                </a:lnTo>
                <a:lnTo>
                  <a:pt x="644" y="0"/>
                </a:lnTo>
                <a:lnTo>
                  <a:pt x="496" y="4"/>
                </a:lnTo>
                <a:lnTo>
                  <a:pt x="358" y="10"/>
                </a:lnTo>
                <a:lnTo>
                  <a:pt x="230" y="20"/>
                </a:lnTo>
                <a:lnTo>
                  <a:pt x="110" y="32"/>
                </a:lnTo>
                <a:lnTo>
                  <a:pt x="0" y="48"/>
                </a:lnTo>
                <a:lnTo>
                  <a:pt x="0" y="48"/>
                </a:lnTo>
                <a:lnTo>
                  <a:pt x="154" y="66"/>
                </a:lnTo>
                <a:lnTo>
                  <a:pt x="314" y="86"/>
                </a:lnTo>
                <a:lnTo>
                  <a:pt x="480" y="112"/>
                </a:lnTo>
                <a:lnTo>
                  <a:pt x="652" y="140"/>
                </a:lnTo>
                <a:lnTo>
                  <a:pt x="830" y="174"/>
                </a:lnTo>
                <a:lnTo>
                  <a:pt x="1014" y="210"/>
                </a:lnTo>
                <a:lnTo>
                  <a:pt x="1206" y="250"/>
                </a:lnTo>
                <a:lnTo>
                  <a:pt x="1402" y="296"/>
                </a:lnTo>
                <a:lnTo>
                  <a:pt x="1402" y="296"/>
                </a:lnTo>
                <a:lnTo>
                  <a:pt x="1756" y="378"/>
                </a:lnTo>
                <a:lnTo>
                  <a:pt x="2092" y="450"/>
                </a:lnTo>
                <a:lnTo>
                  <a:pt x="2408" y="516"/>
                </a:lnTo>
                <a:lnTo>
                  <a:pt x="2562" y="544"/>
                </a:lnTo>
                <a:lnTo>
                  <a:pt x="2708" y="572"/>
                </a:lnTo>
                <a:lnTo>
                  <a:pt x="2852" y="598"/>
                </a:lnTo>
                <a:lnTo>
                  <a:pt x="2992" y="620"/>
                </a:lnTo>
                <a:lnTo>
                  <a:pt x="3128" y="642"/>
                </a:lnTo>
                <a:lnTo>
                  <a:pt x="3260" y="662"/>
                </a:lnTo>
                <a:lnTo>
                  <a:pt x="3388" y="678"/>
                </a:lnTo>
                <a:lnTo>
                  <a:pt x="3512" y="694"/>
                </a:lnTo>
                <a:lnTo>
                  <a:pt x="3632" y="708"/>
                </a:lnTo>
                <a:lnTo>
                  <a:pt x="3750" y="722"/>
                </a:lnTo>
                <a:lnTo>
                  <a:pt x="3864" y="732"/>
                </a:lnTo>
                <a:lnTo>
                  <a:pt x="3974" y="740"/>
                </a:lnTo>
                <a:lnTo>
                  <a:pt x="4080" y="748"/>
                </a:lnTo>
                <a:lnTo>
                  <a:pt x="4184" y="754"/>
                </a:lnTo>
                <a:lnTo>
                  <a:pt x="4286" y="758"/>
                </a:lnTo>
                <a:lnTo>
                  <a:pt x="4384" y="762"/>
                </a:lnTo>
                <a:lnTo>
                  <a:pt x="4478" y="762"/>
                </a:lnTo>
                <a:lnTo>
                  <a:pt x="4570" y="762"/>
                </a:lnTo>
                <a:lnTo>
                  <a:pt x="4660" y="760"/>
                </a:lnTo>
                <a:lnTo>
                  <a:pt x="4746" y="758"/>
                </a:lnTo>
                <a:lnTo>
                  <a:pt x="4830" y="754"/>
                </a:lnTo>
                <a:lnTo>
                  <a:pt x="4912" y="748"/>
                </a:lnTo>
                <a:lnTo>
                  <a:pt x="4992" y="740"/>
                </a:lnTo>
                <a:lnTo>
                  <a:pt x="5068" y="732"/>
                </a:lnTo>
                <a:lnTo>
                  <a:pt x="5144" y="724"/>
                </a:lnTo>
                <a:lnTo>
                  <a:pt x="5216" y="714"/>
                </a:lnTo>
                <a:lnTo>
                  <a:pt x="5216" y="714"/>
                </a:lnTo>
                <a:close/>
              </a:path>
            </a:pathLst>
          </a:custGeom>
          <a:solidFill>
            <a:schemeClr val="bg2">
              <a:alpha val="40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Freeform 22"/>
          <p:cNvSpPr>
            <a:spLocks/>
          </p:cNvSpPr>
          <p:nvPr/>
        </p:nvSpPr>
        <p:spPr bwMode="hidden">
          <a:xfrm>
            <a:off x="2828728" y="4087562"/>
            <a:ext cx="5467980" cy="774272"/>
          </a:xfrm>
          <a:custGeom>
            <a:avLst/>
            <a:gdLst/>
            <a:ahLst/>
            <a:cxnLst>
              <a:cxn ang="0">
                <a:pos x="0" y="70"/>
              </a:cxn>
              <a:cxn ang="0">
                <a:pos x="0" y="70"/>
              </a:cxn>
              <a:cxn ang="0">
                <a:pos x="18" y="66"/>
              </a:cxn>
              <a:cxn ang="0">
                <a:pos x="72" y="56"/>
              </a:cxn>
              <a:cxn ang="0">
                <a:pos x="164" y="42"/>
              </a:cxn>
              <a:cxn ang="0">
                <a:pos x="224" y="34"/>
              </a:cxn>
              <a:cxn ang="0">
                <a:pos x="294" y="26"/>
              </a:cxn>
              <a:cxn ang="0">
                <a:pos x="372" y="20"/>
              </a:cxn>
              <a:cxn ang="0">
                <a:pos x="462" y="14"/>
              </a:cxn>
              <a:cxn ang="0">
                <a:pos x="560" y="8"/>
              </a:cxn>
              <a:cxn ang="0">
                <a:pos x="670" y="4"/>
              </a:cxn>
              <a:cxn ang="0">
                <a:pos x="790" y="2"/>
              </a:cxn>
              <a:cxn ang="0">
                <a:pos x="920" y="0"/>
              </a:cxn>
              <a:cxn ang="0">
                <a:pos x="1060" y="2"/>
              </a:cxn>
              <a:cxn ang="0">
                <a:pos x="1210" y="6"/>
              </a:cxn>
              <a:cxn ang="0">
                <a:pos x="1372" y="14"/>
              </a:cxn>
              <a:cxn ang="0">
                <a:pos x="1544" y="24"/>
              </a:cxn>
              <a:cxn ang="0">
                <a:pos x="1726" y="40"/>
              </a:cxn>
              <a:cxn ang="0">
                <a:pos x="1920" y="58"/>
              </a:cxn>
              <a:cxn ang="0">
                <a:pos x="2126" y="80"/>
              </a:cxn>
              <a:cxn ang="0">
                <a:pos x="2342" y="106"/>
              </a:cxn>
              <a:cxn ang="0">
                <a:pos x="2570" y="138"/>
              </a:cxn>
              <a:cxn ang="0">
                <a:pos x="2808" y="174"/>
              </a:cxn>
              <a:cxn ang="0">
                <a:pos x="3058" y="216"/>
              </a:cxn>
              <a:cxn ang="0">
                <a:pos x="3320" y="266"/>
              </a:cxn>
              <a:cxn ang="0">
                <a:pos x="3594" y="320"/>
              </a:cxn>
              <a:cxn ang="0">
                <a:pos x="3880" y="380"/>
              </a:cxn>
              <a:cxn ang="0">
                <a:pos x="4178" y="448"/>
              </a:cxn>
              <a:cxn ang="0">
                <a:pos x="4488" y="522"/>
              </a:cxn>
              <a:cxn ang="0">
                <a:pos x="4810" y="604"/>
              </a:cxn>
              <a:cxn ang="0">
                <a:pos x="5144" y="694"/>
              </a:cxn>
            </a:cxnLst>
            <a:rect l="0" t="0" r="r" b="b"/>
            <a:pathLst>
              <a:path w="5144" h="694">
                <a:moveTo>
                  <a:pt x="0" y="70"/>
                </a:moveTo>
                <a:lnTo>
                  <a:pt x="0" y="70"/>
                </a:lnTo>
                <a:lnTo>
                  <a:pt x="18" y="66"/>
                </a:lnTo>
                <a:lnTo>
                  <a:pt x="72" y="56"/>
                </a:lnTo>
                <a:lnTo>
                  <a:pt x="164" y="42"/>
                </a:lnTo>
                <a:lnTo>
                  <a:pt x="224" y="34"/>
                </a:lnTo>
                <a:lnTo>
                  <a:pt x="294" y="26"/>
                </a:lnTo>
                <a:lnTo>
                  <a:pt x="372" y="20"/>
                </a:lnTo>
                <a:lnTo>
                  <a:pt x="462" y="14"/>
                </a:lnTo>
                <a:lnTo>
                  <a:pt x="560" y="8"/>
                </a:lnTo>
                <a:lnTo>
                  <a:pt x="670" y="4"/>
                </a:lnTo>
                <a:lnTo>
                  <a:pt x="790" y="2"/>
                </a:lnTo>
                <a:lnTo>
                  <a:pt x="920" y="0"/>
                </a:lnTo>
                <a:lnTo>
                  <a:pt x="1060" y="2"/>
                </a:lnTo>
                <a:lnTo>
                  <a:pt x="1210" y="6"/>
                </a:lnTo>
                <a:lnTo>
                  <a:pt x="1372" y="14"/>
                </a:lnTo>
                <a:lnTo>
                  <a:pt x="1544" y="24"/>
                </a:lnTo>
                <a:lnTo>
                  <a:pt x="1726" y="40"/>
                </a:lnTo>
                <a:lnTo>
                  <a:pt x="1920" y="58"/>
                </a:lnTo>
                <a:lnTo>
                  <a:pt x="2126" y="80"/>
                </a:lnTo>
                <a:lnTo>
                  <a:pt x="2342" y="106"/>
                </a:lnTo>
                <a:lnTo>
                  <a:pt x="2570" y="138"/>
                </a:lnTo>
                <a:lnTo>
                  <a:pt x="2808" y="174"/>
                </a:lnTo>
                <a:lnTo>
                  <a:pt x="3058" y="216"/>
                </a:lnTo>
                <a:lnTo>
                  <a:pt x="3320" y="266"/>
                </a:lnTo>
                <a:lnTo>
                  <a:pt x="3594" y="320"/>
                </a:lnTo>
                <a:lnTo>
                  <a:pt x="3880" y="380"/>
                </a:lnTo>
                <a:lnTo>
                  <a:pt x="4178" y="448"/>
                </a:lnTo>
                <a:lnTo>
                  <a:pt x="4488" y="522"/>
                </a:lnTo>
                <a:lnTo>
                  <a:pt x="4810" y="604"/>
                </a:lnTo>
                <a:lnTo>
                  <a:pt x="5144" y="694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Freeform 26"/>
          <p:cNvSpPr>
            <a:spLocks/>
          </p:cNvSpPr>
          <p:nvPr/>
        </p:nvSpPr>
        <p:spPr bwMode="hidden">
          <a:xfrm>
            <a:off x="5609489" y="4074174"/>
            <a:ext cx="3308000" cy="651549"/>
          </a:xfrm>
          <a:custGeom>
            <a:avLst/>
            <a:gdLst/>
            <a:ahLst/>
            <a:cxnLst>
              <a:cxn ang="0">
                <a:pos x="0" y="584"/>
              </a:cxn>
              <a:cxn ang="0">
                <a:pos x="0" y="584"/>
              </a:cxn>
              <a:cxn ang="0">
                <a:pos x="90" y="560"/>
              </a:cxn>
              <a:cxn ang="0">
                <a:pos x="336" y="498"/>
              </a:cxn>
              <a:cxn ang="0">
                <a:pos x="506" y="456"/>
              </a:cxn>
              <a:cxn ang="0">
                <a:pos x="702" y="410"/>
              </a:cxn>
              <a:cxn ang="0">
                <a:pos x="920" y="360"/>
              </a:cxn>
              <a:cxn ang="0">
                <a:pos x="1154" y="306"/>
              </a:cxn>
              <a:cxn ang="0">
                <a:pos x="1402" y="254"/>
              </a:cxn>
              <a:cxn ang="0">
                <a:pos x="1656" y="202"/>
              </a:cxn>
              <a:cxn ang="0">
                <a:pos x="1916" y="154"/>
              </a:cxn>
              <a:cxn ang="0">
                <a:pos x="2174" y="108"/>
              </a:cxn>
              <a:cxn ang="0">
                <a:pos x="2302" y="88"/>
              </a:cxn>
              <a:cxn ang="0">
                <a:pos x="2426" y="68"/>
              </a:cxn>
              <a:cxn ang="0">
                <a:pos x="2550" y="52"/>
              </a:cxn>
              <a:cxn ang="0">
                <a:pos x="2670" y="36"/>
              </a:cxn>
              <a:cxn ang="0">
                <a:pos x="2788" y="24"/>
              </a:cxn>
              <a:cxn ang="0">
                <a:pos x="2900" y="14"/>
              </a:cxn>
              <a:cxn ang="0">
                <a:pos x="3008" y="6"/>
              </a:cxn>
              <a:cxn ang="0">
                <a:pos x="3112" y="0"/>
              </a:cxn>
            </a:cxnLst>
            <a:rect l="0" t="0" r="r" b="b"/>
            <a:pathLst>
              <a:path w="3112" h="584">
                <a:moveTo>
                  <a:pt x="0" y="584"/>
                </a:moveTo>
                <a:lnTo>
                  <a:pt x="0" y="584"/>
                </a:lnTo>
                <a:lnTo>
                  <a:pt x="90" y="560"/>
                </a:lnTo>
                <a:lnTo>
                  <a:pt x="336" y="498"/>
                </a:lnTo>
                <a:lnTo>
                  <a:pt x="506" y="456"/>
                </a:lnTo>
                <a:lnTo>
                  <a:pt x="702" y="410"/>
                </a:lnTo>
                <a:lnTo>
                  <a:pt x="920" y="360"/>
                </a:lnTo>
                <a:lnTo>
                  <a:pt x="1154" y="306"/>
                </a:lnTo>
                <a:lnTo>
                  <a:pt x="1402" y="254"/>
                </a:lnTo>
                <a:lnTo>
                  <a:pt x="1656" y="202"/>
                </a:lnTo>
                <a:lnTo>
                  <a:pt x="1916" y="154"/>
                </a:lnTo>
                <a:lnTo>
                  <a:pt x="2174" y="108"/>
                </a:lnTo>
                <a:lnTo>
                  <a:pt x="2302" y="88"/>
                </a:lnTo>
                <a:lnTo>
                  <a:pt x="2426" y="68"/>
                </a:lnTo>
                <a:lnTo>
                  <a:pt x="2550" y="52"/>
                </a:lnTo>
                <a:lnTo>
                  <a:pt x="2670" y="36"/>
                </a:lnTo>
                <a:lnTo>
                  <a:pt x="2788" y="24"/>
                </a:lnTo>
                <a:lnTo>
                  <a:pt x="2900" y="14"/>
                </a:lnTo>
                <a:lnTo>
                  <a:pt x="3008" y="6"/>
                </a:lnTo>
                <a:lnTo>
                  <a:pt x="3112" y="0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 useBgFill="1">
        <p:nvSpPr>
          <p:cNvPr id="13" name="Freeform 10"/>
          <p:cNvSpPr>
            <a:spLocks/>
          </p:cNvSpPr>
          <p:nvPr/>
        </p:nvSpPr>
        <p:spPr bwMode="hidden">
          <a:xfrm>
            <a:off x="211665" y="4058555"/>
            <a:ext cx="8723376" cy="1329874"/>
          </a:xfrm>
          <a:custGeom>
            <a:avLst/>
            <a:gdLst/>
            <a:ahLst/>
            <a:cxnLst>
              <a:cxn ang="0">
                <a:pos x="8192" y="512"/>
              </a:cxn>
              <a:cxn ang="0">
                <a:pos x="8040" y="570"/>
              </a:cxn>
              <a:cxn ang="0">
                <a:pos x="7878" y="620"/>
              </a:cxn>
              <a:cxn ang="0">
                <a:pos x="7706" y="666"/>
              </a:cxn>
              <a:cxn ang="0">
                <a:pos x="7522" y="702"/>
              </a:cxn>
              <a:cxn ang="0">
                <a:pos x="7322" y="730"/>
              </a:cxn>
              <a:cxn ang="0">
                <a:pos x="7106" y="750"/>
              </a:cxn>
              <a:cxn ang="0">
                <a:pos x="6872" y="762"/>
              </a:cxn>
              <a:cxn ang="0">
                <a:pos x="6618" y="760"/>
              </a:cxn>
              <a:cxn ang="0">
                <a:pos x="6342" y="750"/>
              </a:cxn>
              <a:cxn ang="0">
                <a:pos x="6042" y="726"/>
              </a:cxn>
              <a:cxn ang="0">
                <a:pos x="5716" y="690"/>
              </a:cxn>
              <a:cxn ang="0">
                <a:pos x="5364" y="642"/>
              </a:cxn>
              <a:cxn ang="0">
                <a:pos x="4982" y="578"/>
              </a:cxn>
              <a:cxn ang="0">
                <a:pos x="4568" y="500"/>
              </a:cxn>
              <a:cxn ang="0">
                <a:pos x="4122" y="406"/>
              </a:cxn>
              <a:cxn ang="0">
                <a:pos x="3640" y="296"/>
              </a:cxn>
              <a:cxn ang="0">
                <a:pos x="3396" y="240"/>
              </a:cxn>
              <a:cxn ang="0">
                <a:pos x="2934" y="148"/>
              </a:cxn>
              <a:cxn ang="0">
                <a:pos x="2512" y="82"/>
              </a:cxn>
              <a:cxn ang="0">
                <a:pos x="2126" y="36"/>
              </a:cxn>
              <a:cxn ang="0">
                <a:pos x="1776" y="10"/>
              </a:cxn>
              <a:cxn ang="0">
                <a:pos x="1462" y="0"/>
              </a:cxn>
              <a:cxn ang="0">
                <a:pos x="1182" y="4"/>
              </a:cxn>
              <a:cxn ang="0">
                <a:pos x="934" y="20"/>
              </a:cxn>
              <a:cxn ang="0">
                <a:pos x="716" y="44"/>
              </a:cxn>
              <a:cxn ang="0">
                <a:pos x="530" y="74"/>
              </a:cxn>
              <a:cxn ang="0">
                <a:pos x="374" y="108"/>
              </a:cxn>
              <a:cxn ang="0">
                <a:pos x="248" y="144"/>
              </a:cxn>
              <a:cxn ang="0">
                <a:pos x="148" y="176"/>
              </a:cxn>
              <a:cxn ang="0">
                <a:pos x="48" y="216"/>
              </a:cxn>
              <a:cxn ang="0">
                <a:pos x="0" y="240"/>
              </a:cxn>
              <a:cxn ang="0">
                <a:pos x="8192" y="1192"/>
              </a:cxn>
              <a:cxn ang="0">
                <a:pos x="8196" y="1186"/>
              </a:cxn>
              <a:cxn ang="0">
                <a:pos x="8196" y="510"/>
              </a:cxn>
              <a:cxn ang="0">
                <a:pos x="8192" y="512"/>
              </a:cxn>
            </a:cxnLst>
            <a:rect l="0" t="0" r="r" b="b"/>
            <a:pathLst>
              <a:path w="8196" h="1192">
                <a:moveTo>
                  <a:pt x="8192" y="512"/>
                </a:moveTo>
                <a:lnTo>
                  <a:pt x="8192" y="512"/>
                </a:lnTo>
                <a:lnTo>
                  <a:pt x="8116" y="542"/>
                </a:lnTo>
                <a:lnTo>
                  <a:pt x="8040" y="570"/>
                </a:lnTo>
                <a:lnTo>
                  <a:pt x="7960" y="596"/>
                </a:lnTo>
                <a:lnTo>
                  <a:pt x="7878" y="620"/>
                </a:lnTo>
                <a:lnTo>
                  <a:pt x="7794" y="644"/>
                </a:lnTo>
                <a:lnTo>
                  <a:pt x="7706" y="666"/>
                </a:lnTo>
                <a:lnTo>
                  <a:pt x="7616" y="684"/>
                </a:lnTo>
                <a:lnTo>
                  <a:pt x="7522" y="702"/>
                </a:lnTo>
                <a:lnTo>
                  <a:pt x="7424" y="718"/>
                </a:lnTo>
                <a:lnTo>
                  <a:pt x="7322" y="730"/>
                </a:lnTo>
                <a:lnTo>
                  <a:pt x="7216" y="742"/>
                </a:lnTo>
                <a:lnTo>
                  <a:pt x="7106" y="750"/>
                </a:lnTo>
                <a:lnTo>
                  <a:pt x="6992" y="758"/>
                </a:lnTo>
                <a:lnTo>
                  <a:pt x="6872" y="762"/>
                </a:lnTo>
                <a:lnTo>
                  <a:pt x="6748" y="762"/>
                </a:lnTo>
                <a:lnTo>
                  <a:pt x="6618" y="760"/>
                </a:lnTo>
                <a:lnTo>
                  <a:pt x="6482" y="756"/>
                </a:lnTo>
                <a:lnTo>
                  <a:pt x="6342" y="750"/>
                </a:lnTo>
                <a:lnTo>
                  <a:pt x="6196" y="740"/>
                </a:lnTo>
                <a:lnTo>
                  <a:pt x="6042" y="726"/>
                </a:lnTo>
                <a:lnTo>
                  <a:pt x="5882" y="710"/>
                </a:lnTo>
                <a:lnTo>
                  <a:pt x="5716" y="690"/>
                </a:lnTo>
                <a:lnTo>
                  <a:pt x="5544" y="668"/>
                </a:lnTo>
                <a:lnTo>
                  <a:pt x="5364" y="642"/>
                </a:lnTo>
                <a:lnTo>
                  <a:pt x="5176" y="612"/>
                </a:lnTo>
                <a:lnTo>
                  <a:pt x="4982" y="578"/>
                </a:lnTo>
                <a:lnTo>
                  <a:pt x="4778" y="540"/>
                </a:lnTo>
                <a:lnTo>
                  <a:pt x="4568" y="500"/>
                </a:lnTo>
                <a:lnTo>
                  <a:pt x="4348" y="454"/>
                </a:lnTo>
                <a:lnTo>
                  <a:pt x="4122" y="406"/>
                </a:lnTo>
                <a:lnTo>
                  <a:pt x="3886" y="354"/>
                </a:lnTo>
                <a:lnTo>
                  <a:pt x="3640" y="296"/>
                </a:lnTo>
                <a:lnTo>
                  <a:pt x="3640" y="296"/>
                </a:lnTo>
                <a:lnTo>
                  <a:pt x="3396" y="240"/>
                </a:lnTo>
                <a:lnTo>
                  <a:pt x="3160" y="192"/>
                </a:lnTo>
                <a:lnTo>
                  <a:pt x="2934" y="148"/>
                </a:lnTo>
                <a:lnTo>
                  <a:pt x="2718" y="112"/>
                </a:lnTo>
                <a:lnTo>
                  <a:pt x="2512" y="82"/>
                </a:lnTo>
                <a:lnTo>
                  <a:pt x="2314" y="56"/>
                </a:lnTo>
                <a:lnTo>
                  <a:pt x="2126" y="36"/>
                </a:lnTo>
                <a:lnTo>
                  <a:pt x="1948" y="20"/>
                </a:lnTo>
                <a:lnTo>
                  <a:pt x="1776" y="10"/>
                </a:lnTo>
                <a:lnTo>
                  <a:pt x="1616" y="2"/>
                </a:lnTo>
                <a:lnTo>
                  <a:pt x="1462" y="0"/>
                </a:lnTo>
                <a:lnTo>
                  <a:pt x="1318" y="0"/>
                </a:lnTo>
                <a:lnTo>
                  <a:pt x="1182" y="4"/>
                </a:lnTo>
                <a:lnTo>
                  <a:pt x="1054" y="10"/>
                </a:lnTo>
                <a:lnTo>
                  <a:pt x="934" y="20"/>
                </a:lnTo>
                <a:lnTo>
                  <a:pt x="822" y="30"/>
                </a:lnTo>
                <a:lnTo>
                  <a:pt x="716" y="44"/>
                </a:lnTo>
                <a:lnTo>
                  <a:pt x="620" y="58"/>
                </a:lnTo>
                <a:lnTo>
                  <a:pt x="530" y="74"/>
                </a:lnTo>
                <a:lnTo>
                  <a:pt x="450" y="92"/>
                </a:lnTo>
                <a:lnTo>
                  <a:pt x="374" y="108"/>
                </a:lnTo>
                <a:lnTo>
                  <a:pt x="308" y="126"/>
                </a:lnTo>
                <a:lnTo>
                  <a:pt x="248" y="144"/>
                </a:lnTo>
                <a:lnTo>
                  <a:pt x="194" y="160"/>
                </a:lnTo>
                <a:lnTo>
                  <a:pt x="148" y="176"/>
                </a:lnTo>
                <a:lnTo>
                  <a:pt x="108" y="192"/>
                </a:lnTo>
                <a:lnTo>
                  <a:pt x="48" y="216"/>
                </a:lnTo>
                <a:lnTo>
                  <a:pt x="12" y="234"/>
                </a:lnTo>
                <a:lnTo>
                  <a:pt x="0" y="240"/>
                </a:lnTo>
                <a:lnTo>
                  <a:pt x="0" y="1192"/>
                </a:lnTo>
                <a:lnTo>
                  <a:pt x="8192" y="1192"/>
                </a:lnTo>
                <a:lnTo>
                  <a:pt x="8192" y="1192"/>
                </a:lnTo>
                <a:lnTo>
                  <a:pt x="8196" y="1186"/>
                </a:lnTo>
                <a:lnTo>
                  <a:pt x="8196" y="1186"/>
                </a:lnTo>
                <a:lnTo>
                  <a:pt x="8196" y="510"/>
                </a:lnTo>
                <a:lnTo>
                  <a:pt x="8196" y="510"/>
                </a:lnTo>
                <a:lnTo>
                  <a:pt x="8192" y="512"/>
                </a:lnTo>
                <a:lnTo>
                  <a:pt x="8192" y="512"/>
                </a:lnTo>
                <a:close/>
              </a:path>
            </a:pathLst>
          </a:custGeom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0032" y="2463560"/>
            <a:ext cx="7772400" cy="1524000"/>
          </a:xfrm>
        </p:spPr>
        <p:txBody>
          <a:bodyPr anchor="t">
            <a:normAutofit/>
          </a:bodyPr>
          <a:lstStyle>
            <a:lvl1pPr algn="ctr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7365" y="1437448"/>
            <a:ext cx="6417734" cy="939801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676655" y="2679192"/>
            <a:ext cx="3822192" cy="34472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679192"/>
            <a:ext cx="3822192" cy="34472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678114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7332" y="3429000"/>
            <a:ext cx="3820055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2678113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 i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3429000"/>
            <a:ext cx="3822192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ounded Rectangle 11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6" name="Group 5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29874"/>
            <a:chOff x="-3905251" y="4294188"/>
            <a:chExt cx="13027839" cy="1892300"/>
          </a:xfrm>
        </p:grpSpPr>
        <p:sp>
          <p:nvSpPr>
            <p:cNvPr id="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3581400"/>
            <a:ext cx="3352800" cy="1905001"/>
          </a:xfrm>
        </p:spPr>
        <p:txBody>
          <a:bodyPr anchor="t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grpSp>
        <p:nvGrpSpPr>
          <p:cNvPr id="2" name="Group 23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25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6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9" name="Freeform 28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2" name="Title 21"/>
          <p:cNvSpPr>
            <a:spLocks noGrp="1"/>
          </p:cNvSpPr>
          <p:nvPr>
            <p:ph type="title"/>
          </p:nvPr>
        </p:nvSpPr>
        <p:spPr>
          <a:xfrm>
            <a:off x="914400" y="2286000"/>
            <a:ext cx="3352800" cy="1252728"/>
          </a:xfrm>
        </p:spPr>
        <p:txBody>
          <a:bodyPr anchor="b">
            <a:noAutofit/>
          </a:bodyPr>
          <a:lstStyle>
            <a:lvl1pPr algn="l">
              <a:defRPr sz="3200"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51962" y="1828800"/>
            <a:ext cx="3904076" cy="3810000"/>
          </a:xfrm>
        </p:spPr>
        <p:txBody>
          <a:bodyPr anchor="ctr"/>
          <a:lstStyle>
            <a:lvl1pPr>
              <a:buClr>
                <a:schemeClr val="bg1"/>
              </a:buClr>
              <a:defRPr sz="2200">
                <a:solidFill>
                  <a:schemeClr val="tx2"/>
                </a:solidFill>
              </a:defRPr>
            </a:lvl1pPr>
            <a:lvl2pPr>
              <a:buClr>
                <a:schemeClr val="bg1"/>
              </a:buClr>
              <a:defRPr sz="2000">
                <a:solidFill>
                  <a:schemeClr val="tx2"/>
                </a:solidFill>
              </a:defRPr>
            </a:lvl2pPr>
            <a:lvl3pPr>
              <a:buClr>
                <a:schemeClr val="bg1"/>
              </a:buClr>
              <a:defRPr sz="1800">
                <a:solidFill>
                  <a:schemeClr val="tx2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tx2"/>
                </a:solidFill>
              </a:defRPr>
            </a:lvl4pPr>
            <a:lvl5pPr>
              <a:buClr>
                <a:schemeClr val="bg1"/>
              </a:buClr>
              <a:defRPr sz="1600">
                <a:solidFill>
                  <a:schemeClr val="tx2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0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1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4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4155" y="338667"/>
            <a:ext cx="3812645" cy="2429934"/>
          </a:xfrm>
        </p:spPr>
        <p:txBody>
          <a:bodyPr anchor="b">
            <a:normAutofit/>
          </a:bodyPr>
          <a:lstStyle>
            <a:lvl1pPr algn="l">
              <a:defRPr sz="28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68333" y="2785533"/>
            <a:ext cx="3818467" cy="2421467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371600"/>
            <a:ext cx="3566160" cy="2926080"/>
          </a:xfrm>
          <a:prstGeom prst="roundRect">
            <a:avLst>
              <a:gd name="adj" fmla="val 3924"/>
            </a:avLst>
          </a:prstGeom>
          <a:solidFill>
            <a:schemeClr val="accent1"/>
          </a:solidFill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 fov="600000">
              <a:rot lat="240000" lon="19799999" rev="0"/>
            </a:camera>
            <a:lightRig rig="threePt" dir="t">
              <a:rot lat="0" lon="0" rev="2700000"/>
            </a:lightRig>
          </a:scene3d>
          <a:sp3d>
            <a:bevelT w="44450" h="31750"/>
          </a:sp3d>
        </p:spPr>
        <p:txBody>
          <a:bodyPr/>
          <a:lstStyle>
            <a:lvl1pPr marL="0" indent="0" algn="ctr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ctr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ounded Rectangle 20"/>
          <p:cNvSpPr/>
          <p:nvPr/>
        </p:nvSpPr>
        <p:spPr bwMode="hidden"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15" name="Group 14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16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0" name="Freeform 19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447800"/>
            <a:ext cx="2057400" cy="4487333"/>
          </a:xfrm>
        </p:spPr>
        <p:txBody>
          <a:bodyPr vert="eaVert" anchor="ctr"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47800"/>
            <a:ext cx="6019800" cy="4487334"/>
          </a:xfrm>
        </p:spPr>
        <p:txBody>
          <a:bodyPr vert="eaVert"/>
          <a:lstStyle>
            <a:lvl1pPr>
              <a:buClr>
                <a:schemeClr val="accent1"/>
              </a:buClr>
              <a:defRPr/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777240" y="0"/>
            <a:ext cx="7543800" cy="304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62000" y="3200400"/>
            <a:ext cx="7543800" cy="1524000"/>
          </a:xfrm>
        </p:spPr>
        <p:txBody>
          <a:bodyPr>
            <a:noAutofit/>
          </a:bodyPr>
          <a:lstStyle>
            <a:lvl1pPr>
              <a:defRPr sz="8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762000" y="4724400"/>
            <a:ext cx="6858000" cy="990600"/>
          </a:xfrm>
        </p:spPr>
        <p:txBody>
          <a:bodyPr anchor="t" anchorCtr="0">
            <a:normAutofit/>
          </a:bodyPr>
          <a:lstStyle>
            <a:lvl1pPr marL="0" indent="0" algn="l">
              <a:buNone/>
              <a:defRPr sz="28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777240" y="6172200"/>
            <a:ext cx="7543800" cy="2743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777240" y="0"/>
            <a:ext cx="7543800" cy="304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3276600"/>
            <a:ext cx="7543800" cy="1676400"/>
          </a:xfrm>
        </p:spPr>
        <p:txBody>
          <a:bodyPr anchor="b" anchorCtr="0"/>
          <a:lstStyle>
            <a:lvl1pPr algn="l">
              <a:defRPr sz="54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4953000"/>
            <a:ext cx="6858000" cy="914400"/>
          </a:xfrm>
        </p:spPr>
        <p:txBody>
          <a:bodyPr anchor="t" anchorCtr="0">
            <a:normAutofit/>
          </a:bodyPr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77240" y="6172200"/>
            <a:ext cx="7543800" cy="2743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62000" y="609601"/>
            <a:ext cx="3657600" cy="376732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609601"/>
            <a:ext cx="3657600" cy="376732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58952" y="609600"/>
            <a:ext cx="3657600" cy="6397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58952" y="1329264"/>
            <a:ext cx="3657600" cy="3048000"/>
          </a:xfrm>
        </p:spPr>
        <p:txBody>
          <a:bodyPr anchor="t" anchorCtr="0"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152" y="609600"/>
            <a:ext cx="3657600" cy="6397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152" y="1329264"/>
            <a:ext cx="3657600" cy="3048000"/>
          </a:xfrm>
        </p:spPr>
        <p:txBody>
          <a:bodyPr anchor="t" anchorCtr="0"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758952" y="1249362"/>
            <a:ext cx="3657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4645152" y="1249362"/>
            <a:ext cx="3657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4572000"/>
            <a:ext cx="6784848" cy="1600200"/>
          </a:xfrm>
        </p:spPr>
        <p:txBody>
          <a:bodyPr anchor="b">
            <a:normAutofit/>
          </a:bodyPr>
          <a:lstStyle>
            <a:lvl1pPr algn="l">
              <a:defRPr sz="5400"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710866" y="457200"/>
            <a:ext cx="4594934" cy="4114799"/>
          </a:xfrm>
        </p:spPr>
        <p:txBody>
          <a:bodyPr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62001" y="457200"/>
            <a:ext cx="2673657" cy="4114800"/>
          </a:xfrm>
        </p:spPr>
        <p:txBody>
          <a:bodyPr>
            <a:normAutofit/>
          </a:bodyPr>
          <a:lstStyle>
            <a:lvl1pPr marL="0" indent="0">
              <a:buNone/>
              <a:defRPr sz="2100">
                <a:solidFill>
                  <a:schemeClr val="tx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10" name="Straight Connector 9"/>
          <p:cNvCxnSpPr/>
          <p:nvPr/>
        </p:nvCxnSpPr>
        <p:spPr>
          <a:xfrm rot="5400000">
            <a:off x="1677194" y="2514600"/>
            <a:ext cx="3810000" cy="1588"/>
          </a:xfrm>
          <a:prstGeom prst="line">
            <a:avLst/>
          </a:prstGeom>
          <a:ln>
            <a:solidFill>
              <a:schemeClr val="tx2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58952" y="4572000"/>
            <a:ext cx="6784848" cy="1600200"/>
          </a:xfrm>
        </p:spPr>
        <p:txBody>
          <a:bodyPr anchor="b">
            <a:normAutofit/>
          </a:bodyPr>
          <a:lstStyle>
            <a:lvl1pPr algn="l">
              <a:defRPr sz="5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777240" y="457200"/>
            <a:ext cx="7543800" cy="2895600"/>
          </a:xfrm>
          <a:ln w="6350">
            <a:solidFill>
              <a:schemeClr val="tx2"/>
            </a:solidFill>
          </a:ln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0392" y="3505200"/>
            <a:ext cx="7391400" cy="804862"/>
          </a:xfrm>
        </p:spPr>
        <p:txBody>
          <a:bodyPr anchor="t" anchorCtr="0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685800"/>
            <a:ext cx="7239000" cy="3886200"/>
          </a:xfrm>
        </p:spPr>
        <p:txBody>
          <a:bodyPr vert="eaVert" anchor="t" anchorCtr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62000" y="685801"/>
            <a:ext cx="1828800" cy="5410199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90800" y="685801"/>
            <a:ext cx="5715000" cy="4876800"/>
          </a:xfrm>
        </p:spPr>
        <p:txBody>
          <a:bodyPr vert="eaVert" anchor="t" anchorCtr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>
            <a:noAutofit/>
          </a:bodyPr>
          <a:lstStyle>
            <a:lvl1pPr marL="640080" indent="-457200" algn="l"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 anchor="t"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ctr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>
            <a:noAutofit/>
          </a:bodyPr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>
            <a:noAutofit/>
          </a:bodyPr>
          <a:lstStyle>
            <a:lvl1pPr algn="l">
              <a:defRPr sz="46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1" name="Date Placeholder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28" name="Footer Placeholder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Placeholder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traight Connector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Straight Connector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2468880"/>
          </a:xfrm>
          <a:prstGeom prst="roundRect">
            <a:avLst>
              <a:gd name="adj" fmla="val 336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8" name="Group 15"/>
          <p:cNvGrpSpPr>
            <a:grpSpLocks noChangeAspect="1"/>
          </p:cNvGrpSpPr>
          <p:nvPr/>
        </p:nvGrpSpPr>
        <p:grpSpPr bwMode="hidden">
          <a:xfrm>
            <a:off x="211665" y="1679429"/>
            <a:ext cx="8723376" cy="1329874"/>
            <a:chOff x="-3905251" y="4294188"/>
            <a:chExt cx="13027839" cy="1892300"/>
          </a:xfrm>
        </p:grpSpPr>
        <p:sp>
          <p:nvSpPr>
            <p:cNvPr id="1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12527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63672" y="6250164"/>
            <a:ext cx="378669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93638" y="6250164"/>
            <a:ext cx="37866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991088" y="6250163"/>
            <a:ext cx="116182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2067" y="2675467"/>
            <a:ext cx="7408333" cy="34506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5" r:id="rId1"/>
    <p:sldLayoutId id="2147483806" r:id="rId2"/>
    <p:sldLayoutId id="2147483807" r:id="rId3"/>
    <p:sldLayoutId id="2147483808" r:id="rId4"/>
    <p:sldLayoutId id="2147483809" r:id="rId5"/>
    <p:sldLayoutId id="2147483810" r:id="rId6"/>
    <p:sldLayoutId id="2147483811" r:id="rId7"/>
    <p:sldLayoutId id="2147483812" r:id="rId8"/>
    <p:sldLayoutId id="2147483813" r:id="rId9"/>
    <p:sldLayoutId id="2147483814" r:id="rId10"/>
    <p:sldLayoutId id="2147483815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rgbClr val="FFFFFF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576263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55663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46304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600" kern="1200">
          <a:solidFill>
            <a:schemeClr val="tx2"/>
          </a:solidFill>
          <a:latin typeface="+mn-lt"/>
          <a:ea typeface="+mn-ea"/>
          <a:cs typeface="+mn-cs"/>
        </a:defRPr>
      </a:lvl5pPr>
      <a:lvl6pPr marL="178308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210312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242316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74320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762000" y="4572000"/>
            <a:ext cx="6781800" cy="160020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685800"/>
            <a:ext cx="7543800" cy="3886200"/>
          </a:xfrm>
          <a:prstGeom prst="rect">
            <a:avLst/>
          </a:prstGeom>
        </p:spPr>
        <p:txBody>
          <a:bodyPr vert="horz" lIns="91440" tIns="45720" rIns="91440" bIns="45720" rtlCol="0" anchor="ctr" anchorCtr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48400" y="6208776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1">
                <a:solidFill>
                  <a:schemeClr val="tx2">
                    <a:lumMod val="90000"/>
                    <a:lumOff val="10000"/>
                  </a:schemeClr>
                </a:solidFill>
                <a:latin typeface="+mn-lt"/>
              </a:defRPr>
            </a:lvl1pPr>
          </a:lstStyle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761999" y="6208776"/>
            <a:ext cx="487386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="1">
                <a:solidFill>
                  <a:schemeClr val="tx2">
                    <a:lumMod val="90000"/>
                    <a:lumOff val="1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0000" y="5687568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77240" y="0"/>
            <a:ext cx="7543800" cy="381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777240" y="6172200"/>
            <a:ext cx="7543800" cy="2743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41" r:id="rId1"/>
    <p:sldLayoutId id="2147483842" r:id="rId2"/>
    <p:sldLayoutId id="2147483843" r:id="rId3"/>
    <p:sldLayoutId id="2147483844" r:id="rId4"/>
    <p:sldLayoutId id="2147483845" r:id="rId5"/>
    <p:sldLayoutId id="2147483846" r:id="rId6"/>
    <p:sldLayoutId id="2147483847" r:id="rId7"/>
    <p:sldLayoutId id="2147483848" r:id="rId8"/>
    <p:sldLayoutId id="2147483849" r:id="rId9"/>
    <p:sldLayoutId id="2147483850" r:id="rId10"/>
    <p:sldLayoutId id="214748385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54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594360" indent="-27432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6868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8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164592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2"/>
          </a:solidFill>
          <a:latin typeface="+mn-lt"/>
          <a:ea typeface="+mn-ea"/>
          <a:cs typeface="+mn-cs"/>
        </a:defRPr>
      </a:lvl6pPr>
      <a:lvl7pPr marL="1901952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219456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2"/>
          </a:solidFill>
          <a:latin typeface="+mn-lt"/>
          <a:ea typeface="+mn-ea"/>
          <a:cs typeface="+mn-cs"/>
        </a:defRPr>
      </a:lvl8pPr>
      <a:lvl9pPr marL="2468880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3768304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289" y="4372168"/>
            <a:ext cx="6512511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2260"/>
            <a:ext cx="6400800" cy="34747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11/23/2020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199" y="6172200"/>
            <a:ext cx="335280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53" r:id="rId1"/>
    <p:sldLayoutId id="2147483854" r:id="rId2"/>
    <p:sldLayoutId id="2147483855" r:id="rId3"/>
    <p:sldLayoutId id="2147483856" r:id="rId4"/>
    <p:sldLayoutId id="2147483857" r:id="rId5"/>
    <p:sldLayoutId id="2147483858" r:id="rId6"/>
    <p:sldLayoutId id="2147483859" r:id="rId7"/>
    <p:sldLayoutId id="2147483860" r:id="rId8"/>
    <p:sldLayoutId id="2147483861" r:id="rId9"/>
    <p:sldLayoutId id="2147483862" r:id="rId10"/>
    <p:sldLayoutId id="2147483863" r:id="rId11"/>
  </p:sldLayoutIdLst>
  <p:timing>
    <p:tnLst>
      <p:par>
        <p:cTn id="1" dur="indefinite" restart="never" nodeType="tmRoot"/>
      </p:par>
    </p:tnLst>
  </p:timing>
  <p:txStyles>
    <p:titleStyle>
      <a:lvl1pPr marL="320040" indent="-320040" algn="r" defTabSz="914400" rtl="0" eaLnBrk="1" latinLnBrk="0" hangingPunct="1">
        <a:spcBef>
          <a:spcPct val="0"/>
        </a:spcBef>
        <a:buClr>
          <a:schemeClr val="accent6">
            <a:lumMod val="75000"/>
          </a:schemeClr>
        </a:buClr>
        <a:buSzPct val="128000"/>
        <a:buFont typeface="Georgia" pitchFamily="18" charset="0"/>
        <a:buChar char="*"/>
        <a:defRPr sz="4600" b="1" i="0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864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22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8988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66420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752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40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40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34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0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0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Placeholder 2"/>
          <p:cNvPicPr>
            <a:picLocks noGrp="1" noChangeAspect="1"/>
          </p:cNvPicPr>
          <p:nvPr>
            <p:ph type="pic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2500" r="12500"/>
          <a:stretch>
            <a:fillRect/>
          </a:stretch>
        </p:blipFill>
        <p:spPr>
          <a:xfrm>
            <a:off x="2895600" y="2446715"/>
            <a:ext cx="3581400" cy="2353885"/>
          </a:xfrm>
        </p:spPr>
      </p:pic>
      <p:sp>
        <p:nvSpPr>
          <p:cNvPr id="4" name="TextBox 3"/>
          <p:cNvSpPr txBox="1"/>
          <p:nvPr/>
        </p:nvSpPr>
        <p:spPr>
          <a:xfrm>
            <a:off x="304800" y="838200"/>
            <a:ext cx="8305800" cy="17081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3500" b="1" dirty="0" smtClean="0">
                <a:solidFill>
                  <a:srgbClr val="FF6600"/>
                </a:solidFill>
                <a:latin typeface="Aharoni" pitchFamily="2" charset="-79"/>
                <a:cs typeface="Aharoni" pitchFamily="2" charset="-79"/>
              </a:rPr>
              <a:t>STANDARDISATION, PASTEURISATION, </a:t>
            </a:r>
            <a:r>
              <a:rPr lang="en-US" sz="3500" b="1" dirty="0" smtClean="0">
                <a:solidFill>
                  <a:srgbClr val="FF6600"/>
                </a:solidFill>
                <a:latin typeface="Aharoni" pitchFamily="2" charset="-79"/>
                <a:cs typeface="Aharoni" pitchFamily="2" charset="-79"/>
              </a:rPr>
              <a:t>NEUTRALISATION</a:t>
            </a:r>
            <a:endParaRPr lang="en-IN" sz="3500" dirty="0" smtClean="0">
              <a:solidFill>
                <a:srgbClr val="FF6600"/>
              </a:solidFill>
              <a:latin typeface="Aharoni" pitchFamily="2" charset="-79"/>
              <a:cs typeface="Aharoni" pitchFamily="2" charset="-79"/>
            </a:endParaRPr>
          </a:p>
          <a:p>
            <a:pPr lvl="0" algn="ctr"/>
            <a:r>
              <a:rPr lang="en-IN" sz="3500" b="1" dirty="0" smtClean="0">
                <a:solidFill>
                  <a:srgbClr val="FF6600"/>
                </a:solidFill>
                <a:latin typeface="Aharoni" pitchFamily="2" charset="-79"/>
                <a:cs typeface="Aharoni" pitchFamily="2" charset="-79"/>
              </a:rPr>
              <a:t> OF CREAM  </a:t>
            </a:r>
            <a:endParaRPr lang="en-IN" sz="3500" dirty="0">
              <a:solidFill>
                <a:srgbClr val="FF6600"/>
              </a:solidFill>
              <a:latin typeface="Aharoni" pitchFamily="2" charset="-79"/>
              <a:cs typeface="Aharoni" pitchFamily="2" charset="-79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82872" y="457200"/>
            <a:ext cx="149912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b="1" dirty="0" smtClean="0">
                <a:solidFill>
                  <a:srgbClr val="FF0000"/>
                </a:solidFill>
              </a:rPr>
              <a:t>Class Lecture</a:t>
            </a:r>
          </a:p>
        </p:txBody>
      </p:sp>
      <p:sp>
        <p:nvSpPr>
          <p:cNvPr id="7" name="Rectangle 6"/>
          <p:cNvSpPr/>
          <p:nvPr/>
        </p:nvSpPr>
        <p:spPr>
          <a:xfrm>
            <a:off x="2286000" y="4953000"/>
            <a:ext cx="4572000" cy="144655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en-US" sz="2200" b="1" dirty="0" smtClean="0">
                <a:solidFill>
                  <a:srgbClr val="0070C0"/>
                </a:solidFill>
              </a:rPr>
              <a:t>Dr. </a:t>
            </a:r>
            <a:r>
              <a:rPr lang="en-US" sz="2200" b="1" dirty="0" err="1" smtClean="0">
                <a:solidFill>
                  <a:srgbClr val="0070C0"/>
                </a:solidFill>
              </a:rPr>
              <a:t>Sanjeev</a:t>
            </a:r>
            <a:r>
              <a:rPr lang="en-US" sz="2200" b="1" dirty="0" smtClean="0">
                <a:solidFill>
                  <a:srgbClr val="0070C0"/>
                </a:solidFill>
              </a:rPr>
              <a:t> Kumar</a:t>
            </a:r>
          </a:p>
          <a:p>
            <a:pPr algn="ctr"/>
            <a:r>
              <a:rPr lang="en-US" sz="2200" dirty="0" smtClean="0">
                <a:solidFill>
                  <a:srgbClr val="0070C0"/>
                </a:solidFill>
              </a:rPr>
              <a:t>Associate Professor</a:t>
            </a:r>
          </a:p>
          <a:p>
            <a:pPr algn="ctr"/>
            <a:r>
              <a:rPr lang="en-US" sz="2200" dirty="0" smtClean="0">
                <a:solidFill>
                  <a:srgbClr val="0070C0"/>
                </a:solidFill>
              </a:rPr>
              <a:t>Department of Dairy Technology</a:t>
            </a:r>
          </a:p>
          <a:p>
            <a:pPr algn="ctr"/>
            <a:r>
              <a:rPr lang="en-US" sz="2200" dirty="0" smtClean="0">
                <a:solidFill>
                  <a:srgbClr val="0070C0"/>
                </a:solidFill>
              </a:rPr>
              <a:t>SGIDT, Patna-14</a:t>
            </a: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228600" y="1219200"/>
            <a:ext cx="8686800" cy="5562600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en-IN" sz="3200" b="1" dirty="0" smtClean="0">
                <a:solidFill>
                  <a:srgbClr val="008000"/>
                </a:solidFill>
              </a:rPr>
              <a:t>Standardisation of cream refers to the adjustment of the fat content in cream to the desired percentage.</a:t>
            </a:r>
          </a:p>
          <a:p>
            <a:r>
              <a:rPr lang="en-IN" sz="2800" b="1" dirty="0" smtClean="0">
                <a:solidFill>
                  <a:srgbClr val="002060"/>
                </a:solidFill>
              </a:rPr>
              <a:t>The fat % in cream is adjusted using adequate  amount of skim milk , calculated usually by Pearson's method.</a:t>
            </a:r>
          </a:p>
          <a:p>
            <a:r>
              <a:rPr lang="en-IN" sz="2800" b="1" dirty="0" smtClean="0">
                <a:solidFill>
                  <a:srgbClr val="FF0000"/>
                </a:solidFill>
              </a:rPr>
              <a:t>PURPOSE:</a:t>
            </a:r>
          </a:p>
          <a:p>
            <a:pPr algn="just">
              <a:buNone/>
            </a:pPr>
            <a:r>
              <a:rPr lang="en-IN" sz="2800" dirty="0" smtClean="0">
                <a:solidFill>
                  <a:schemeClr val="accent5">
                    <a:lumMod val="50000"/>
                  </a:schemeClr>
                </a:solidFill>
              </a:rPr>
              <a:t>     1</a:t>
            </a:r>
            <a:r>
              <a:rPr lang="en-IN" sz="2800" b="1" dirty="0" smtClean="0">
                <a:solidFill>
                  <a:srgbClr val="C00000"/>
                </a:solidFill>
              </a:rPr>
              <a:t>) To prepare consumer cream products with fat       content to meet legal/quality standards.</a:t>
            </a:r>
          </a:p>
          <a:p>
            <a:pPr algn="just">
              <a:buNone/>
            </a:pPr>
            <a:r>
              <a:rPr lang="en-IN" sz="2800" dirty="0" smtClean="0">
                <a:solidFill>
                  <a:schemeClr val="accent5">
                    <a:lumMod val="50000"/>
                  </a:schemeClr>
                </a:solidFill>
              </a:rPr>
              <a:t>     2</a:t>
            </a:r>
            <a:r>
              <a:rPr lang="en-IN" sz="2800" b="1" dirty="0" smtClean="0">
                <a:solidFill>
                  <a:srgbClr val="7030A0"/>
                </a:solidFill>
              </a:rPr>
              <a:t>) To avoid economic losses accompanying excess fat content in prepared product. </a:t>
            </a:r>
          </a:p>
          <a:p>
            <a:pPr algn="just">
              <a:buNone/>
            </a:pPr>
            <a:r>
              <a:rPr lang="en-IN" sz="2800" dirty="0" smtClean="0">
                <a:solidFill>
                  <a:schemeClr val="accent5">
                    <a:lumMod val="50000"/>
                  </a:schemeClr>
                </a:solidFill>
              </a:rPr>
              <a:t>     3) </a:t>
            </a:r>
            <a:r>
              <a:rPr lang="en-IN" sz="2800" b="1" dirty="0" smtClean="0">
                <a:solidFill>
                  <a:srgbClr val="008000"/>
                </a:solidFill>
              </a:rPr>
              <a:t>To minimize fat losses in buttermilk.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066800"/>
          </a:xfrm>
        </p:spPr>
        <p:txBody>
          <a:bodyPr>
            <a:noAutofit/>
          </a:bodyPr>
          <a:lstStyle/>
          <a:p>
            <a:r>
              <a:rPr lang="en-IN" sz="5000" b="1" dirty="0" smtClean="0">
                <a:solidFill>
                  <a:schemeClr val="bg1"/>
                </a:solidFill>
              </a:rPr>
              <a:t>STANDARDISATION</a:t>
            </a:r>
            <a:endParaRPr lang="en-IN" sz="5000"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slow">
    <p:pull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2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7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32" dur="5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 cstate="print"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/>
          </p:cNvSpPr>
          <p:nvPr/>
        </p:nvSpPr>
        <p:spPr>
          <a:xfrm>
            <a:off x="457200" y="152400"/>
            <a:ext cx="8229600" cy="2419344"/>
          </a:xfrm>
          <a:prstGeom prst="rect">
            <a:avLst/>
          </a:prstGeom>
        </p:spPr>
        <p:txBody>
          <a:bodyPr>
            <a:normAutofit fontScale="97500"/>
          </a:bodyPr>
          <a:lstStyle>
            <a:lvl1pPr algn="l" rtl="0" eaLnBrk="1" latinLnBrk="0" hangingPunct="1">
              <a:spcBef>
                <a:spcPct val="0"/>
              </a:spcBef>
              <a:buNone/>
              <a:defRPr kumimoji="0" sz="3600" kern="1200" cap="all" baseline="0">
                <a:solidFill>
                  <a:schemeClr val="tx2"/>
                </a:solidFill>
                <a:effectLst>
                  <a:reflection blurRad="12700" stA="48000" endA="300" endPos="55000" dir="5400000" sy="-90000" algn="bl" rotWithShape="0"/>
                </a:effectLst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IN" dirty="0" smtClean="0">
                <a:solidFill>
                  <a:srgbClr val="008000"/>
                </a:solidFill>
              </a:rPr>
              <a:t>Example</a:t>
            </a:r>
            <a:r>
              <a:rPr lang="en-IN" cap="none" dirty="0" smtClean="0">
                <a:solidFill>
                  <a:srgbClr val="0066CC"/>
                </a:solidFill>
              </a:rPr>
              <a:t>: How much skim milk testing 0.1% fat must be added to obtain 40% fat in the standardised cream, given 1000 kg cream testing 50%?</a:t>
            </a:r>
            <a:endParaRPr lang="en-IN" dirty="0">
              <a:solidFill>
                <a:srgbClr val="0066CC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6286512" y="2714620"/>
            <a:ext cx="1857388" cy="1500198"/>
          </a:xfrm>
          <a:prstGeom prst="rect">
            <a:avLst/>
          </a:prstGeom>
        </p:spPr>
        <p:style>
          <a:lnRef idx="2">
            <a:schemeClr val="accent3"/>
          </a:lnRef>
          <a:fillRef idx="1003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" name="TextBox 3"/>
          <p:cNvSpPr txBox="1"/>
          <p:nvPr/>
        </p:nvSpPr>
        <p:spPr>
          <a:xfrm>
            <a:off x="5791200" y="2500306"/>
            <a:ext cx="78581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FF0000"/>
                </a:solidFill>
              </a:rPr>
              <a:t>50</a:t>
            </a:r>
            <a:endParaRPr lang="en-IN" sz="2400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000892" y="3286124"/>
            <a:ext cx="57150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0066CC"/>
                </a:solidFill>
              </a:rPr>
              <a:t>40</a:t>
            </a:r>
            <a:endParaRPr lang="en-IN" sz="2400" dirty="0">
              <a:solidFill>
                <a:srgbClr val="0066CC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8143868" y="2500306"/>
            <a:ext cx="10001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C00000"/>
                </a:solidFill>
              </a:rPr>
              <a:t>39.9</a:t>
            </a:r>
            <a:endParaRPr lang="en-IN" sz="2400" dirty="0">
              <a:solidFill>
                <a:srgbClr val="C0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5715000" y="4071942"/>
            <a:ext cx="78582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C00000"/>
                </a:solidFill>
              </a:rPr>
              <a:t>0.1</a:t>
            </a:r>
            <a:endParaRPr lang="en-IN" sz="2400" dirty="0">
              <a:solidFill>
                <a:srgbClr val="C0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8143900" y="4071942"/>
            <a:ext cx="64294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FF0000"/>
                </a:solidFill>
              </a:rPr>
              <a:t>10</a:t>
            </a:r>
            <a:endParaRPr lang="en-IN" sz="2400" dirty="0">
              <a:solidFill>
                <a:srgbClr val="FF0000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8072430" y="4643446"/>
            <a:ext cx="10715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400" dirty="0" smtClean="0">
                <a:solidFill>
                  <a:srgbClr val="0066CC"/>
                </a:solidFill>
              </a:rPr>
              <a:t>49.9</a:t>
            </a:r>
            <a:endParaRPr lang="en-IN" sz="2400" dirty="0">
              <a:solidFill>
                <a:srgbClr val="0066CC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571472" y="2438400"/>
            <a:ext cx="5214974" cy="48320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800" b="1" dirty="0" smtClean="0">
                <a:solidFill>
                  <a:srgbClr val="008000"/>
                </a:solidFill>
              </a:rPr>
              <a:t>SOLUTION: </a:t>
            </a:r>
          </a:p>
          <a:p>
            <a:r>
              <a:rPr lang="en-IN" sz="3200" dirty="0" smtClean="0">
                <a:solidFill>
                  <a:srgbClr val="C00000"/>
                </a:solidFill>
              </a:rPr>
              <a:t>From Pearson’s square, </a:t>
            </a:r>
            <a:r>
              <a:rPr lang="en-IN" sz="3200" dirty="0" smtClean="0">
                <a:solidFill>
                  <a:srgbClr val="0066CC"/>
                </a:solidFill>
              </a:rPr>
              <a:t>39.9 parts by weight of 50% cream</a:t>
            </a:r>
            <a:r>
              <a:rPr lang="en-IN" sz="3200" dirty="0" smtClean="0">
                <a:solidFill>
                  <a:srgbClr val="C00000"/>
                </a:solidFill>
              </a:rPr>
              <a:t>, </a:t>
            </a:r>
            <a:r>
              <a:rPr lang="en-IN" sz="3200" dirty="0" smtClean="0">
                <a:solidFill>
                  <a:srgbClr val="008000"/>
                </a:solidFill>
              </a:rPr>
              <a:t>when mixed with 0.1</a:t>
            </a:r>
            <a:r>
              <a:rPr lang="en-IN" sz="3200" dirty="0">
                <a:solidFill>
                  <a:srgbClr val="008000"/>
                </a:solidFill>
              </a:rPr>
              <a:t>% skim milk</a:t>
            </a:r>
            <a:r>
              <a:rPr lang="en-IN" sz="3200" dirty="0">
                <a:solidFill>
                  <a:srgbClr val="C00000"/>
                </a:solidFill>
              </a:rPr>
              <a:t>, </a:t>
            </a:r>
            <a:r>
              <a:rPr lang="en-IN" sz="3200" dirty="0">
                <a:solidFill>
                  <a:srgbClr val="003399"/>
                </a:solidFill>
              </a:rPr>
              <a:t>will give 49.9 parts by weight of standardised 40% </a:t>
            </a:r>
            <a:r>
              <a:rPr lang="en-IN" sz="3200" dirty="0" smtClean="0">
                <a:solidFill>
                  <a:srgbClr val="003399"/>
                </a:solidFill>
              </a:rPr>
              <a:t>cream with 10 parts by weight of milk.</a:t>
            </a:r>
          </a:p>
          <a:p>
            <a:endParaRPr lang="en-IN" sz="2400" dirty="0" smtClean="0">
              <a:solidFill>
                <a:srgbClr val="EAEAEA"/>
              </a:solidFill>
            </a:endParaRPr>
          </a:p>
        </p:txBody>
      </p:sp>
      <p:cxnSp>
        <p:nvCxnSpPr>
          <p:cNvPr id="11" name="Straight Arrow Connector 10"/>
          <p:cNvCxnSpPr/>
          <p:nvPr/>
        </p:nvCxnSpPr>
        <p:spPr>
          <a:xfrm rot="5400000" flipH="1" flipV="1">
            <a:off x="7429520" y="2786058"/>
            <a:ext cx="642942" cy="642942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flipV="1">
            <a:off x="6429388" y="3643314"/>
            <a:ext cx="642942" cy="42862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>
            <a:off x="6248400" y="2743200"/>
            <a:ext cx="757246" cy="685799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>
            <a:off x="7429520" y="3643314"/>
            <a:ext cx="642942" cy="42862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/>
          <p:cNvCxnSpPr/>
          <p:nvPr/>
        </p:nvCxnSpPr>
        <p:spPr>
          <a:xfrm>
            <a:off x="7929586" y="4572008"/>
            <a:ext cx="928694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/>
        </p:nvCxnSpPr>
        <p:spPr>
          <a:xfrm>
            <a:off x="8001024" y="5214950"/>
            <a:ext cx="928694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408859500"/>
      </p:ext>
    </p:extLst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762000" y="457200"/>
            <a:ext cx="7543800" cy="1219200"/>
          </a:xfr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 algn="ctr"/>
            <a:r>
              <a:rPr lang="en-IN" sz="5000" b="1" dirty="0" smtClean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PASTEURISATION</a:t>
            </a:r>
            <a:endParaRPr lang="en-IN" sz="50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381000" y="1916832"/>
            <a:ext cx="8229600" cy="3886200"/>
          </a:xfrm>
        </p:spPr>
        <p:txBody>
          <a:bodyPr>
            <a:normAutofit lnSpcReduction="10000"/>
          </a:bodyPr>
          <a:lstStyle/>
          <a:p>
            <a:pPr algn="just">
              <a:buNone/>
            </a:pPr>
            <a:r>
              <a:rPr lang="en-IN" sz="3600" dirty="0" smtClean="0"/>
              <a:t>Pasteurization of cream refers to the process of </a:t>
            </a:r>
            <a:r>
              <a:rPr lang="en-IN" sz="3600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heating</a:t>
            </a:r>
            <a:r>
              <a:rPr lang="en-IN" sz="3600" dirty="0" smtClean="0"/>
              <a:t> every particle of cream to not less than </a:t>
            </a:r>
            <a:r>
              <a:rPr lang="en-IN" sz="3600" b="1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71°C</a:t>
            </a:r>
            <a:r>
              <a:rPr lang="en-IN" sz="3600" dirty="0" smtClean="0"/>
              <a:t> and holding it at such a temperature for at least </a:t>
            </a:r>
            <a:r>
              <a:rPr lang="en-IN" sz="3600" b="1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20</a:t>
            </a:r>
            <a:r>
              <a:rPr lang="en-IN" sz="3600" b="1" dirty="0" smtClean="0">
                <a:solidFill>
                  <a:srgbClr val="00823B"/>
                </a:solidFill>
              </a:rPr>
              <a:t> </a:t>
            </a:r>
            <a:r>
              <a:rPr lang="en-IN" sz="3600" b="1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minutes</a:t>
            </a:r>
            <a:r>
              <a:rPr lang="en-IN" sz="3600" dirty="0" smtClean="0"/>
              <a:t>, or to any suitable temperature-time combination, using approved and properly-operated equipment.</a:t>
            </a:r>
            <a:endParaRPr lang="en-IN" sz="3600" dirty="0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3900">
        <p14:glitter pattern="hexagon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 idx="4294967295"/>
          </p:nvPr>
        </p:nvSpPr>
        <p:spPr>
          <a:xfrm>
            <a:off x="381000" y="457200"/>
            <a:ext cx="8229600" cy="457200"/>
          </a:xfr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pPr algn="ctr"/>
            <a:r>
              <a:rPr lang="en-IN" sz="3000" b="1" dirty="0" smtClean="0">
                <a:solidFill>
                  <a:schemeClr val="bg1"/>
                </a:solidFill>
                <a:latin typeface="Arial Narrow" pitchFamily="34" charset="0"/>
              </a:rPr>
              <a:t>OBJECTIVES OF PASTEURISATION</a:t>
            </a:r>
            <a:endParaRPr lang="en-IN" sz="3000" b="1" dirty="0">
              <a:solidFill>
                <a:schemeClr val="bg1"/>
              </a:solidFill>
              <a:latin typeface="Arial Narrow" pitchFamily="34" charset="0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4294967295"/>
          </p:nvPr>
        </p:nvSpPr>
        <p:spPr>
          <a:xfrm>
            <a:off x="304800" y="1219200"/>
            <a:ext cx="8229600" cy="4572000"/>
          </a:xfrm>
        </p:spPr>
        <p:txBody>
          <a:bodyPr>
            <a:noAutofit/>
          </a:bodyPr>
          <a:lstStyle/>
          <a:p>
            <a:pPr algn="just"/>
            <a:r>
              <a:rPr lang="en-IN" sz="3200" b="1" dirty="0" smtClean="0">
                <a:solidFill>
                  <a:srgbClr val="003399"/>
                </a:solidFill>
              </a:rPr>
              <a:t>To destroy the pathogenic organisms in cream.</a:t>
            </a:r>
          </a:p>
          <a:p>
            <a:pPr algn="just"/>
            <a:r>
              <a:rPr lang="en-IN" sz="3200" b="1" dirty="0" smtClean="0">
                <a:solidFill>
                  <a:srgbClr val="008000"/>
                </a:solidFill>
              </a:rPr>
              <a:t>To destroy the undesirable micro organisms and inactivate the enzymes.</a:t>
            </a:r>
          </a:p>
          <a:p>
            <a:pPr algn="just"/>
            <a:r>
              <a:rPr lang="en-IN" sz="3200" b="1" dirty="0" smtClean="0">
                <a:solidFill>
                  <a:srgbClr val="4D6CCF"/>
                </a:solidFill>
              </a:rPr>
              <a:t>To complete the neutralization process in the manufacture of butter.</a:t>
            </a:r>
          </a:p>
          <a:p>
            <a:pPr algn="just"/>
            <a:r>
              <a:rPr lang="en-IN" sz="3200" b="1" dirty="0" smtClean="0">
                <a:solidFill>
                  <a:srgbClr val="FF0000"/>
                </a:solidFill>
              </a:rPr>
              <a:t>To eliminate some of the gaseous tainting substances.</a:t>
            </a:r>
          </a:p>
          <a:p>
            <a:pPr algn="just"/>
            <a:r>
              <a:rPr lang="en-IN" sz="3200" b="1" dirty="0" smtClean="0">
                <a:solidFill>
                  <a:srgbClr val="7030A0"/>
                </a:solidFill>
              </a:rPr>
              <a:t>To make possible the removal of some volatile off flavours by  vacreation.</a:t>
            </a:r>
            <a:endParaRPr lang="en-IN" sz="3200" b="1" dirty="0">
              <a:solidFill>
                <a:srgbClr val="7030A0"/>
              </a:solidFill>
            </a:endParaRPr>
          </a:p>
        </p:txBody>
      </p:sp>
    </p:spTree>
  </p:cSld>
  <p:clrMapOvr>
    <a:masterClrMapping/>
  </p:clrMapOvr>
  <p:transition spd="slow">
    <p:strips dir="r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2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27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xmlns="" val="2729113838"/>
              </p:ext>
            </p:extLst>
          </p:nvPr>
        </p:nvGraphicFramePr>
        <p:xfrm>
          <a:off x="228600" y="304800"/>
          <a:ext cx="8534400" cy="6172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</p:cSld>
  <p:clrMapOvr>
    <a:masterClrMapping/>
  </p:clrMapOvr>
  <p:transition spd="slow">
    <p:wheel spokes="8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2" grpId="0">
        <p:bldAsOne/>
      </p:bldGraphic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/>
          <p:cNvGraphicFramePr/>
          <p:nvPr>
            <p:extLst>
              <p:ext uri="{D42A27DB-BD31-4B8C-83A1-F6EECF244321}">
                <p14:modId xmlns:p14="http://schemas.microsoft.com/office/powerpoint/2010/main" xmlns="" val="3980663704"/>
              </p:ext>
            </p:extLst>
          </p:nvPr>
        </p:nvGraphicFramePr>
        <p:xfrm>
          <a:off x="76200" y="76200"/>
          <a:ext cx="8991600" cy="12954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3" name="Subtitle 2"/>
          <p:cNvSpPr>
            <a:spLocks noGrp="1"/>
          </p:cNvSpPr>
          <p:nvPr>
            <p:ph type="subTitle" idx="4294967295"/>
          </p:nvPr>
        </p:nvSpPr>
        <p:spPr>
          <a:xfrm>
            <a:off x="76200" y="1447800"/>
            <a:ext cx="8915400" cy="5429250"/>
          </a:xfrm>
        </p:spPr>
        <p:txBody>
          <a:bodyPr>
            <a:normAutofit fontScale="92500" lnSpcReduction="10000"/>
          </a:bodyPr>
          <a:lstStyle/>
          <a:p>
            <a:pPr marL="45720" indent="0" algn="just">
              <a:buNone/>
            </a:pPr>
            <a:r>
              <a:rPr lang="en-US" sz="2800" b="1" i="1" dirty="0" smtClean="0">
                <a:solidFill>
                  <a:schemeClr val="bg2">
                    <a:lumMod val="25000"/>
                  </a:schemeClr>
                </a:solidFill>
              </a:rPr>
              <a:t>Neutralization of sour cream for butter making refers to partial reduction in its acidity.</a:t>
            </a:r>
          </a:p>
          <a:p>
            <a:pPr marL="45720" indent="0" algn="just">
              <a:buNone/>
            </a:pPr>
            <a:endParaRPr lang="en-US" dirty="0"/>
          </a:p>
          <a:p>
            <a:pPr marL="45720" indent="0" algn="just">
              <a:buNone/>
            </a:pPr>
            <a:r>
              <a:rPr lang="en-US" sz="2400" b="1" dirty="0" smtClean="0">
                <a:solidFill>
                  <a:srgbClr val="7030A0"/>
                </a:solidFill>
              </a:rPr>
              <a:t>OBJECTIVE-</a:t>
            </a:r>
          </a:p>
          <a:p>
            <a:pPr marL="45720" indent="0" algn="just">
              <a:spcBef>
                <a:spcPts val="1200"/>
              </a:spcBef>
              <a:spcAft>
                <a:spcPts val="600"/>
              </a:spcAft>
              <a:buNone/>
            </a:pPr>
            <a:r>
              <a:rPr lang="en-US" sz="2700" b="1" dirty="0" smtClean="0">
                <a:solidFill>
                  <a:srgbClr val="FF6600"/>
                </a:solidFill>
              </a:rPr>
              <a:t>1.To avoid excessive fat loss in butter-milk ,due to churning of high acid pasteurized cream.    </a:t>
            </a:r>
          </a:p>
          <a:p>
            <a:pPr marL="45720" indent="0" algn="just">
              <a:spcBef>
                <a:spcPts val="1200"/>
              </a:spcBef>
              <a:spcAft>
                <a:spcPts val="600"/>
              </a:spcAft>
              <a:buNone/>
            </a:pPr>
            <a:r>
              <a:rPr lang="en-US" sz="2700" b="1" dirty="0" smtClean="0">
                <a:solidFill>
                  <a:srgbClr val="008000"/>
                </a:solidFill>
              </a:rPr>
              <a:t>2.To guard against off flavors in cream.</a:t>
            </a:r>
          </a:p>
          <a:p>
            <a:pPr marL="45720" indent="0" algn="just">
              <a:spcBef>
                <a:spcPts val="1200"/>
              </a:spcBef>
              <a:spcAft>
                <a:spcPts val="600"/>
              </a:spcAft>
              <a:buNone/>
            </a:pPr>
            <a:r>
              <a:rPr lang="en-US" sz="2700" b="1" dirty="0" smtClean="0">
                <a:solidFill>
                  <a:srgbClr val="C00000"/>
                </a:solidFill>
              </a:rPr>
              <a:t>3.To improve the keeping quality of butter made from high acid cream. </a:t>
            </a:r>
          </a:p>
          <a:p>
            <a:pPr algn="just"/>
            <a:endParaRPr lang="en-US" b="1" dirty="0" smtClean="0">
              <a:solidFill>
                <a:srgbClr val="002060"/>
              </a:solidFill>
            </a:endParaRPr>
          </a:p>
          <a:p>
            <a:pPr algn="just">
              <a:buNone/>
            </a:pPr>
            <a:endParaRPr lang="en-US" b="1" dirty="0">
              <a:solidFill>
                <a:srgbClr val="002060"/>
              </a:solidFill>
            </a:endParaRPr>
          </a:p>
          <a:p>
            <a:pPr marL="45720" indent="0" algn="just">
              <a:buNone/>
            </a:pPr>
            <a:r>
              <a:rPr lang="en-US" sz="2700" b="1" dirty="0" smtClean="0">
                <a:solidFill>
                  <a:schemeClr val="bg2">
                    <a:lumMod val="25000"/>
                  </a:schemeClr>
                </a:solidFill>
              </a:rPr>
              <a:t>BUTTER IS GENERALLY STORED AT -23⁰C TO -29⁰C</a:t>
            </a:r>
          </a:p>
          <a:p>
            <a:pPr algn="just"/>
            <a:endParaRPr lang="en-US" b="1" dirty="0" smtClean="0">
              <a:solidFill>
                <a:srgbClr val="FFC000"/>
              </a:solidFill>
            </a:endParaRPr>
          </a:p>
          <a:p>
            <a:pPr algn="just"/>
            <a:endParaRPr lang="en-US" b="1" dirty="0" smtClean="0">
              <a:solidFill>
                <a:srgbClr val="FFC000"/>
              </a:solidFill>
            </a:endParaRPr>
          </a:p>
          <a:p>
            <a:pPr algn="just"/>
            <a:endParaRPr lang="en-US" b="1" dirty="0" smtClean="0">
              <a:solidFill>
                <a:srgbClr val="FFC000"/>
              </a:solidFill>
            </a:endParaRPr>
          </a:p>
          <a:p>
            <a:pPr algn="just"/>
            <a:endParaRPr lang="en-US" dirty="0" smtClean="0"/>
          </a:p>
          <a:p>
            <a:pPr algn="just"/>
            <a:endParaRPr lang="en-US" dirty="0" smtClean="0"/>
          </a:p>
          <a:p>
            <a:pPr algn="jus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2679969234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9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143000"/>
            <a:ext cx="9144000" cy="5904656"/>
          </a:xfrm>
        </p:spPr>
        <p:txBody>
          <a:bodyPr>
            <a:normAutofit/>
          </a:bodyPr>
          <a:lstStyle/>
          <a:p>
            <a:pPr algn="just"/>
            <a:r>
              <a:rPr lang="en-US" sz="2400" b="1" dirty="0" smtClean="0"/>
              <a:t>1.ADOPTION OF DEFINITE STANDARD OF CHURNING ACIDITY</a:t>
            </a:r>
          </a:p>
          <a:p>
            <a:pPr marL="357188" indent="-85725" algn="just"/>
            <a:r>
              <a:rPr lang="en-US" sz="2400" dirty="0" smtClean="0"/>
              <a:t>*</a:t>
            </a:r>
            <a:r>
              <a:rPr lang="en-US" sz="2400" b="1" dirty="0" smtClean="0">
                <a:solidFill>
                  <a:srgbClr val="C00000"/>
                </a:solidFill>
              </a:rPr>
              <a:t>Butter for long storage </a:t>
            </a:r>
            <a:r>
              <a:rPr lang="en-US" sz="2400" dirty="0" smtClean="0"/>
              <a:t>–cream acidity should be 0.06 to 0.08 </a:t>
            </a:r>
          </a:p>
          <a:p>
            <a:pPr marL="357188" indent="-85725" algn="just"/>
            <a:r>
              <a:rPr lang="en-US" sz="2400" dirty="0" smtClean="0"/>
              <a:t>*</a:t>
            </a:r>
            <a:r>
              <a:rPr lang="en-US" sz="2400" b="1" dirty="0" smtClean="0">
                <a:solidFill>
                  <a:srgbClr val="7030A0"/>
                </a:solidFill>
              </a:rPr>
              <a:t>Butter for short storage</a:t>
            </a:r>
            <a:r>
              <a:rPr lang="en-US" sz="2400" dirty="0" smtClean="0">
                <a:solidFill>
                  <a:srgbClr val="C00000"/>
                </a:solidFill>
              </a:rPr>
              <a:t>-</a:t>
            </a:r>
            <a:r>
              <a:rPr lang="en-US" sz="2400" dirty="0" smtClean="0">
                <a:solidFill>
                  <a:schemeClr val="tx1"/>
                </a:solidFill>
              </a:rPr>
              <a:t>cream acidity should be 0.25 to 0.30.</a:t>
            </a:r>
          </a:p>
          <a:p>
            <a:pPr algn="just"/>
            <a:r>
              <a:rPr lang="en-US" sz="2400" b="1" dirty="0" smtClean="0">
                <a:solidFill>
                  <a:srgbClr val="008000"/>
                </a:solidFill>
              </a:rPr>
              <a:t>2.Testing correctly for acidity </a:t>
            </a:r>
          </a:p>
          <a:p>
            <a:pPr marL="357188" algn="just"/>
            <a:r>
              <a:rPr lang="en-US" sz="2400" dirty="0" smtClean="0">
                <a:solidFill>
                  <a:schemeClr val="tx1"/>
                </a:solidFill>
              </a:rPr>
              <a:t>*</a:t>
            </a:r>
            <a:r>
              <a:rPr lang="en-US" sz="2400" dirty="0" smtClean="0">
                <a:solidFill>
                  <a:srgbClr val="FF0000"/>
                </a:solidFill>
              </a:rPr>
              <a:t>take sample after thorough mixing</a:t>
            </a:r>
          </a:p>
          <a:p>
            <a:pPr marL="357188" algn="just"/>
            <a:r>
              <a:rPr lang="en-US" sz="2400" dirty="0" smtClean="0">
                <a:solidFill>
                  <a:schemeClr val="tx1"/>
                </a:solidFill>
              </a:rPr>
              <a:t>*</a:t>
            </a:r>
            <a:r>
              <a:rPr lang="en-US" sz="2400" dirty="0" smtClean="0">
                <a:solidFill>
                  <a:srgbClr val="FF6600"/>
                </a:solidFill>
              </a:rPr>
              <a:t>heat cream to boiling point for one minute before testing for acidity</a:t>
            </a:r>
          </a:p>
          <a:p>
            <a:pPr marL="357188" algn="just"/>
            <a:r>
              <a:rPr lang="en-US" sz="2400" dirty="0" smtClean="0">
                <a:solidFill>
                  <a:schemeClr val="tx1"/>
                </a:solidFill>
              </a:rPr>
              <a:t>*</a:t>
            </a:r>
            <a:r>
              <a:rPr lang="en-US" sz="2400" dirty="0" smtClean="0">
                <a:solidFill>
                  <a:srgbClr val="0066CC"/>
                </a:solidFill>
              </a:rPr>
              <a:t>first partially neutralize the cream with known amount of alkali and then treat as above (for acid cream)</a:t>
            </a:r>
          </a:p>
          <a:p>
            <a:pPr marL="357188" algn="just"/>
            <a:r>
              <a:rPr lang="en-US" sz="2400" dirty="0" smtClean="0">
                <a:solidFill>
                  <a:schemeClr val="tx1"/>
                </a:solidFill>
              </a:rPr>
              <a:t>*</a:t>
            </a:r>
            <a:r>
              <a:rPr lang="en-US" sz="2400" dirty="0" smtClean="0">
                <a:solidFill>
                  <a:srgbClr val="7030A0"/>
                </a:solidFill>
              </a:rPr>
              <a:t>determine lactic acidity of cream by titration of a fixed weight (10g) with the standard alkali (n/9 NaOH solution), using phenolphthalein as an indicator.</a:t>
            </a:r>
          </a:p>
        </p:txBody>
      </p:sp>
      <p:graphicFrame>
        <p:nvGraphicFramePr>
          <p:cNvPr id="4" name="Diagram 3"/>
          <p:cNvGraphicFramePr/>
          <p:nvPr>
            <p:extLst>
              <p:ext uri="{D42A27DB-BD31-4B8C-83A1-F6EECF244321}">
                <p14:modId xmlns:p14="http://schemas.microsoft.com/office/powerpoint/2010/main" xmlns="" val="2225378809"/>
              </p:ext>
            </p:extLst>
          </p:nvPr>
        </p:nvGraphicFramePr>
        <p:xfrm>
          <a:off x="457200" y="76200"/>
          <a:ext cx="8229600" cy="990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xmlns="" val="15276965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42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900213922"/>
              </p:ext>
            </p:extLst>
          </p:nvPr>
        </p:nvGraphicFramePr>
        <p:xfrm>
          <a:off x="685799" y="2674938"/>
          <a:ext cx="7594602" cy="3440180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2316740"/>
                <a:gridCol w="2746328"/>
                <a:gridCol w="2531534"/>
              </a:tblGrid>
              <a:tr h="1433644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3000" dirty="0" smtClean="0">
                          <a:solidFill>
                            <a:srgbClr val="003399"/>
                          </a:solidFill>
                        </a:rPr>
                        <a:t>Type</a:t>
                      </a:r>
                      <a:r>
                        <a:rPr lang="en-US" sz="3000" baseline="0" dirty="0" smtClean="0">
                          <a:solidFill>
                            <a:srgbClr val="003399"/>
                          </a:solidFill>
                        </a:rPr>
                        <a:t> of </a:t>
                      </a:r>
                      <a:r>
                        <a:rPr lang="en-US" sz="3000" dirty="0" smtClean="0">
                          <a:solidFill>
                            <a:srgbClr val="003399"/>
                          </a:solidFill>
                        </a:rPr>
                        <a:t>Neutralizer</a:t>
                      </a:r>
                    </a:p>
                    <a:p>
                      <a:pPr algn="ctr"/>
                      <a:endParaRPr lang="en-US" b="1" dirty="0">
                        <a:solidFill>
                          <a:srgbClr val="003399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000" dirty="0" smtClean="0">
                          <a:solidFill>
                            <a:srgbClr val="003399"/>
                          </a:solidFill>
                        </a:rPr>
                        <a:t>Theoretical</a:t>
                      </a:r>
                      <a:r>
                        <a:rPr lang="en-US" sz="3000" baseline="0" dirty="0" smtClean="0">
                          <a:solidFill>
                            <a:srgbClr val="003399"/>
                          </a:solidFill>
                        </a:rPr>
                        <a:t> value (in kg)</a:t>
                      </a:r>
                      <a:endParaRPr lang="en-US" sz="3000" b="1" dirty="0">
                        <a:solidFill>
                          <a:srgbClr val="003399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000" dirty="0" smtClean="0">
                          <a:solidFill>
                            <a:srgbClr val="003399"/>
                          </a:solidFill>
                        </a:rPr>
                        <a:t>Practical value</a:t>
                      </a:r>
                      <a:r>
                        <a:rPr lang="en-US" sz="3000" baseline="0" dirty="0" smtClean="0">
                          <a:solidFill>
                            <a:srgbClr val="003399"/>
                          </a:solidFill>
                        </a:rPr>
                        <a:t> (in kg)</a:t>
                      </a:r>
                      <a:endParaRPr lang="en-US" sz="3000" b="1" dirty="0">
                        <a:solidFill>
                          <a:srgbClr val="003399"/>
                        </a:solidFill>
                      </a:endParaRPr>
                    </a:p>
                  </a:txBody>
                  <a:tcPr marL="76301" marR="76301"/>
                </a:tc>
              </a:tr>
              <a:tr h="1003268"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FF6600"/>
                          </a:solidFill>
                        </a:rPr>
                        <a:t>Sodium bicarbonate</a:t>
                      </a:r>
                      <a:endParaRPr lang="en-US" sz="2500" b="1" dirty="0">
                        <a:solidFill>
                          <a:srgbClr val="FF6600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FF6600"/>
                          </a:solidFill>
                        </a:rPr>
                        <a:t>0.93</a:t>
                      </a:r>
                      <a:endParaRPr lang="en-US" sz="2500" b="1" dirty="0">
                        <a:solidFill>
                          <a:srgbClr val="FF6600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FF6600"/>
                          </a:solidFill>
                        </a:rPr>
                        <a:t>0.83</a:t>
                      </a:r>
                    </a:p>
                    <a:p>
                      <a:pPr algn="ctr"/>
                      <a:endParaRPr lang="en-US" sz="2500" b="1" dirty="0">
                        <a:solidFill>
                          <a:srgbClr val="FF6600"/>
                        </a:solidFill>
                      </a:endParaRPr>
                    </a:p>
                  </a:txBody>
                  <a:tcPr marL="76301" marR="76301"/>
                </a:tc>
              </a:tr>
              <a:tr h="1003268"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008000"/>
                          </a:solidFill>
                        </a:rPr>
                        <a:t>Calcium</a:t>
                      </a:r>
                      <a:r>
                        <a:rPr lang="en-US" sz="2500" b="1" baseline="0" dirty="0" smtClean="0">
                          <a:solidFill>
                            <a:srgbClr val="008000"/>
                          </a:solidFill>
                        </a:rPr>
                        <a:t> hydroxide</a:t>
                      </a:r>
                      <a:endParaRPr lang="en-US" sz="2500" b="1" dirty="0">
                        <a:solidFill>
                          <a:srgbClr val="008000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008000"/>
                          </a:solidFill>
                        </a:rPr>
                        <a:t>0.41</a:t>
                      </a:r>
                      <a:endParaRPr lang="en-US" sz="2500" b="1" dirty="0">
                        <a:solidFill>
                          <a:srgbClr val="008000"/>
                        </a:solidFill>
                      </a:endParaRPr>
                    </a:p>
                  </a:txBody>
                  <a:tcPr marL="76301" marR="76301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500" b="1" dirty="0" smtClean="0">
                          <a:solidFill>
                            <a:srgbClr val="008000"/>
                          </a:solidFill>
                        </a:rPr>
                        <a:t>0.49</a:t>
                      </a:r>
                      <a:endParaRPr lang="en-US" sz="2500" b="1" dirty="0">
                        <a:solidFill>
                          <a:srgbClr val="008000"/>
                        </a:solidFill>
                      </a:endParaRPr>
                    </a:p>
                  </a:txBody>
                  <a:tcPr marL="76301" marR="76301"/>
                </a:tc>
              </a:tr>
            </a:tbl>
          </a:graphicData>
        </a:graphic>
      </p:graphicFrame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b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Correct Amount Of Neutralizer To Be Adde</a:t>
            </a:r>
            <a:r>
              <a:rPr lang="en-US" b="1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d</a:t>
            </a:r>
            <a:endParaRPr lang="en-US" b="1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541757919"/>
      </p:ext>
    </p:extLst>
  </p:cSld>
  <p:clrMapOvr>
    <a:masterClrMapping/>
  </p:clrMapOvr>
  <p:transition>
    <p:diamond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4294967295"/>
          </p:nvPr>
        </p:nvSpPr>
        <p:spPr>
          <a:xfrm>
            <a:off x="0" y="304800"/>
            <a:ext cx="9144000" cy="5861050"/>
          </a:xfrm>
        </p:spPr>
        <p:txBody>
          <a:bodyPr>
            <a:noAutofit/>
          </a:bodyPr>
          <a:lstStyle/>
          <a:p>
            <a:pPr algn="just">
              <a:spcBef>
                <a:spcPts val="1800"/>
              </a:spcBef>
              <a:spcAft>
                <a:spcPts val="1800"/>
              </a:spcAft>
              <a:buFont typeface="Wingdings" panose="05000000000000000000" pitchFamily="2" charset="2"/>
              <a:buChar char="q"/>
            </a:pPr>
            <a:r>
              <a:rPr lang="en-US" sz="2800" dirty="0" smtClean="0"/>
              <a:t>The practical value of </a:t>
            </a:r>
            <a:r>
              <a:rPr lang="en-US" sz="2800" b="1" dirty="0" smtClean="0">
                <a:solidFill>
                  <a:schemeClr val="accent6">
                    <a:lumMod val="75000"/>
                  </a:schemeClr>
                </a:solidFill>
              </a:rPr>
              <a:t>sodium bicarbonate  </a:t>
            </a:r>
            <a:r>
              <a:rPr lang="en-US" sz="2800" dirty="0" smtClean="0"/>
              <a:t>neutralizer used is lower than theoretical value due to the presence of variable amount of carbon-dioxide which raises the titrable value.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  <a:buFont typeface="Wingdings" panose="05000000000000000000" pitchFamily="2" charset="2"/>
              <a:buChar char="q"/>
            </a:pPr>
            <a:r>
              <a:rPr lang="en-US" sz="2800" dirty="0" smtClean="0"/>
              <a:t>Carbon dioxide doesn’t react with sodium bicarbonate neutralizer and consequently results in over neutralization.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  <a:buFont typeface="Wingdings" panose="05000000000000000000" pitchFamily="2" charset="2"/>
              <a:buChar char="q"/>
            </a:pPr>
            <a:r>
              <a:rPr lang="en-US" sz="2800" dirty="0" smtClean="0"/>
              <a:t>The actual neutralizing capacity of </a:t>
            </a:r>
            <a:r>
              <a:rPr lang="en-US" sz="2800" b="1" dirty="0" smtClean="0">
                <a:solidFill>
                  <a:schemeClr val="accent6">
                    <a:lumMod val="50000"/>
                  </a:schemeClr>
                </a:solidFill>
              </a:rPr>
              <a:t>Lime</a:t>
            </a:r>
            <a:r>
              <a:rPr lang="en-US" sz="2800" dirty="0" smtClean="0"/>
              <a:t> is only 80 percent of the amount used, since nearly 20 % of it reacts with casein and phosphate, and so is not available for acid neutralization.  </a:t>
            </a:r>
          </a:p>
          <a:p>
            <a:pPr marL="45720" indent="0" algn="just">
              <a:spcBef>
                <a:spcPts val="1800"/>
              </a:spcBef>
              <a:spcAft>
                <a:spcPts val="1800"/>
              </a:spcAft>
              <a:buNone/>
            </a:pP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xmlns="" val="3723124909"/>
      </p:ext>
    </p:extLst>
  </p:cSld>
  <p:clrMapOvr>
    <a:masterClrMapping/>
  </p:clrMapOvr>
  <p:transition spd="slow">
    <p:plu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0" dur="1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3" dur="1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228600"/>
            <a:ext cx="9144000" cy="1295400"/>
          </a:xfrm>
        </p:spPr>
        <p:txBody>
          <a:bodyPr>
            <a:noAutofit/>
          </a:bodyPr>
          <a:lstStyle/>
          <a:p>
            <a:pPr algn="ctr">
              <a:buNone/>
            </a:pPr>
            <a:r>
              <a:rPr lang="en-US" sz="5000" b="1" spc="-150" dirty="0" smtClean="0"/>
              <a:t>Characteristics of Neutralizers</a:t>
            </a:r>
            <a:endParaRPr lang="en-US" sz="5000" b="1" spc="-150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3174500916"/>
              </p:ext>
            </p:extLst>
          </p:nvPr>
        </p:nvGraphicFramePr>
        <p:xfrm>
          <a:off x="304800" y="1524000"/>
          <a:ext cx="8534401" cy="516460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94709"/>
                <a:gridCol w="2819846"/>
                <a:gridCol w="2819846"/>
              </a:tblGrid>
              <a:tr h="536907">
                <a:tc>
                  <a:txBody>
                    <a:bodyPr/>
                    <a:lstStyle/>
                    <a:p>
                      <a:pPr algn="l"/>
                      <a:r>
                        <a:rPr lang="en-US" sz="3000" b="1" dirty="0" smtClean="0">
                          <a:solidFill>
                            <a:schemeClr val="bg1"/>
                          </a:solidFill>
                        </a:rPr>
                        <a:t>Particulars</a:t>
                      </a:r>
                      <a:endParaRPr lang="en-US" sz="3000" b="1" dirty="0">
                        <a:solidFill>
                          <a:schemeClr val="bg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000" b="1" dirty="0" smtClean="0">
                          <a:solidFill>
                            <a:schemeClr val="bg1"/>
                          </a:solidFill>
                        </a:rPr>
                        <a:t>Lime</a:t>
                      </a:r>
                      <a:endParaRPr lang="en-US" sz="3000" b="1" dirty="0">
                        <a:solidFill>
                          <a:schemeClr val="bg1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000" b="1" dirty="0" smtClean="0">
                          <a:solidFill>
                            <a:schemeClr val="bg1"/>
                          </a:solidFill>
                        </a:rPr>
                        <a:t>Soda</a:t>
                      </a:r>
                      <a:endParaRPr lang="en-US" sz="3000" b="1" dirty="0">
                        <a:solidFill>
                          <a:schemeClr val="bg1"/>
                        </a:solidFill>
                      </a:endParaRPr>
                    </a:p>
                  </a:txBody>
                  <a:tcPr/>
                </a:tc>
              </a:tr>
              <a:tr h="536907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008000"/>
                          </a:solidFill>
                        </a:rPr>
                        <a:t>Purity</a:t>
                      </a:r>
                      <a:endParaRPr lang="en-US" sz="2200" b="1" dirty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008000"/>
                          </a:solidFill>
                        </a:rPr>
                        <a:t>Low </a:t>
                      </a:r>
                      <a:endParaRPr lang="en-US" sz="2200" b="1" dirty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008000"/>
                          </a:solidFill>
                        </a:rPr>
                        <a:t>High</a:t>
                      </a:r>
                      <a:endParaRPr lang="en-US" sz="2200" b="1" dirty="0">
                        <a:solidFill>
                          <a:srgbClr val="008000"/>
                        </a:solidFill>
                      </a:endParaRPr>
                    </a:p>
                  </a:txBody>
                  <a:tcPr/>
                </a:tc>
              </a:tr>
              <a:tr h="926716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Solubility</a:t>
                      </a:r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Low </a:t>
                      </a:r>
                    </a:p>
                    <a:p>
                      <a:pPr algn="ctr"/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High</a:t>
                      </a:r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</a:tr>
              <a:tr h="926716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FF6600"/>
                          </a:solidFill>
                        </a:rPr>
                        <a:t>Neutralizing</a:t>
                      </a:r>
                      <a:r>
                        <a:rPr lang="en-US" sz="2200" b="1" baseline="0" dirty="0" smtClean="0">
                          <a:solidFill>
                            <a:srgbClr val="FF6600"/>
                          </a:solidFill>
                        </a:rPr>
                        <a:t> speed</a:t>
                      </a:r>
                      <a:endParaRPr lang="en-US" sz="2200" b="1" dirty="0">
                        <a:solidFill>
                          <a:srgbClr val="FF66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b="1" dirty="0" smtClean="0">
                          <a:solidFill>
                            <a:srgbClr val="FF6600"/>
                          </a:solidFill>
                        </a:rPr>
                        <a:t>Low </a:t>
                      </a:r>
                    </a:p>
                    <a:p>
                      <a:pPr algn="ctr"/>
                      <a:endParaRPr lang="en-US" sz="2200" b="1" dirty="0">
                        <a:solidFill>
                          <a:srgbClr val="FF66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FF6600"/>
                          </a:solidFill>
                        </a:rPr>
                        <a:t>High</a:t>
                      </a:r>
                      <a:endParaRPr lang="en-US" sz="2200" b="1" dirty="0">
                        <a:solidFill>
                          <a:srgbClr val="FF6600"/>
                        </a:solidFill>
                      </a:endParaRPr>
                    </a:p>
                  </a:txBody>
                  <a:tcPr/>
                </a:tc>
              </a:tr>
              <a:tr h="536907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003399"/>
                          </a:solidFill>
                        </a:rPr>
                        <a:t>Foam production</a:t>
                      </a:r>
                      <a:endParaRPr lang="en-US" sz="2200" b="1" dirty="0">
                        <a:solidFill>
                          <a:srgbClr val="003399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003399"/>
                          </a:solidFill>
                        </a:rPr>
                        <a:t>none</a:t>
                      </a:r>
                      <a:endParaRPr lang="en-US" sz="2200" b="1" dirty="0">
                        <a:solidFill>
                          <a:srgbClr val="003399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003399"/>
                          </a:solidFill>
                        </a:rPr>
                        <a:t>Variable</a:t>
                      </a:r>
                      <a:endParaRPr lang="en-US" sz="2200" b="1" dirty="0">
                        <a:solidFill>
                          <a:srgbClr val="003399"/>
                        </a:solidFill>
                      </a:endParaRPr>
                    </a:p>
                  </a:txBody>
                  <a:tcPr/>
                </a:tc>
              </a:tr>
              <a:tr h="926716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Cost</a:t>
                      </a:r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Low </a:t>
                      </a:r>
                    </a:p>
                    <a:p>
                      <a:pPr algn="ctr"/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C00000"/>
                          </a:solidFill>
                        </a:rPr>
                        <a:t>High</a:t>
                      </a:r>
                      <a:endParaRPr lang="en-US" sz="22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</a:tr>
              <a:tr h="409729">
                <a:tc>
                  <a:txBody>
                    <a:bodyPr/>
                    <a:lstStyle/>
                    <a:p>
                      <a:pPr algn="l"/>
                      <a:r>
                        <a:rPr lang="en-US" sz="2200" b="1" dirty="0" smtClean="0">
                          <a:solidFill>
                            <a:srgbClr val="FF0000"/>
                          </a:solidFill>
                        </a:rPr>
                        <a:t>Over neutralization</a:t>
                      </a:r>
                      <a:r>
                        <a:rPr lang="en-US" sz="2200" b="1" baseline="0" dirty="0" smtClean="0">
                          <a:solidFill>
                            <a:srgbClr val="FF0000"/>
                          </a:solidFill>
                        </a:rPr>
                        <a:t> effect</a:t>
                      </a:r>
                      <a:endParaRPr lang="en-US" sz="22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FF0000"/>
                          </a:solidFill>
                        </a:rPr>
                        <a:t>Limy flavor</a:t>
                      </a:r>
                      <a:endParaRPr lang="en-US" sz="22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b="1" dirty="0" smtClean="0">
                          <a:solidFill>
                            <a:srgbClr val="FF0000"/>
                          </a:solidFill>
                        </a:rPr>
                        <a:t>Soapy flavor</a:t>
                      </a:r>
                      <a:endParaRPr lang="en-US" sz="22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xmlns="" val="215167196"/>
      </p:ext>
    </p:extLst>
  </p:cSld>
  <p:clrMapOvr>
    <a:masterClrMapping/>
  </p:clrMapOvr>
  <p:transition spd="slow"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2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en-US" sz="4000" b="1" dirty="0" smtClean="0">
                <a:solidFill>
                  <a:schemeClr val="bg1"/>
                </a:solidFill>
              </a:rPr>
              <a:t>Correct procedure for addition of Neutralizer</a:t>
            </a:r>
            <a:endParaRPr lang="en-US" sz="4000" b="1" dirty="0">
              <a:solidFill>
                <a:schemeClr val="bg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4294967295"/>
          </p:nvPr>
        </p:nvSpPr>
        <p:spPr>
          <a:xfrm>
            <a:off x="0" y="1676400"/>
            <a:ext cx="8991600" cy="4800600"/>
          </a:xfrm>
        </p:spPr>
        <p:txBody>
          <a:bodyPr>
            <a:normAutofit fontScale="47500" lnSpcReduction="20000"/>
          </a:bodyPr>
          <a:lstStyle/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FF0000"/>
                </a:solidFill>
              </a:rPr>
              <a:t>Should never be added dry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008000"/>
                </a:solidFill>
              </a:rPr>
              <a:t>Should be diluted 10-15 times in clean portable water 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FF6600"/>
                </a:solidFill>
              </a:rPr>
              <a:t>Should be mixed uniformly and stirred vigorously 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003399"/>
                </a:solidFill>
              </a:rPr>
              <a:t>Temperature of cream should be around 29</a:t>
            </a:r>
            <a:r>
              <a:rPr lang="en-US" sz="5000" b="1" dirty="0" smtClean="0">
                <a:solidFill>
                  <a:srgbClr val="003399"/>
                </a:solidFill>
                <a:latin typeface="Candara"/>
              </a:rPr>
              <a:t>⁰C</a:t>
            </a:r>
            <a:r>
              <a:rPr lang="en-US" sz="5000" b="1" dirty="0" smtClean="0">
                <a:solidFill>
                  <a:srgbClr val="003399"/>
                </a:solidFill>
              </a:rPr>
              <a:t> to 32</a:t>
            </a:r>
            <a:r>
              <a:rPr lang="en-US" sz="5000" b="1" dirty="0" smtClean="0">
                <a:solidFill>
                  <a:srgbClr val="003399"/>
                </a:solidFill>
                <a:latin typeface="Candara"/>
              </a:rPr>
              <a:t>⁰C</a:t>
            </a:r>
            <a:r>
              <a:rPr lang="en-US" sz="5000" b="1" dirty="0" smtClean="0">
                <a:solidFill>
                  <a:srgbClr val="003399"/>
                </a:solidFill>
              </a:rPr>
              <a:t>, during addition of neutralizer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FF0000"/>
                </a:solidFill>
              </a:rPr>
              <a:t>Stirring should be continued for 5-10 minutes after adding neutralizer</a:t>
            </a:r>
          </a:p>
          <a:p>
            <a:pPr algn="just">
              <a:spcBef>
                <a:spcPts val="1800"/>
              </a:spcBef>
              <a:spcAft>
                <a:spcPts val="1800"/>
              </a:spcAft>
            </a:pPr>
            <a:r>
              <a:rPr lang="en-US" sz="5000" b="1" dirty="0" smtClean="0">
                <a:solidFill>
                  <a:srgbClr val="339966"/>
                </a:solidFill>
              </a:rPr>
              <a:t>Then cream should be pasteurized</a:t>
            </a:r>
            <a:endParaRPr lang="en-US" dirty="0" smtClean="0">
              <a:solidFill>
                <a:srgbClr val="33996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35767325"/>
      </p:ext>
    </p:extLst>
  </p:cSld>
  <p:clrMapOvr>
    <a:masterClrMapping/>
  </p:clrMapOvr>
  <p:transition spd="slow">
    <p:plu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19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2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edg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0"/>
            <a:ext cx="8534400" cy="1524000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sz="4000" b="1" dirty="0" smtClean="0"/>
              <a:t>Double Neutralization of Cream </a:t>
            </a:r>
            <a:r>
              <a:rPr lang="en-US" sz="4000" dirty="0"/>
              <a:t>w</a:t>
            </a:r>
            <a:r>
              <a:rPr lang="en-US" sz="4000" b="1" dirty="0" smtClean="0"/>
              <a:t>ith </a:t>
            </a:r>
            <a:r>
              <a:rPr lang="en-US" sz="4000" dirty="0"/>
              <a:t>L</a:t>
            </a:r>
            <a:r>
              <a:rPr lang="en-US" sz="4000" b="1" dirty="0" smtClean="0"/>
              <a:t>ime and Soda</a:t>
            </a:r>
            <a:endParaRPr lang="en-US" sz="40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4294967295"/>
          </p:nvPr>
        </p:nvSpPr>
        <p:spPr>
          <a:xfrm>
            <a:off x="-1" y="1371600"/>
            <a:ext cx="9086193" cy="4533899"/>
          </a:xfrm>
        </p:spPr>
        <p:txBody>
          <a:bodyPr>
            <a:noAutofit/>
          </a:bodyPr>
          <a:lstStyle/>
          <a:p>
            <a:pPr algn="just"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339966"/>
                </a:solidFill>
              </a:rPr>
              <a:t>F</a:t>
            </a:r>
            <a:r>
              <a:rPr lang="en-US" sz="2800" b="1" dirty="0" smtClean="0">
                <a:solidFill>
                  <a:srgbClr val="339966"/>
                </a:solidFill>
              </a:rPr>
              <a:t>irst use lime as neutralizer to bring the cream acidity down to </a:t>
            </a:r>
            <a:r>
              <a:rPr lang="en-US" sz="2800" b="1" i="1" dirty="0" smtClean="0">
                <a:solidFill>
                  <a:srgbClr val="339966"/>
                </a:solidFill>
              </a:rPr>
              <a:t>0.3 -0.4% L.A.</a:t>
            </a:r>
          </a:p>
          <a:p>
            <a:pPr algn="just">
              <a:buFont typeface="Wingdings" panose="05000000000000000000" pitchFamily="2" charset="2"/>
              <a:buChar char="Ø"/>
            </a:pPr>
            <a:r>
              <a:rPr lang="en-US" sz="2800" b="1" dirty="0" smtClean="0">
                <a:solidFill>
                  <a:srgbClr val="C00000"/>
                </a:solidFill>
              </a:rPr>
              <a:t>Next use soda neutralizer to bring the cream acidity to desired level</a:t>
            </a:r>
            <a:r>
              <a:rPr lang="en-US" sz="2800" b="1" dirty="0" smtClean="0">
                <a:solidFill>
                  <a:srgbClr val="FF6600"/>
                </a:solidFill>
              </a:rPr>
              <a:t>.</a:t>
            </a:r>
          </a:p>
          <a:p>
            <a:pPr algn="just">
              <a:buNone/>
            </a:pPr>
            <a:endParaRPr lang="en-US" sz="1500" b="1" dirty="0" smtClean="0">
              <a:solidFill>
                <a:srgbClr val="FF6600"/>
              </a:solidFill>
            </a:endParaRPr>
          </a:p>
          <a:p>
            <a:pPr marL="45720" indent="0" algn="just">
              <a:buNone/>
            </a:pPr>
            <a:r>
              <a:rPr lang="en-US" sz="4000" b="1" dirty="0" smtClean="0">
                <a:solidFill>
                  <a:srgbClr val="002060"/>
                </a:solidFill>
              </a:rPr>
              <a:t>Objectives</a:t>
            </a:r>
            <a:endParaRPr lang="en-US" sz="2800" b="1" dirty="0">
              <a:solidFill>
                <a:srgbClr val="FF6600"/>
              </a:solidFill>
            </a:endParaRPr>
          </a:p>
          <a:p>
            <a:pPr algn="just">
              <a:buFont typeface="Wingdings" panose="05000000000000000000" pitchFamily="2" charset="2"/>
              <a:buChar char="Ø"/>
            </a:pPr>
            <a:r>
              <a:rPr lang="en-US" sz="2800" b="1" dirty="0" smtClean="0">
                <a:solidFill>
                  <a:srgbClr val="FF6600"/>
                </a:solidFill>
              </a:rPr>
              <a:t>To reduce intense flavor effect of single neutralizer used whether lime or soda</a:t>
            </a:r>
          </a:p>
          <a:p>
            <a:pPr algn="just">
              <a:buFont typeface="Wingdings" panose="05000000000000000000" pitchFamily="2" charset="2"/>
              <a:buChar char="Ø"/>
            </a:pPr>
            <a:r>
              <a:rPr lang="en-US" sz="2800" b="1" dirty="0">
                <a:solidFill>
                  <a:srgbClr val="4D6CCF"/>
                </a:solidFill>
              </a:rPr>
              <a:t>T</a:t>
            </a:r>
            <a:r>
              <a:rPr lang="en-US" sz="2800" b="1" dirty="0" smtClean="0">
                <a:solidFill>
                  <a:srgbClr val="4D6CCF"/>
                </a:solidFill>
              </a:rPr>
              <a:t>o avoid production of excessive carbon dioxide by the use of sodium bicarbonate with high acid cream.</a:t>
            </a:r>
          </a:p>
          <a:p>
            <a:pPr algn="just"/>
            <a:endParaRPr lang="en-US" sz="2800" dirty="0" smtClean="0"/>
          </a:p>
        </p:txBody>
      </p:sp>
    </p:spTree>
    <p:extLst>
      <p:ext uri="{BB962C8B-B14F-4D97-AF65-F5344CB8AC3E}">
        <p14:creationId xmlns:p14="http://schemas.microsoft.com/office/powerpoint/2010/main" xmlns="" val="1077614023"/>
      </p:ext>
    </p:extLst>
  </p:cSld>
  <p:clrMapOvr>
    <a:masterClrMapping/>
  </p:clrMapOvr>
  <p:transition spd="slow">
    <p:wheel spokes="8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3.jpeg"/></Relationships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4.jpeg"/></Relationships>
</file>

<file path=ppt/theme/theme1.xml><?xml version="1.0" encoding="utf-8"?>
<a:theme xmlns:a="http://schemas.openxmlformats.org/drawingml/2006/main" name="Trek">
  <a:themeElements>
    <a:clrScheme name="Trek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Trek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Trek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Waveform">
  <a:themeElements>
    <a:clrScheme name="Waveform">
      <a:dk1>
        <a:sysClr val="windowText" lastClr="000000"/>
      </a:dk1>
      <a:lt1>
        <a:sysClr val="window" lastClr="FFFFFF"/>
      </a:lt1>
      <a:dk2>
        <a:srgbClr val="073E87"/>
      </a:dk2>
      <a:lt2>
        <a:srgbClr val="C6E7FC"/>
      </a:lt2>
      <a:accent1>
        <a:srgbClr val="31B6FD"/>
      </a:accent1>
      <a:accent2>
        <a:srgbClr val="4584D3"/>
      </a:accent2>
      <a:accent3>
        <a:srgbClr val="5BD078"/>
      </a:accent3>
      <a:accent4>
        <a:srgbClr val="A5D028"/>
      </a:accent4>
      <a:accent5>
        <a:srgbClr val="F5C040"/>
      </a:accent5>
      <a:accent6>
        <a:srgbClr val="05E0DB"/>
      </a:accent6>
      <a:hlink>
        <a:srgbClr val="0080FF"/>
      </a:hlink>
      <a:folHlink>
        <a:srgbClr val="5EAEFF"/>
      </a:folHlink>
    </a:clrScheme>
    <a:fontScheme name="Waveform">
      <a:majorFont>
        <a:latin typeface="Candara"/>
        <a:ea typeface=""/>
        <a:cs typeface=""/>
        <a:font script="Jpan" typeface="HGP明朝E"/>
        <a:font script="Hang" typeface="HY그래픽M"/>
        <a:font script="Hans" typeface="华文新魏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ndara"/>
        <a:ea typeface=""/>
        <a:cs typeface=""/>
        <a:font script="Jpan" typeface="HGP明朝E"/>
        <a:font script="Hang" typeface="HY그래픽M"/>
        <a:font script="Hans" typeface="华文楷体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aveform">
      <a:fillStyleLst>
        <a:solidFill>
          <a:schemeClr val="phClr"/>
        </a:solidFill>
        <a:gradFill rotWithShape="1">
          <a:gsLst>
            <a:gs pos="0">
              <a:schemeClr val="phClr">
                <a:tint val="0"/>
              </a:schemeClr>
            </a:gs>
            <a:gs pos="44000">
              <a:schemeClr val="phClr">
                <a:tint val="60000"/>
                <a:satMod val="120000"/>
              </a:schemeClr>
            </a:gs>
            <a:gs pos="100000">
              <a:schemeClr val="phClr">
                <a:tint val="90000"/>
                <a:alpha val="100000"/>
                <a:lumMod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20000"/>
                <a:lumMod val="120000"/>
              </a:schemeClr>
            </a:gs>
            <a:gs pos="100000">
              <a:schemeClr val="phClr">
                <a:shade val="89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lumMod val="8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prstMaterial="flat">
            <a:bevelT w="12700" h="12700"/>
          </a:sp3d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contourW="19050" prstMaterial="flat">
            <a:bevelT w="63500" h="63500"/>
            <a:contourClr>
              <a:schemeClr val="phClr">
                <a:shade val="25000"/>
                <a:satMod val="18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40000">
              <a:schemeClr val="phClr">
                <a:tint val="94000"/>
                <a:shade val="94000"/>
                <a:alpha val="100000"/>
                <a:satMod val="114000"/>
                <a:lumMod val="114000"/>
              </a:schemeClr>
            </a:gs>
            <a:gs pos="74000">
              <a:schemeClr val="phClr">
                <a:tint val="94000"/>
                <a:shade val="94000"/>
                <a:satMod val="128000"/>
                <a:lumMod val="100000"/>
              </a:schemeClr>
            </a:gs>
            <a:gs pos="100000">
              <a:schemeClr val="phClr">
                <a:tint val="98000"/>
                <a:shade val="100000"/>
                <a:hueMod val="98000"/>
                <a:satMod val="100000"/>
                <a:lumMod val="74000"/>
              </a:schemeClr>
            </a:gs>
          </a:gsLst>
          <a:path path="circle">
            <a:fillToRect l="20000" t="-40000" r="20000" b="14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6000"/>
                <a:satMod val="130000"/>
                <a:lumMod val="50000"/>
              </a:schemeClr>
              <a:schemeClr val="phClr">
                <a:tint val="96000"/>
                <a:satMod val="114000"/>
                <a:lumMod val="114000"/>
              </a:schemeClr>
            </a:duotone>
          </a:blip>
          <a:stretch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NewsPrint">
  <a:themeElements>
    <a:clrScheme name="NewsPrint">
      <a:dk1>
        <a:sysClr val="windowText" lastClr="000000"/>
      </a:dk1>
      <a:lt1>
        <a:sysClr val="window" lastClr="FFFFFF"/>
      </a:lt1>
      <a:dk2>
        <a:srgbClr val="303030"/>
      </a:dk2>
      <a:lt2>
        <a:srgbClr val="DEDEE0"/>
      </a:lt2>
      <a:accent1>
        <a:srgbClr val="AD0101"/>
      </a:accent1>
      <a:accent2>
        <a:srgbClr val="726056"/>
      </a:accent2>
      <a:accent3>
        <a:srgbClr val="AC956E"/>
      </a:accent3>
      <a:accent4>
        <a:srgbClr val="808DA9"/>
      </a:accent4>
      <a:accent5>
        <a:srgbClr val="424E5B"/>
      </a:accent5>
      <a:accent6>
        <a:srgbClr val="730E00"/>
      </a:accent6>
      <a:hlink>
        <a:srgbClr val="D26900"/>
      </a:hlink>
      <a:folHlink>
        <a:srgbClr val="D89243"/>
      </a:folHlink>
    </a:clrScheme>
    <a:fontScheme name="NewsPrint">
      <a:majorFont>
        <a:latin typeface="Impact"/>
        <a:ea typeface=""/>
        <a:cs typeface=""/>
        <a:font script="Jpan" typeface="HGP創英角ｺﾞｼｯｸUB"/>
        <a:font script="Hang" typeface="HY견고딕"/>
        <a:font script="Hans" typeface="微软雅黑"/>
        <a:font script="Hant" typeface="微軟正黑體"/>
        <a:font script="Arab" typeface="Tahoma"/>
        <a:font script="Hebr" typeface="Tohoma"/>
        <a:font script="Thai" typeface="Tahoma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NewsPrint">
      <a:fillStyleLst>
        <a:solidFill>
          <a:schemeClr val="phClr"/>
        </a:solidFill>
        <a:gradFill rotWithShape="1">
          <a:gsLst>
            <a:gs pos="0">
              <a:schemeClr val="phClr">
                <a:tint val="37000"/>
                <a:hueMod val="100000"/>
                <a:satMod val="200000"/>
                <a:lumMod val="88000"/>
              </a:schemeClr>
            </a:gs>
            <a:gs pos="100000">
              <a:schemeClr val="phClr">
                <a:tint val="53000"/>
                <a:shade val="100000"/>
                <a:hueMod val="100000"/>
                <a:satMod val="350000"/>
                <a:lumMod val="79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83000"/>
                <a:shade val="100000"/>
                <a:alpha val="100000"/>
                <a:hueMod val="100000"/>
                <a:satMod val="220000"/>
                <a:lumMod val="90000"/>
              </a:schemeClr>
            </a:gs>
            <a:gs pos="76000">
              <a:schemeClr val="phClr">
                <a:shade val="100000"/>
              </a:schemeClr>
            </a:gs>
            <a:gs pos="100000">
              <a:schemeClr val="phClr">
                <a:shade val="93000"/>
                <a:alpha val="100000"/>
                <a:satMod val="100000"/>
                <a:lumMod val="93000"/>
              </a:schemeClr>
            </a:gs>
          </a:gsLst>
          <a:path path="circle">
            <a:fillToRect l="15000" t="15000" r="100000" b="100000"/>
          </a:path>
        </a:gradFill>
      </a:fillStyleLst>
      <a:lnStyleLst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  <a:ln w="34925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12700" dir="528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381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brightRoom" dir="tl"/>
          </a:scene3d>
          <a:sp3d contourW="12700">
            <a:bevelT w="31750" h="12700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3000"/>
              </a:schemeClr>
            </a:gs>
            <a:gs pos="100000">
              <a:schemeClr val="phClr">
                <a:shade val="55000"/>
              </a:schemeClr>
            </a:gs>
          </a:gsLst>
          <a:lin ang="5400000" scaled="1"/>
        </a:gradFill>
        <a:blipFill rotWithShape="1">
          <a:blip xmlns:r="http://schemas.openxmlformats.org/officeDocument/2006/relationships" r:embed="rId1">
            <a:duotone>
              <a:schemeClr val="phClr">
                <a:shade val="20000"/>
                <a:satMod val="350000"/>
                <a:lumMod val="125000"/>
              </a:schemeClr>
              <a:schemeClr val="phClr">
                <a:tint val="90000"/>
                <a:satMod val="250000"/>
              </a:schemeClr>
            </a:duotone>
          </a:blip>
          <a:stretch/>
        </a:blip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Slipstream">
  <a:themeElements>
    <a:clrScheme name="Slipstream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Slipstream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lipstream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Adjacency</Template>
  <TotalTime>2237</TotalTime>
  <Words>779</Words>
  <Application>Microsoft Office PowerPoint</Application>
  <PresentationFormat>On-screen Show (4:3)</PresentationFormat>
  <Paragraphs>110</Paragraphs>
  <Slides>13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4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Trek</vt:lpstr>
      <vt:lpstr>Waveform</vt:lpstr>
      <vt:lpstr>NewsPrint</vt:lpstr>
      <vt:lpstr>Slipstream</vt:lpstr>
      <vt:lpstr>Slide 1</vt:lpstr>
      <vt:lpstr>STANDARDISATION</vt:lpstr>
      <vt:lpstr>Slide 3</vt:lpstr>
      <vt:lpstr>PASTEURISATION</vt:lpstr>
      <vt:lpstr>OBJECTIVES OF PASTEURISATION</vt:lpstr>
      <vt:lpstr>Slide 6</vt:lpstr>
      <vt:lpstr>Slide 7</vt:lpstr>
      <vt:lpstr>Slide 8</vt:lpstr>
      <vt:lpstr>Correct Amount Of Neutralizer To Be Added</vt:lpstr>
      <vt:lpstr>Slide 10</vt:lpstr>
      <vt:lpstr>Characteristics of Neutralizers</vt:lpstr>
      <vt:lpstr>Correct procedure for addition of Neutralizer</vt:lpstr>
      <vt:lpstr>Double Neutralization of Cream with Lime and Soda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CREAM</dc:title>
  <dc:creator>sony</dc:creator>
  <cp:lastModifiedBy>Sanjeev Kumar</cp:lastModifiedBy>
  <cp:revision>306</cp:revision>
  <dcterms:created xsi:type="dcterms:W3CDTF">2006-08-16T00:00:00Z</dcterms:created>
  <dcterms:modified xsi:type="dcterms:W3CDTF">2020-11-23T07:52:31Z</dcterms:modified>
</cp:coreProperties>
</file>