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8" r:id="rId5"/>
    <p:sldId id="260" r:id="rId6"/>
    <p:sldId id="263" r:id="rId7"/>
    <p:sldId id="264" r:id="rId8"/>
    <p:sldId id="265" r:id="rId9"/>
    <p:sldId id="266" r:id="rId10"/>
    <p:sldId id="267" r:id="rId11"/>
    <p:sldId id="270" r:id="rId12"/>
    <p:sldId id="271"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10/28/2020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msdvetmanual.com/public-health/zoonoses/zoonotic-diseas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sciencedirect.com/topics/immunology-and-microbiology/paramyxoviridae" TargetMode="External"/><Relationship Id="rId7" Type="http://schemas.openxmlformats.org/officeDocument/2006/relationships/hyperlink" Target="https://www.sciencedirect.com/topics/immunology-and-microbiology/marine-mammal" TargetMode="External"/><Relationship Id="rId2" Type="http://schemas.openxmlformats.org/officeDocument/2006/relationships/hyperlink" Target="https://www.sciencedirect.com/topics/immunology-and-microbiology/morbillivirus" TargetMode="External"/><Relationship Id="rId1" Type="http://schemas.openxmlformats.org/officeDocument/2006/relationships/slideLayout" Target="../slideLayouts/slideLayout6.xml"/><Relationship Id="rId6" Type="http://schemas.openxmlformats.org/officeDocument/2006/relationships/hyperlink" Target="https://www.sciencedirect.com/topics/immunology-and-microbiology/canine-distemper-virus" TargetMode="External"/><Relationship Id="rId5" Type="http://schemas.openxmlformats.org/officeDocument/2006/relationships/hyperlink" Target="https://www.sciencedirect.com/topics/immunology-and-microbiology/rinderpest-virus" TargetMode="External"/><Relationship Id="rId4" Type="http://schemas.openxmlformats.org/officeDocument/2006/relationships/hyperlink" Target="https://www.sciencedirect.com/topics/immunology-and-microbiology/measles-viru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sciencedirect.com/topics/immunology-and-microbiology/canis-lupus" TargetMode="External"/><Relationship Id="rId2" Type="http://schemas.openxmlformats.org/officeDocument/2006/relationships/hyperlink" Target="https://www.sciencedirect.com/topics/immunology-and-microbiology/black-backed-jackal" TargetMode="External"/><Relationship Id="rId1" Type="http://schemas.openxmlformats.org/officeDocument/2006/relationships/slideLayout" Target="../slideLayouts/slideLayout6.xml"/><Relationship Id="rId4" Type="http://schemas.openxmlformats.org/officeDocument/2006/relationships/hyperlink" Target="https://www.sciencedirect.com/topics/immunology-and-microbiology/rhesus-monke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3116" y="1687484"/>
            <a:ext cx="8434955" cy="1947716"/>
          </a:xfrm>
        </p:spPr>
        <p:txBody>
          <a:bodyPr/>
          <a:lstStyle/>
          <a:p>
            <a:pPr algn="ctr"/>
            <a:r>
              <a:rPr lang="en-US" sz="6000" b="1" dirty="0" smtClean="0">
                <a:solidFill>
                  <a:schemeClr val="accent5"/>
                </a:solidFill>
              </a:rPr>
              <a:t>Viral diseases of wild and zoo animals </a:t>
            </a:r>
            <a:endParaRPr lang="en-US" sz="6000" b="1" dirty="0">
              <a:solidFill>
                <a:schemeClr val="accent5"/>
              </a:solidFill>
            </a:endParaRPr>
          </a:p>
        </p:txBody>
      </p:sp>
      <p:sp>
        <p:nvSpPr>
          <p:cNvPr id="3" name="Subtitle 2"/>
          <p:cNvSpPr>
            <a:spLocks noGrp="1"/>
          </p:cNvSpPr>
          <p:nvPr>
            <p:ph type="subTitle" idx="1"/>
          </p:nvPr>
        </p:nvSpPr>
        <p:spPr>
          <a:xfrm>
            <a:off x="1556943" y="4607786"/>
            <a:ext cx="7766936" cy="1385690"/>
          </a:xfrm>
        </p:spPr>
        <p:txBody>
          <a:bodyPr>
            <a:noAutofit/>
          </a:bodyPr>
          <a:lstStyle/>
          <a:p>
            <a:pPr algn="ctr"/>
            <a:r>
              <a:rPr lang="en-US" sz="2000" i="1" dirty="0" smtClean="0">
                <a:solidFill>
                  <a:schemeClr val="tx1"/>
                </a:solidFill>
              </a:rPr>
              <a:t>By: </a:t>
            </a:r>
            <a:r>
              <a:rPr lang="en-US" sz="2000" i="1" dirty="0" err="1" smtClean="0">
                <a:solidFill>
                  <a:schemeClr val="tx1"/>
                </a:solidFill>
              </a:rPr>
              <a:t>Sonam</a:t>
            </a:r>
            <a:r>
              <a:rPr lang="en-US" sz="2000" i="1" dirty="0" smtClean="0">
                <a:solidFill>
                  <a:schemeClr val="tx1"/>
                </a:solidFill>
              </a:rPr>
              <a:t> Bhatt </a:t>
            </a:r>
          </a:p>
          <a:p>
            <a:pPr algn="ctr"/>
            <a:r>
              <a:rPr lang="en-US" sz="2000" i="1" dirty="0" smtClean="0">
                <a:solidFill>
                  <a:schemeClr val="tx1"/>
                </a:solidFill>
              </a:rPr>
              <a:t>Assistant Professor </a:t>
            </a:r>
          </a:p>
          <a:p>
            <a:pPr algn="ctr"/>
            <a:r>
              <a:rPr lang="en-US" sz="2000" i="1" dirty="0" smtClean="0">
                <a:solidFill>
                  <a:schemeClr val="tx1"/>
                </a:solidFill>
              </a:rPr>
              <a:t>VMD BVC Patna </a:t>
            </a:r>
            <a:endParaRPr lang="en-US" sz="2000" i="1" dirty="0">
              <a:solidFill>
                <a:schemeClr val="tx1"/>
              </a:solidFill>
            </a:endParaRPr>
          </a:p>
        </p:txBody>
      </p:sp>
    </p:spTree>
    <p:extLst>
      <p:ext uri="{BB962C8B-B14F-4D97-AF65-F5344CB8AC3E}">
        <p14:creationId xmlns:p14="http://schemas.microsoft.com/office/powerpoint/2010/main" val="2432965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Measles </a:t>
            </a:r>
            <a:endParaRPr lang="en-US" dirty="0"/>
          </a:p>
        </p:txBody>
      </p:sp>
      <p:sp>
        <p:nvSpPr>
          <p:cNvPr id="3" name="Content Placeholder 2"/>
          <p:cNvSpPr>
            <a:spLocks noGrp="1"/>
          </p:cNvSpPr>
          <p:nvPr>
            <p:ph idx="1"/>
          </p:nvPr>
        </p:nvSpPr>
        <p:spPr>
          <a:xfrm>
            <a:off x="777087" y="1362567"/>
            <a:ext cx="8596668" cy="3880773"/>
          </a:xfrm>
        </p:spPr>
        <p:txBody>
          <a:bodyPr>
            <a:normAutofit fontScale="70000" lnSpcReduction="20000"/>
          </a:bodyPr>
          <a:lstStyle/>
          <a:p>
            <a:pPr>
              <a:lnSpc>
                <a:spcPct val="150000"/>
              </a:lnSpc>
            </a:pPr>
            <a:r>
              <a:rPr lang="en-IN" dirty="0">
                <a:latin typeface="Arial" panose="020B0604020202020204" pitchFamily="34" charset="0"/>
                <a:cs typeface="Arial" panose="020B0604020202020204" pitchFamily="34" charset="0"/>
              </a:rPr>
              <a:t>Measles is a highly contagious viral disease in nonhuman primates. The infection can range from asymptomatic to rapidly fatal, resulting in significant morbidity and mortality in captive populations</a:t>
            </a:r>
            <a:r>
              <a:rPr lang="en-IN" dirty="0" smtClean="0">
                <a:latin typeface="Arial" panose="020B0604020202020204" pitchFamily="34" charset="0"/>
                <a:cs typeface="Arial" panose="020B0604020202020204" pitchFamily="34" charset="0"/>
              </a:rPr>
              <a:t>.</a:t>
            </a:r>
          </a:p>
          <a:p>
            <a:pPr>
              <a:lnSpc>
                <a:spcPct val="150000"/>
              </a:lnSpc>
            </a:pPr>
            <a:r>
              <a:rPr lang="en-IN" dirty="0">
                <a:latin typeface="Arial" panose="020B0604020202020204" pitchFamily="34" charset="0"/>
                <a:cs typeface="Arial" panose="020B0604020202020204" pitchFamily="34" charset="0"/>
              </a:rPr>
              <a:t>This is a highly infectious </a:t>
            </a:r>
            <a:r>
              <a:rPr lang="en-IN" dirty="0" err="1">
                <a:latin typeface="Arial" panose="020B0604020202020204" pitchFamily="34" charset="0"/>
                <a:cs typeface="Arial" panose="020B0604020202020204" pitchFamily="34" charset="0"/>
              </a:rPr>
              <a:t>exanthematous</a:t>
            </a:r>
            <a:r>
              <a:rPr lang="en-IN" dirty="0">
                <a:latin typeface="Arial" panose="020B0604020202020204" pitchFamily="34" charset="0"/>
                <a:cs typeface="Arial" panose="020B0604020202020204" pitchFamily="34" charset="0"/>
              </a:rPr>
              <a:t> viral disease of children. This has been</a:t>
            </a:r>
          </a:p>
          <a:p>
            <a:pPr>
              <a:lnSpc>
                <a:spcPct val="150000"/>
              </a:lnSpc>
            </a:pPr>
            <a:r>
              <a:rPr lang="en-IN" dirty="0">
                <a:latin typeface="Arial" panose="020B0604020202020204" pitchFamily="34" charset="0"/>
                <a:cs typeface="Arial" panose="020B0604020202020204" pitchFamily="34" charset="0"/>
              </a:rPr>
              <a:t>documented in marmosets, tamarins, owl monkeys etc. and is fatal to them</a:t>
            </a:r>
            <a:r>
              <a:rPr lang="en-IN" dirty="0" smtClean="0">
                <a:latin typeface="Arial" panose="020B0604020202020204" pitchFamily="34" charset="0"/>
                <a:cs typeface="Arial" panose="020B0604020202020204" pitchFamily="34" charset="0"/>
              </a:rPr>
              <a:t>.</a:t>
            </a:r>
          </a:p>
          <a:p>
            <a:pPr>
              <a:lnSpc>
                <a:spcPct val="150000"/>
              </a:lnSpc>
            </a:pPr>
            <a:r>
              <a:rPr lang="en-IN" dirty="0"/>
              <a:t>Vaccination of infant rhesus monkeys and other macaques with human measles vaccine is recommended. </a:t>
            </a:r>
            <a:endParaRPr lang="en-IN" dirty="0">
              <a:latin typeface="Arial" panose="020B0604020202020204" pitchFamily="34" charset="0"/>
              <a:cs typeface="Arial" panose="020B0604020202020204" pitchFamily="34" charset="0"/>
            </a:endParaRPr>
          </a:p>
          <a:p>
            <a:pPr>
              <a:lnSpc>
                <a:spcPct val="150000"/>
              </a:lnSpc>
            </a:pPr>
            <a:r>
              <a:rPr lang="en-IN" dirty="0">
                <a:latin typeface="Arial" panose="020B0604020202020204" pitchFamily="34" charset="0"/>
                <a:cs typeface="Arial" panose="020B0604020202020204" pitchFamily="34" charset="0"/>
              </a:rPr>
              <a:t> Several outbreaks of viral hepatitis have been documented in primate handlers</a:t>
            </a:r>
          </a:p>
          <a:p>
            <a:pPr>
              <a:lnSpc>
                <a:spcPct val="150000"/>
              </a:lnSpc>
            </a:pPr>
            <a:r>
              <a:rPr lang="en-IN" dirty="0">
                <a:latin typeface="Arial" panose="020B0604020202020204" pitchFamily="34" charset="0"/>
                <a:cs typeface="Arial" panose="020B0604020202020204" pitchFamily="34" charset="0"/>
              </a:rPr>
              <a:t>and primate practitioners.</a:t>
            </a:r>
          </a:p>
          <a:p>
            <a:pPr>
              <a:lnSpc>
                <a:spcPct val="150000"/>
              </a:lnSpc>
            </a:pPr>
            <a:r>
              <a:rPr lang="en-IN" dirty="0">
                <a:latin typeface="Arial" panose="020B0604020202020204" pitchFamily="34" charset="0"/>
                <a:cs typeface="Arial" panose="020B0604020202020204" pitchFamily="34" charset="0"/>
              </a:rPr>
              <a:t> The virus causing human infectious hepatitis (hepatitis A) can infect</a:t>
            </a:r>
          </a:p>
          <a:p>
            <a:pPr>
              <a:lnSpc>
                <a:spcPct val="150000"/>
              </a:lnSpc>
            </a:pPr>
            <a:r>
              <a:rPr lang="en-IN" dirty="0">
                <a:latin typeface="Arial" panose="020B0604020202020204" pitchFamily="34" charset="0"/>
                <a:cs typeface="Arial" panose="020B0604020202020204" pitchFamily="34" charset="0"/>
              </a:rPr>
              <a:t>chimpanzees, </a:t>
            </a:r>
            <a:r>
              <a:rPr lang="en-IN" dirty="0" err="1">
                <a:latin typeface="Arial" panose="020B0604020202020204" pitchFamily="34" charset="0"/>
                <a:cs typeface="Arial" panose="020B0604020202020204" pitchFamily="34" charset="0"/>
              </a:rPr>
              <a:t>patas</a:t>
            </a:r>
            <a:r>
              <a:rPr lang="en-IN" dirty="0">
                <a:latin typeface="Arial" panose="020B0604020202020204" pitchFamily="34" charset="0"/>
                <a:cs typeface="Arial" panose="020B0604020202020204" pitchFamily="34" charset="0"/>
              </a:rPr>
              <a:t>, </a:t>
            </a:r>
            <a:r>
              <a:rPr lang="en-IN" dirty="0" err="1">
                <a:latin typeface="Arial" panose="020B0604020202020204" pitchFamily="34" charset="0"/>
                <a:cs typeface="Arial" panose="020B0604020202020204" pitchFamily="34" charset="0"/>
              </a:rPr>
              <a:t>wooley</a:t>
            </a:r>
            <a:r>
              <a:rPr lang="en-IN" dirty="0">
                <a:latin typeface="Arial" panose="020B0604020202020204" pitchFamily="34" charset="0"/>
                <a:cs typeface="Arial" panose="020B0604020202020204" pitchFamily="34" charset="0"/>
              </a:rPr>
              <a:t> monkey, gorilla, tamarins, </a:t>
            </a:r>
            <a:r>
              <a:rPr lang="en-IN" dirty="0" err="1">
                <a:latin typeface="Arial" panose="020B0604020202020204" pitchFamily="34" charset="0"/>
                <a:cs typeface="Arial" panose="020B0604020202020204" pitchFamily="34" charset="0"/>
              </a:rPr>
              <a:t>cebus</a:t>
            </a:r>
            <a:r>
              <a:rPr lang="en-IN" dirty="0">
                <a:latin typeface="Arial" panose="020B0604020202020204" pitchFamily="34" charset="0"/>
                <a:cs typeface="Arial" panose="020B0604020202020204" pitchFamily="34" charset="0"/>
              </a:rPr>
              <a:t> etc.</a:t>
            </a:r>
          </a:p>
          <a:p>
            <a:pPr>
              <a:lnSpc>
                <a:spcPct val="150000"/>
              </a:lnSpc>
            </a:pPr>
            <a:r>
              <a:rPr lang="en-IN" dirty="0">
                <a:latin typeface="Arial" panose="020B0604020202020204" pitchFamily="34" charset="0"/>
                <a:cs typeface="Arial" panose="020B0604020202020204" pitchFamily="34" charset="0"/>
              </a:rPr>
              <a:t> KFD has been reported in non human primates and is of zoonotic importance.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1939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116" y="301919"/>
            <a:ext cx="5540586" cy="797167"/>
          </a:xfrm>
        </p:spPr>
        <p:txBody>
          <a:bodyPr/>
          <a:lstStyle/>
          <a:p>
            <a:pPr algn="ctr"/>
            <a:r>
              <a:rPr lang="en-US" dirty="0" smtClean="0"/>
              <a:t>KFD </a:t>
            </a:r>
            <a:endParaRPr lang="en-US" dirty="0"/>
          </a:p>
        </p:txBody>
      </p:sp>
      <p:sp>
        <p:nvSpPr>
          <p:cNvPr id="3" name="Content Placeholder 2"/>
          <p:cNvSpPr>
            <a:spLocks noGrp="1"/>
          </p:cNvSpPr>
          <p:nvPr>
            <p:ph idx="1"/>
          </p:nvPr>
        </p:nvSpPr>
        <p:spPr>
          <a:xfrm>
            <a:off x="826964" y="1205346"/>
            <a:ext cx="4584621" cy="4824211"/>
          </a:xfrm>
        </p:spPr>
        <p:txBody>
          <a:bodyPr>
            <a:normAutofit fontScale="85000" lnSpcReduction="20000"/>
          </a:bodyPr>
          <a:lstStyle/>
          <a:p>
            <a:pPr algn="just">
              <a:lnSpc>
                <a:spcPct val="150000"/>
              </a:lnSpc>
            </a:pPr>
            <a:r>
              <a:rPr lang="en-IN" dirty="0" smtClean="0">
                <a:latin typeface="Arial" panose="020B0604020202020204" pitchFamily="34" charset="0"/>
                <a:cs typeface="Arial" panose="020B0604020202020204" pitchFamily="34" charset="0"/>
              </a:rPr>
              <a:t> </a:t>
            </a:r>
            <a:r>
              <a:rPr lang="en-IN" dirty="0">
                <a:latin typeface="Arial" panose="020B0604020202020204" pitchFamily="34" charset="0"/>
                <a:cs typeface="Arial" panose="020B0604020202020204" pitchFamily="34" charset="0"/>
              </a:rPr>
              <a:t>C</a:t>
            </a:r>
            <a:r>
              <a:rPr lang="en-IN" dirty="0" smtClean="0">
                <a:latin typeface="Arial" panose="020B0604020202020204" pitchFamily="34" charset="0"/>
                <a:cs typeface="Arial" panose="020B0604020202020204" pitchFamily="34" charset="0"/>
              </a:rPr>
              <a:t>aused </a:t>
            </a:r>
            <a:r>
              <a:rPr lang="en-IN" dirty="0">
                <a:latin typeface="Arial" panose="020B0604020202020204" pitchFamily="34" charset="0"/>
                <a:cs typeface="Arial" panose="020B0604020202020204" pitchFamily="34" charset="0"/>
              </a:rPr>
              <a:t>by </a:t>
            </a:r>
            <a:r>
              <a:rPr lang="en-IN" dirty="0" err="1">
                <a:latin typeface="Arial" panose="020B0604020202020204" pitchFamily="34" charset="0"/>
                <a:cs typeface="Arial" panose="020B0604020202020204" pitchFamily="34" charset="0"/>
              </a:rPr>
              <a:t>Kyasanur</a:t>
            </a:r>
            <a:r>
              <a:rPr lang="en-IN" dirty="0">
                <a:latin typeface="Arial" panose="020B0604020202020204" pitchFamily="34" charset="0"/>
                <a:cs typeface="Arial" panose="020B0604020202020204" pitchFamily="34" charset="0"/>
              </a:rPr>
              <a:t> Forest disease virus (KFDV), a member of the virus family </a:t>
            </a:r>
            <a:r>
              <a:rPr lang="en-IN" i="1" dirty="0" err="1" smtClean="0">
                <a:latin typeface="Arial" panose="020B0604020202020204" pitchFamily="34" charset="0"/>
                <a:cs typeface="Arial" panose="020B0604020202020204" pitchFamily="34" charset="0"/>
              </a:rPr>
              <a:t>Flaviviridae</a:t>
            </a:r>
            <a:endParaRPr lang="en-IN" dirty="0">
              <a:latin typeface="Arial" panose="020B0604020202020204" pitchFamily="34" charset="0"/>
              <a:cs typeface="Arial" panose="020B0604020202020204" pitchFamily="34" charset="0"/>
            </a:endParaRPr>
          </a:p>
          <a:p>
            <a:pPr algn="just">
              <a:lnSpc>
                <a:spcPct val="150000"/>
              </a:lnSpc>
            </a:pPr>
            <a:r>
              <a:rPr lang="en-IN" dirty="0"/>
              <a:t>Hard ticks (</a:t>
            </a:r>
            <a:r>
              <a:rPr lang="en-IN" i="1" dirty="0" err="1"/>
              <a:t>Hemaphysalis</a:t>
            </a:r>
            <a:r>
              <a:rPr lang="en-IN" i="1" dirty="0"/>
              <a:t> </a:t>
            </a:r>
            <a:r>
              <a:rPr lang="en-IN" i="1" dirty="0" err="1"/>
              <a:t>spinigera</a:t>
            </a:r>
            <a:r>
              <a:rPr lang="en-IN" dirty="0"/>
              <a:t>) are the reservoir of KFD virus and once infected, remain so for life. Rodents, shrews, and monkeys are common hosts for KFDV after being bitten by an infected tick. </a:t>
            </a:r>
            <a:endParaRPr lang="en-IN" dirty="0" smtClean="0"/>
          </a:p>
          <a:p>
            <a:pPr algn="just">
              <a:lnSpc>
                <a:spcPct val="150000"/>
              </a:lnSpc>
            </a:pPr>
            <a:r>
              <a:rPr lang="en-IN" dirty="0"/>
              <a:t>Monkeys, predominantly, the black-faced langur (</a:t>
            </a:r>
            <a:r>
              <a:rPr lang="en-IN" dirty="0" err="1"/>
              <a:t>Presbytis</a:t>
            </a:r>
            <a:r>
              <a:rPr lang="en-IN" dirty="0"/>
              <a:t> entellus) and the </a:t>
            </a:r>
            <a:r>
              <a:rPr lang="en-IN" dirty="0" err="1"/>
              <a:t>redfaced</a:t>
            </a:r>
            <a:r>
              <a:rPr lang="en-IN" dirty="0"/>
              <a:t> bonnet monkey (</a:t>
            </a:r>
            <a:r>
              <a:rPr lang="en-IN" dirty="0" err="1"/>
              <a:t>Macaca</a:t>
            </a:r>
            <a:r>
              <a:rPr lang="en-IN" dirty="0"/>
              <a:t> </a:t>
            </a:r>
            <a:r>
              <a:rPr lang="en-IN" dirty="0" err="1"/>
              <a:t>radiata</a:t>
            </a:r>
            <a:r>
              <a:rPr lang="en-IN" dirty="0"/>
              <a:t>) are </a:t>
            </a:r>
            <a:r>
              <a:rPr lang="en-IN" dirty="0" smtClean="0"/>
              <a:t>susceptible </a:t>
            </a:r>
            <a:r>
              <a:rPr lang="en-IN" dirty="0"/>
              <a:t>to </a:t>
            </a:r>
            <a:r>
              <a:rPr lang="en-IN" dirty="0" smtClean="0"/>
              <a:t>KFDV</a:t>
            </a:r>
          </a:p>
          <a:p>
            <a:pPr algn="just">
              <a:lnSpc>
                <a:spcPct val="150000"/>
              </a:lnSpc>
            </a:pPr>
            <a:r>
              <a:rPr lang="en-IN" dirty="0" smtClean="0"/>
              <a:t>Zoonotic importance </a:t>
            </a:r>
            <a:endParaRPr lang="en-IN" dirty="0" smtClean="0"/>
          </a:p>
          <a:p>
            <a:pPr algn="just">
              <a:lnSpc>
                <a:spcPct val="150000"/>
              </a:lnSpc>
            </a:pPr>
            <a:r>
              <a:rPr lang="en-IN" dirty="0" smtClean="0"/>
              <a:t>Gastrointestinal, bleeding complication </a:t>
            </a:r>
            <a:endParaRPr lang="en-IN" dirty="0" smtClean="0"/>
          </a:p>
          <a:p>
            <a:pPr algn="just">
              <a:lnSpc>
                <a:spcPct val="150000"/>
              </a:lnSpc>
            </a:pP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716685" y="768668"/>
            <a:ext cx="2568286" cy="2164018"/>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6030046" y="4431327"/>
            <a:ext cx="2034453" cy="2069871"/>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a:stretch>
            <a:fillRect/>
          </a:stretch>
        </p:blipFill>
        <p:spPr>
          <a:xfrm>
            <a:off x="8288944" y="3138698"/>
            <a:ext cx="2585259" cy="2585259"/>
          </a:xfrm>
          <a:prstGeom prst="rect">
            <a:avLst/>
          </a:prstGeom>
          <a:ln>
            <a:noFill/>
          </a:ln>
          <a:effectLst>
            <a:softEdge rad="112500"/>
          </a:effectLst>
        </p:spPr>
      </p:pic>
    </p:spTree>
    <p:extLst>
      <p:ext uri="{BB962C8B-B14F-4D97-AF65-F5344CB8AC3E}">
        <p14:creationId xmlns:p14="http://schemas.microsoft.com/office/powerpoint/2010/main" val="1842574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901776" y="756459"/>
            <a:ext cx="9597197" cy="4641332"/>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lnSpc>
                <a:spcPct val="150000"/>
              </a:lnSpc>
            </a:pPr>
            <a:endParaRPr lang="en-US" dirty="0">
              <a:latin typeface="Arial" panose="020B0604020202020204" pitchFamily="34" charset="0"/>
              <a:cs typeface="Arial" panose="020B0604020202020204" pitchFamily="34" charset="0"/>
            </a:endParaRPr>
          </a:p>
        </p:txBody>
      </p:sp>
      <p:sp>
        <p:nvSpPr>
          <p:cNvPr id="3" name="Title 1"/>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dirty="0"/>
              <a:t>HERPES VIRUS AND POX VIRUS INFECTIONS</a:t>
            </a:r>
          </a:p>
          <a:p>
            <a:pPr algn="ctr"/>
            <a:r>
              <a:rPr lang="en-US" dirty="0" smtClean="0"/>
              <a:t> </a:t>
            </a:r>
            <a:endParaRPr lang="en-US" dirty="0"/>
          </a:p>
        </p:txBody>
      </p:sp>
      <p:sp>
        <p:nvSpPr>
          <p:cNvPr id="4" name="Content Placeholder 2"/>
          <p:cNvSpPr txBox="1">
            <a:spLocks/>
          </p:cNvSpPr>
          <p:nvPr/>
        </p:nvSpPr>
        <p:spPr>
          <a:xfrm>
            <a:off x="1289820" y="1988589"/>
            <a:ext cx="8452696" cy="4270895"/>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n-IN" sz="1600" dirty="0" smtClean="0">
                <a:latin typeface="Arial" panose="020B0604020202020204" pitchFamily="34" charset="0"/>
                <a:cs typeface="Arial" panose="020B0604020202020204" pitchFamily="34" charset="0"/>
              </a:rPr>
              <a:t> Herpes virus infections are documented in non-human primates, elephant calves</a:t>
            </a:r>
          </a:p>
          <a:p>
            <a:pPr algn="just"/>
            <a:r>
              <a:rPr lang="en-IN" sz="1600" dirty="0" smtClean="0">
                <a:latin typeface="Arial" panose="020B0604020202020204" pitchFamily="34" charset="0"/>
                <a:cs typeface="Arial" panose="020B0604020202020204" pitchFamily="34" charset="0"/>
              </a:rPr>
              <a:t>Rhesus macaques and </a:t>
            </a:r>
            <a:r>
              <a:rPr lang="en-IN" sz="1600" dirty="0" err="1" smtClean="0">
                <a:latin typeface="Arial" panose="020B0604020202020204" pitchFamily="34" charset="0"/>
                <a:cs typeface="Arial" panose="020B0604020202020204" pitchFamily="34" charset="0"/>
              </a:rPr>
              <a:t>cyanomolgus</a:t>
            </a:r>
            <a:r>
              <a:rPr lang="en-IN" sz="1600" dirty="0" smtClean="0">
                <a:latin typeface="Arial" panose="020B0604020202020204" pitchFamily="34" charset="0"/>
                <a:cs typeface="Arial" panose="020B0604020202020204" pitchFamily="34" charset="0"/>
              </a:rPr>
              <a:t> are considered as the primary natural hosts</a:t>
            </a:r>
          </a:p>
          <a:p>
            <a:pPr algn="just"/>
            <a:r>
              <a:rPr lang="en-IN" sz="1600" dirty="0" smtClean="0">
                <a:latin typeface="Arial" panose="020B0604020202020204" pitchFamily="34" charset="0"/>
                <a:cs typeface="Arial" panose="020B0604020202020204" pitchFamily="34" charset="0"/>
              </a:rPr>
              <a:t> Lesions in non-human primates are mostly confined to the mucosa of buccal</a:t>
            </a:r>
          </a:p>
          <a:p>
            <a:pPr algn="just"/>
            <a:r>
              <a:rPr lang="en-IN" sz="1600" dirty="0" smtClean="0">
                <a:latin typeface="Arial" panose="020B0604020202020204" pitchFamily="34" charset="0"/>
                <a:cs typeface="Arial" panose="020B0604020202020204" pitchFamily="34" charset="0"/>
              </a:rPr>
              <a:t>cavity.</a:t>
            </a:r>
          </a:p>
          <a:p>
            <a:pPr algn="just"/>
            <a:r>
              <a:rPr lang="en-IN" sz="1600" dirty="0" smtClean="0">
                <a:latin typeface="Arial" panose="020B0604020202020204" pitchFamily="34" charset="0"/>
                <a:cs typeface="Arial" panose="020B0604020202020204" pitchFamily="34" charset="0"/>
              </a:rPr>
              <a:t> Ulcers or vesicles do occur around the lips and external nares and the most</a:t>
            </a:r>
          </a:p>
          <a:p>
            <a:pPr algn="just"/>
            <a:r>
              <a:rPr lang="en-IN" sz="1600" dirty="0" smtClean="0">
                <a:latin typeface="Arial" panose="020B0604020202020204" pitchFamily="34" charset="0"/>
                <a:cs typeface="Arial" panose="020B0604020202020204" pitchFamily="34" charset="0"/>
              </a:rPr>
              <a:t>common site is the tongue</a:t>
            </a:r>
          </a:p>
          <a:p>
            <a:pPr algn="just"/>
            <a:r>
              <a:rPr lang="en-US" dirty="0" smtClean="0"/>
              <a:t>All </a:t>
            </a:r>
            <a:r>
              <a:rPr lang="en-US" dirty="0"/>
              <a:t>macaques are considered to be potential shedders of </a:t>
            </a:r>
            <a:r>
              <a:rPr lang="en-US" dirty="0" err="1"/>
              <a:t>Cercopithecine</a:t>
            </a:r>
            <a:r>
              <a:rPr lang="en-US" dirty="0"/>
              <a:t> herpesvirus type 1 (Herpesvirus </a:t>
            </a:r>
            <a:r>
              <a:rPr lang="en-US" dirty="0" err="1"/>
              <a:t>simiae</a:t>
            </a:r>
            <a:r>
              <a:rPr lang="en-US" dirty="0"/>
              <a:t>, B virus). The infection is generally subclinical or mild (conjunctivitis or oral vesicles) in </a:t>
            </a:r>
            <a:r>
              <a:rPr lang="en-US" i="1" dirty="0" err="1"/>
              <a:t>Macaca</a:t>
            </a:r>
            <a:r>
              <a:rPr lang="en-US" dirty="0"/>
              <a:t> </a:t>
            </a:r>
            <a:r>
              <a:rPr lang="en-US" dirty="0" err="1"/>
              <a:t>spp</a:t>
            </a:r>
            <a:r>
              <a:rPr lang="en-US" dirty="0"/>
              <a:t> but usually causes a fatal encephalitis and encephalomyelitis in people</a:t>
            </a:r>
            <a:endParaRPr lang="en-IN"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6751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34040" y="1553760"/>
            <a:ext cx="8596668" cy="3880773"/>
          </a:xfrm>
        </p:spPr>
        <p:txBody>
          <a:bodyPr/>
          <a:lstStyle/>
          <a:p>
            <a:pPr algn="just">
              <a:lnSpc>
                <a:spcPct val="150000"/>
              </a:lnSpc>
            </a:pPr>
            <a:r>
              <a:rPr lang="en-IN" dirty="0">
                <a:latin typeface="Arial" panose="020B0604020202020204" pitchFamily="34" charset="0"/>
                <a:cs typeface="Arial" panose="020B0604020202020204" pitchFamily="34" charset="0"/>
              </a:rPr>
              <a:t> </a:t>
            </a:r>
            <a:r>
              <a:rPr lang="en-IN" dirty="0" err="1">
                <a:latin typeface="Arial" panose="020B0604020202020204" pitchFamily="34" charset="0"/>
                <a:cs typeface="Arial" panose="020B0604020202020204" pitchFamily="34" charset="0"/>
              </a:rPr>
              <a:t>Monkeypox</a:t>
            </a:r>
            <a:r>
              <a:rPr lang="en-IN" dirty="0">
                <a:latin typeface="Arial" panose="020B0604020202020204" pitchFamily="34" charset="0"/>
                <a:cs typeface="Arial" panose="020B0604020202020204" pitchFamily="34" charset="0"/>
              </a:rPr>
              <a:t> and other poxvirus infections may be seen in primate </a:t>
            </a:r>
            <a:r>
              <a:rPr lang="en-IN" dirty="0" smtClean="0">
                <a:latin typeface="Arial" panose="020B0604020202020204" pitchFamily="34" charset="0"/>
                <a:cs typeface="Arial" panose="020B0604020202020204" pitchFamily="34" charset="0"/>
              </a:rPr>
              <a:t>colonies. </a:t>
            </a:r>
            <a:r>
              <a:rPr lang="en-IN" dirty="0" err="1">
                <a:latin typeface="Arial" panose="020B0604020202020204" pitchFamily="34" charset="0"/>
                <a:cs typeface="Arial" panose="020B0604020202020204" pitchFamily="34" charset="0"/>
              </a:rPr>
              <a:t>Monkeypox</a:t>
            </a:r>
            <a:r>
              <a:rPr lang="en-IN" dirty="0">
                <a:latin typeface="Arial" panose="020B0604020202020204" pitchFamily="34" charset="0"/>
                <a:cs typeface="Arial" panose="020B0604020202020204" pitchFamily="34" charset="0"/>
              </a:rPr>
              <a:t> is a reportable </a:t>
            </a:r>
            <a:r>
              <a:rPr lang="en-IN" u="sng" dirty="0">
                <a:latin typeface="Arial" panose="020B0604020202020204" pitchFamily="34" charset="0"/>
                <a:cs typeface="Arial" panose="020B0604020202020204" pitchFamily="34" charset="0"/>
                <a:hlinkClick r:id="rId2"/>
              </a:rPr>
              <a:t>zoonotic disease</a:t>
            </a:r>
            <a:r>
              <a:rPr lang="en-IN" dirty="0">
                <a:latin typeface="Arial" panose="020B0604020202020204" pitchFamily="34" charset="0"/>
                <a:cs typeface="Arial" panose="020B0604020202020204" pitchFamily="34" charset="0"/>
              </a:rPr>
              <a:t> characterized by a maculopapular rash and </a:t>
            </a:r>
            <a:r>
              <a:rPr lang="en-IN" dirty="0" err="1">
                <a:latin typeface="Arial" panose="020B0604020202020204" pitchFamily="34" charset="0"/>
                <a:cs typeface="Arial" panose="020B0604020202020204" pitchFamily="34" charset="0"/>
              </a:rPr>
              <a:t>variolous</a:t>
            </a:r>
            <a:r>
              <a:rPr lang="en-IN" dirty="0">
                <a:latin typeface="Arial" panose="020B0604020202020204" pitchFamily="34" charset="0"/>
                <a:cs typeface="Arial" panose="020B0604020202020204" pitchFamily="34" charset="0"/>
              </a:rPr>
              <a:t> pustules</a:t>
            </a:r>
            <a:r>
              <a:rPr lang="en-IN" dirty="0" smtClean="0">
                <a:latin typeface="Arial" panose="020B0604020202020204" pitchFamily="34" charset="0"/>
                <a:cs typeface="Arial" panose="020B0604020202020204" pitchFamily="34" charset="0"/>
              </a:rPr>
              <a:t>.</a:t>
            </a:r>
            <a:endParaRPr lang="en-IN" dirty="0">
              <a:latin typeface="Arial" panose="020B0604020202020204" pitchFamily="34" charset="0"/>
              <a:cs typeface="Arial" panose="020B0604020202020204" pitchFamily="34" charset="0"/>
            </a:endParaRPr>
          </a:p>
          <a:p>
            <a:pPr algn="just">
              <a:lnSpc>
                <a:spcPct val="150000"/>
              </a:lnSpc>
            </a:pPr>
            <a:r>
              <a:rPr lang="en-IN" dirty="0" smtClean="0">
                <a:latin typeface="Arial" panose="020B0604020202020204" pitchFamily="34" charset="0"/>
                <a:cs typeface="Arial" panose="020B0604020202020204" pitchFamily="34" charset="0"/>
              </a:rPr>
              <a:t>Pox </a:t>
            </a:r>
            <a:r>
              <a:rPr lang="en-IN" dirty="0">
                <a:latin typeface="Arial" panose="020B0604020202020204" pitchFamily="34" charset="0"/>
                <a:cs typeface="Arial" panose="020B0604020202020204" pitchFamily="34" charset="0"/>
              </a:rPr>
              <a:t>virus was documented in chimpanzee under captive condition reared </a:t>
            </a:r>
            <a:r>
              <a:rPr lang="en-IN" dirty="0" smtClean="0">
                <a:latin typeface="Arial" panose="020B0604020202020204" pitchFamily="34" charset="0"/>
                <a:cs typeface="Arial" panose="020B0604020202020204" pitchFamily="34" charset="0"/>
              </a:rPr>
              <a:t>at zoological </a:t>
            </a:r>
            <a:r>
              <a:rPr lang="en-IN" dirty="0">
                <a:latin typeface="Arial" panose="020B0604020202020204" pitchFamily="34" charset="0"/>
                <a:cs typeface="Arial" panose="020B0604020202020204" pitchFamily="34" charset="0"/>
              </a:rPr>
              <a:t>garden</a:t>
            </a:r>
            <a:endParaRPr lang="en-US" dirty="0">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2605887" y="576239"/>
            <a:ext cx="5540586" cy="797167"/>
          </a:xfrm>
        </p:spPr>
        <p:txBody>
          <a:bodyPr/>
          <a:lstStyle/>
          <a:p>
            <a:pPr algn="ctr"/>
            <a:r>
              <a:rPr lang="en-IN" b="1" dirty="0"/>
              <a:t>POX VIRUS INFECTION  </a:t>
            </a:r>
            <a:endParaRPr lang="en-US" b="1" dirty="0"/>
          </a:p>
        </p:txBody>
      </p:sp>
    </p:spTree>
    <p:extLst>
      <p:ext uri="{BB962C8B-B14F-4D97-AF65-F5344CB8AC3E}">
        <p14:creationId xmlns:p14="http://schemas.microsoft.com/office/powerpoint/2010/main" val="3733730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61505"/>
          </a:xfrm>
        </p:spPr>
        <p:txBody>
          <a:bodyPr/>
          <a:lstStyle/>
          <a:p>
            <a:pPr algn="ctr"/>
            <a:r>
              <a:rPr lang="en-US" b="1" dirty="0" smtClean="0">
                <a:solidFill>
                  <a:srgbClr val="C00000"/>
                </a:solidFill>
              </a:rPr>
              <a:t>Common diseases </a:t>
            </a:r>
            <a:endParaRPr lang="en-US" b="1" dirty="0">
              <a:solidFill>
                <a:srgbClr val="C00000"/>
              </a:solidFill>
            </a:endParaRPr>
          </a:p>
        </p:txBody>
      </p:sp>
      <p:sp>
        <p:nvSpPr>
          <p:cNvPr id="3" name="TextBox 2"/>
          <p:cNvSpPr txBox="1"/>
          <p:nvPr/>
        </p:nvSpPr>
        <p:spPr>
          <a:xfrm>
            <a:off x="781396" y="1571105"/>
            <a:ext cx="3594254" cy="3780971"/>
          </a:xfrm>
          <a:prstGeom prst="rect">
            <a:avLst/>
          </a:prstGeom>
          <a:noFill/>
        </p:spPr>
        <p:txBody>
          <a:bodyPr wrap="none" rtlCol="0">
            <a:spAutoFit/>
          </a:bodyPr>
          <a:lstStyle/>
          <a:p>
            <a:pPr marL="342900" indent="-342900">
              <a:lnSpc>
                <a:spcPct val="150000"/>
              </a:lnSpc>
              <a:buAutoNum type="arabicPeriod"/>
            </a:pPr>
            <a:r>
              <a:rPr lang="en-US" dirty="0" smtClean="0"/>
              <a:t>FMD </a:t>
            </a:r>
          </a:p>
          <a:p>
            <a:pPr marL="342900" indent="-342900">
              <a:lnSpc>
                <a:spcPct val="150000"/>
              </a:lnSpc>
              <a:buAutoNum type="arabicPeriod"/>
            </a:pPr>
            <a:r>
              <a:rPr lang="en-US" dirty="0" smtClean="0"/>
              <a:t>Rabies </a:t>
            </a:r>
          </a:p>
          <a:p>
            <a:pPr marL="342900" indent="-342900">
              <a:lnSpc>
                <a:spcPct val="150000"/>
              </a:lnSpc>
              <a:buAutoNum type="arabicPeriod"/>
            </a:pPr>
            <a:r>
              <a:rPr lang="en-US" dirty="0" smtClean="0"/>
              <a:t>Canine Distemper </a:t>
            </a:r>
          </a:p>
          <a:p>
            <a:pPr marL="342900" indent="-342900">
              <a:lnSpc>
                <a:spcPct val="150000"/>
              </a:lnSpc>
              <a:buAutoNum type="arabicPeriod"/>
            </a:pPr>
            <a:r>
              <a:rPr lang="en-US" dirty="0" smtClean="0"/>
              <a:t>Avian influenza </a:t>
            </a:r>
          </a:p>
          <a:p>
            <a:pPr marL="342900" indent="-342900">
              <a:lnSpc>
                <a:spcPct val="150000"/>
              </a:lnSpc>
              <a:buAutoNum type="arabicPeriod"/>
            </a:pPr>
            <a:r>
              <a:rPr lang="en-US" dirty="0" smtClean="0"/>
              <a:t>Measles (</a:t>
            </a:r>
            <a:r>
              <a:rPr lang="en-US" dirty="0" err="1" smtClean="0"/>
              <a:t>Rubeola</a:t>
            </a:r>
            <a:r>
              <a:rPr lang="en-US" dirty="0" smtClean="0"/>
              <a:t>)</a:t>
            </a:r>
          </a:p>
          <a:p>
            <a:pPr marL="342900" indent="-342900">
              <a:lnSpc>
                <a:spcPct val="150000"/>
              </a:lnSpc>
              <a:buAutoNum type="arabicPeriod"/>
            </a:pPr>
            <a:r>
              <a:rPr lang="en-US" dirty="0" smtClean="0"/>
              <a:t>Viral hepatitis </a:t>
            </a:r>
          </a:p>
          <a:p>
            <a:pPr marL="342900" indent="-342900">
              <a:lnSpc>
                <a:spcPct val="150000"/>
              </a:lnSpc>
              <a:buAutoNum type="arabicPeriod"/>
            </a:pPr>
            <a:r>
              <a:rPr lang="en-US" dirty="0" err="1" smtClean="0"/>
              <a:t>Kyasanur</a:t>
            </a:r>
            <a:r>
              <a:rPr lang="en-US" dirty="0" smtClean="0"/>
              <a:t> forest disease (KFD)</a:t>
            </a:r>
          </a:p>
          <a:p>
            <a:pPr marL="342900" indent="-342900">
              <a:lnSpc>
                <a:spcPct val="150000"/>
              </a:lnSpc>
              <a:buAutoNum type="arabicPeriod"/>
            </a:pPr>
            <a:r>
              <a:rPr lang="en-US" dirty="0" smtClean="0"/>
              <a:t>Herpesvirus &amp; pox virus </a:t>
            </a:r>
          </a:p>
          <a:p>
            <a:pPr marL="342900" indent="-342900">
              <a:lnSpc>
                <a:spcPct val="150000"/>
              </a:lnSpc>
              <a:buAutoNum type="arabicPeriod"/>
            </a:pPr>
            <a:endParaRPr lang="en-US" dirty="0"/>
          </a:p>
        </p:txBody>
      </p:sp>
    </p:spTree>
    <p:extLst>
      <p:ext uri="{BB962C8B-B14F-4D97-AF65-F5344CB8AC3E}">
        <p14:creationId xmlns:p14="http://schemas.microsoft.com/office/powerpoint/2010/main" val="3324858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86691"/>
          </a:xfrm>
        </p:spPr>
        <p:txBody>
          <a:bodyPr/>
          <a:lstStyle/>
          <a:p>
            <a:pPr algn="ctr"/>
            <a:r>
              <a:rPr lang="en-US" b="1" dirty="0" smtClean="0">
                <a:solidFill>
                  <a:srgbClr val="C00000"/>
                </a:solidFill>
              </a:rPr>
              <a:t>FMD </a:t>
            </a:r>
            <a:endParaRPr lang="en-US" b="1" dirty="0">
              <a:solidFill>
                <a:srgbClr val="C00000"/>
              </a:solidFill>
            </a:endParaRPr>
          </a:p>
        </p:txBody>
      </p:sp>
      <p:sp>
        <p:nvSpPr>
          <p:cNvPr id="3" name="TextBox 2"/>
          <p:cNvSpPr txBox="1"/>
          <p:nvPr/>
        </p:nvSpPr>
        <p:spPr>
          <a:xfrm>
            <a:off x="781395" y="1571105"/>
            <a:ext cx="8420793" cy="3831818"/>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IN" dirty="0"/>
              <a:t>This disease occurs in case of wild ruminants and other </a:t>
            </a:r>
            <a:r>
              <a:rPr lang="en-IN" dirty="0" err="1"/>
              <a:t>artiodactylids</a:t>
            </a:r>
            <a:r>
              <a:rPr lang="en-IN" dirty="0"/>
              <a:t>, in general.</a:t>
            </a:r>
          </a:p>
          <a:p>
            <a:pPr marL="285750" indent="-285750" algn="just">
              <a:lnSpc>
                <a:spcPct val="150000"/>
              </a:lnSpc>
              <a:buFont typeface="Arial" panose="020B0604020202020204" pitchFamily="34" charset="0"/>
              <a:buChar char="•"/>
            </a:pPr>
            <a:r>
              <a:rPr lang="en-IN" dirty="0"/>
              <a:t>Affected wild animal species may have lesions in the foot and mouth.</a:t>
            </a:r>
          </a:p>
          <a:p>
            <a:pPr algn="just">
              <a:lnSpc>
                <a:spcPct val="150000"/>
              </a:lnSpc>
            </a:pPr>
            <a:r>
              <a:rPr lang="en-IN" dirty="0"/>
              <a:t> This disease may lead to severe morbidity among the hooved stock.</a:t>
            </a:r>
          </a:p>
          <a:p>
            <a:pPr algn="just">
              <a:lnSpc>
                <a:spcPct val="150000"/>
              </a:lnSpc>
            </a:pPr>
            <a:r>
              <a:rPr lang="en-IN" dirty="0"/>
              <a:t> This disease has been documented in herbivores like gaurs, </a:t>
            </a:r>
            <a:r>
              <a:rPr lang="en-IN" dirty="0" err="1"/>
              <a:t>cervids</a:t>
            </a:r>
            <a:r>
              <a:rPr lang="en-IN" dirty="0"/>
              <a:t>, </a:t>
            </a:r>
            <a:r>
              <a:rPr lang="en-IN" dirty="0" err="1"/>
              <a:t>suids</a:t>
            </a:r>
            <a:r>
              <a:rPr lang="en-IN" dirty="0"/>
              <a:t> etc. </a:t>
            </a:r>
            <a:r>
              <a:rPr lang="en-IN" dirty="0" smtClean="0"/>
              <a:t>and is </a:t>
            </a:r>
            <a:r>
              <a:rPr lang="en-IN" dirty="0"/>
              <a:t>common among wild fauna but needs documentation in most of the cases.</a:t>
            </a:r>
          </a:p>
          <a:p>
            <a:pPr algn="just">
              <a:lnSpc>
                <a:spcPct val="150000"/>
              </a:lnSpc>
            </a:pPr>
            <a:r>
              <a:rPr lang="en-IN" dirty="0"/>
              <a:t> Elephants are also affected</a:t>
            </a:r>
            <a:r>
              <a:rPr lang="en-IN" dirty="0" smtClean="0"/>
              <a:t>.</a:t>
            </a:r>
          </a:p>
          <a:p>
            <a:pPr algn="just">
              <a:lnSpc>
                <a:spcPct val="150000"/>
              </a:lnSpc>
            </a:pPr>
            <a:endParaRPr lang="en-US" dirty="0"/>
          </a:p>
        </p:txBody>
      </p:sp>
    </p:spTree>
    <p:extLst>
      <p:ext uri="{BB962C8B-B14F-4D97-AF65-F5344CB8AC3E}">
        <p14:creationId xmlns:p14="http://schemas.microsoft.com/office/powerpoint/2010/main" val="539217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9215" y="612845"/>
            <a:ext cx="8154785" cy="5858014"/>
          </a:xfrm>
          <a:prstGeom prst="rect">
            <a:avLst/>
          </a:prstGeom>
        </p:spPr>
        <p:txBody>
          <a:bodyPr wrap="square">
            <a:spAutoFit/>
          </a:bodyPr>
          <a:lstStyle/>
          <a:p>
            <a:pPr algn="just">
              <a:lnSpc>
                <a:spcPct val="150000"/>
              </a:lnSpc>
            </a:pPr>
            <a:r>
              <a:rPr lang="en-IN" dirty="0">
                <a:latin typeface="Arial" panose="020B0604020202020204" pitchFamily="34" charset="0"/>
                <a:cs typeface="Arial" panose="020B0604020202020204" pitchFamily="34" charset="0"/>
              </a:rPr>
              <a:t>All </a:t>
            </a:r>
            <a:r>
              <a:rPr lang="en-IN" dirty="0" err="1">
                <a:latin typeface="Arial" panose="020B0604020202020204" pitchFamily="34" charset="0"/>
                <a:cs typeface="Arial" panose="020B0604020202020204" pitchFamily="34" charset="0"/>
              </a:rPr>
              <a:t>Deers</a:t>
            </a:r>
            <a:r>
              <a:rPr lang="en-IN" dirty="0">
                <a:latin typeface="Arial" panose="020B0604020202020204" pitchFamily="34" charset="0"/>
                <a:cs typeface="Arial" panose="020B0604020202020204" pitchFamily="34" charset="0"/>
              </a:rPr>
              <a:t>, </a:t>
            </a:r>
            <a:r>
              <a:rPr lang="en-IN" dirty="0" err="1">
                <a:latin typeface="Arial" panose="020B0604020202020204" pitchFamily="34" charset="0"/>
                <a:cs typeface="Arial" panose="020B0604020202020204" pitchFamily="34" charset="0"/>
              </a:rPr>
              <a:t>Serow</a:t>
            </a:r>
            <a:r>
              <a:rPr lang="en-IN" dirty="0">
                <a:latin typeface="Arial" panose="020B0604020202020204" pitchFamily="34" charset="0"/>
                <a:cs typeface="Arial" panose="020B0604020202020204" pitchFamily="34" charset="0"/>
              </a:rPr>
              <a:t>, Elephant, Himalayan Black Bear, Rhinoceros, Hippopotamus, Bison, Wild Pig, </a:t>
            </a:r>
            <a:r>
              <a:rPr lang="en-IN" dirty="0" err="1">
                <a:latin typeface="Arial" panose="020B0604020202020204" pitchFamily="34" charset="0"/>
                <a:cs typeface="Arial" panose="020B0604020202020204" pitchFamily="34" charset="0"/>
              </a:rPr>
              <a:t>Nilgai</a:t>
            </a:r>
            <a:r>
              <a:rPr lang="en-IN" dirty="0">
                <a:latin typeface="Arial" panose="020B0604020202020204" pitchFamily="34" charset="0"/>
                <a:cs typeface="Arial" panose="020B0604020202020204" pitchFamily="34" charset="0"/>
              </a:rPr>
              <a:t>. Source of infection: Aerosol. Contaminated feed and water, nasal secretion, nasal discharge, lacrimal secretion, infected bedding. Diagnosis: Clinical diagnosis:- Salivation, ulcerative stomatitis, painful lesion on cleft and coronet region. High rise of temperature with anorexia. Laboratory diagnosis: Isolation of organism from infected lesion. Prevention and management: Half yearly vaccination in case captive animals susceptible to this disease. Segregation of infected animals in hygienic condition. Disinfection of enclosure with Glutaraldehyde solution and other disinfectant material like Lime powder etc. Ring vaccination of domesticated animals in protected areas. Treatment: It is not possible to treat free ranging wild animal inside protected areas. Captive animals to be treated with fluid therapy with antibiotic and topical application of antiseptic spray/lotion/ointment. Daily dressing with P.P. lotion.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635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93717"/>
            <a:ext cx="8596668" cy="886690"/>
          </a:xfrm>
        </p:spPr>
        <p:txBody>
          <a:bodyPr/>
          <a:lstStyle/>
          <a:p>
            <a:pPr algn="ctr"/>
            <a:r>
              <a:rPr lang="en-US" b="1" dirty="0" smtClean="0">
                <a:solidFill>
                  <a:srgbClr val="C00000"/>
                </a:solidFill>
              </a:rPr>
              <a:t>CANINE DISTEMPER </a:t>
            </a:r>
            <a:endParaRPr lang="en-US" b="1" dirty="0">
              <a:solidFill>
                <a:srgbClr val="C00000"/>
              </a:solidFill>
            </a:endParaRPr>
          </a:p>
        </p:txBody>
      </p:sp>
      <p:sp>
        <p:nvSpPr>
          <p:cNvPr id="3" name="TextBox 2"/>
          <p:cNvSpPr txBox="1"/>
          <p:nvPr/>
        </p:nvSpPr>
        <p:spPr>
          <a:xfrm>
            <a:off x="926716" y="1047404"/>
            <a:ext cx="8782549" cy="466281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IN" dirty="0">
                <a:latin typeface="Arial" panose="020B0604020202020204" pitchFamily="34" charset="0"/>
                <a:cs typeface="Arial" panose="020B0604020202020204" pitchFamily="34" charset="0"/>
              </a:rPr>
              <a:t>This is a viral disease affecting the canids as well as the felids</a:t>
            </a:r>
            <a:r>
              <a:rPr lang="en-IN" dirty="0" smtClean="0">
                <a:latin typeface="Arial" panose="020B0604020202020204" pitchFamily="34" charset="0"/>
                <a:cs typeface="Arial" panose="020B0604020202020204" pitchFamily="34" charset="0"/>
              </a:rPr>
              <a:t>.</a:t>
            </a:r>
          </a:p>
          <a:p>
            <a:pPr marL="285750" indent="-285750" algn="just">
              <a:lnSpc>
                <a:spcPct val="150000"/>
              </a:lnSpc>
              <a:buFont typeface="Arial" panose="020B0604020202020204" pitchFamily="34" charset="0"/>
              <a:buChar char="•"/>
            </a:pPr>
            <a:r>
              <a:rPr lang="en-IN" dirty="0" smtClean="0">
                <a:latin typeface="Arial" panose="020B0604020202020204" pitchFamily="34" charset="0"/>
                <a:cs typeface="Arial" panose="020B0604020202020204" pitchFamily="34" charset="0"/>
              </a:rPr>
              <a:t>Causative agent : </a:t>
            </a:r>
            <a:r>
              <a:rPr lang="en-IN" dirty="0">
                <a:latin typeface="Arial" panose="020B0604020202020204" pitchFamily="34" charset="0"/>
                <a:cs typeface="Arial" panose="020B0604020202020204" pitchFamily="34" charset="0"/>
                <a:hlinkClick r:id="rId2" tooltip="Learn more about Morbillivirus from ScienceDirect's AI-generated Topic Pages"/>
              </a:rPr>
              <a:t>Morbilliviruses</a:t>
            </a:r>
            <a:r>
              <a:rPr lang="en-IN" dirty="0">
                <a:latin typeface="Arial" panose="020B0604020202020204" pitchFamily="34" charset="0"/>
                <a:cs typeface="Arial" panose="020B0604020202020204" pitchFamily="34" charset="0"/>
              </a:rPr>
              <a:t> belong to the family </a:t>
            </a:r>
            <a:r>
              <a:rPr lang="en-IN" i="1" dirty="0" err="1">
                <a:latin typeface="Arial" panose="020B0604020202020204" pitchFamily="34" charset="0"/>
                <a:cs typeface="Arial" panose="020B0604020202020204" pitchFamily="34" charset="0"/>
                <a:hlinkClick r:id="rId3" tooltip="Learn more about Paramyxoviridae from ScienceDirect's AI-generated Topic Pages"/>
              </a:rPr>
              <a:t>Paramyxoviridae</a:t>
            </a:r>
            <a:r>
              <a:rPr lang="en-IN" dirty="0">
                <a:latin typeface="Arial" panose="020B0604020202020204" pitchFamily="34" charset="0"/>
                <a:cs typeface="Arial" panose="020B0604020202020204" pitchFamily="34" charset="0"/>
              </a:rPr>
              <a:t> and include a number of highly pathogenic </a:t>
            </a:r>
            <a:r>
              <a:rPr lang="en-IN" dirty="0" smtClean="0">
                <a:latin typeface="Arial" panose="020B0604020202020204" pitchFamily="34" charset="0"/>
                <a:cs typeface="Arial" panose="020B0604020202020204" pitchFamily="34" charset="0"/>
              </a:rPr>
              <a:t>viruses</a:t>
            </a:r>
            <a:r>
              <a:rPr lang="en-IN" dirty="0">
                <a:latin typeface="Arial" panose="020B0604020202020204" pitchFamily="34" charset="0"/>
                <a:cs typeface="Arial" panose="020B0604020202020204" pitchFamily="34" charset="0"/>
              </a:rPr>
              <a:t> </a:t>
            </a:r>
            <a:r>
              <a:rPr lang="en-IN" dirty="0" smtClean="0">
                <a:latin typeface="Arial" panose="020B0604020202020204" pitchFamily="34" charset="0"/>
                <a:cs typeface="Arial" panose="020B0604020202020204" pitchFamily="34" charset="0"/>
              </a:rPr>
              <a:t>such </a:t>
            </a:r>
            <a:r>
              <a:rPr lang="en-IN" dirty="0">
                <a:latin typeface="Arial" panose="020B0604020202020204" pitchFamily="34" charset="0"/>
                <a:cs typeface="Arial" panose="020B0604020202020204" pitchFamily="34" charset="0"/>
              </a:rPr>
              <a:t>as </a:t>
            </a:r>
            <a:r>
              <a:rPr lang="en-IN" dirty="0">
                <a:latin typeface="Arial" panose="020B0604020202020204" pitchFamily="34" charset="0"/>
                <a:cs typeface="Arial" panose="020B0604020202020204" pitchFamily="34" charset="0"/>
                <a:hlinkClick r:id="rId4" tooltip="Learn more about Measles Virus from ScienceDirect's AI-generated Topic Pages"/>
              </a:rPr>
              <a:t>measles virus</a:t>
            </a:r>
            <a:r>
              <a:rPr lang="en-IN" dirty="0">
                <a:latin typeface="Arial" panose="020B0604020202020204" pitchFamily="34" charset="0"/>
                <a:cs typeface="Arial" panose="020B0604020202020204" pitchFamily="34" charset="0"/>
              </a:rPr>
              <a:t>, </a:t>
            </a:r>
            <a:r>
              <a:rPr lang="en-IN" dirty="0">
                <a:latin typeface="Arial" panose="020B0604020202020204" pitchFamily="34" charset="0"/>
                <a:cs typeface="Arial" panose="020B0604020202020204" pitchFamily="34" charset="0"/>
                <a:hlinkClick r:id="rId5" tooltip="Learn more about Rinderpest Virus from ScienceDirect's AI-generated Topic Pages"/>
              </a:rPr>
              <a:t>rinderpest virus</a:t>
            </a:r>
            <a:r>
              <a:rPr lang="en-IN" dirty="0">
                <a:latin typeface="Arial" panose="020B0604020202020204" pitchFamily="34" charset="0"/>
                <a:cs typeface="Arial" panose="020B0604020202020204" pitchFamily="34" charset="0"/>
              </a:rPr>
              <a:t>, </a:t>
            </a:r>
            <a:r>
              <a:rPr lang="en-IN" dirty="0">
                <a:latin typeface="Arial" panose="020B0604020202020204" pitchFamily="34" charset="0"/>
                <a:cs typeface="Arial" panose="020B0604020202020204" pitchFamily="34" charset="0"/>
                <a:hlinkClick r:id="rId6" tooltip="Learn more about Canine Distemper Virus from ScienceDirect's AI-generated Topic Pages"/>
              </a:rPr>
              <a:t>canine distemper virus</a:t>
            </a:r>
            <a:r>
              <a:rPr lang="en-IN" dirty="0">
                <a:latin typeface="Arial" panose="020B0604020202020204" pitchFamily="34" charset="0"/>
                <a:cs typeface="Arial" panose="020B0604020202020204" pitchFamily="34" charset="0"/>
              </a:rPr>
              <a:t> (CDV), and </a:t>
            </a:r>
            <a:r>
              <a:rPr lang="en-IN" i="1" dirty="0" err="1">
                <a:latin typeface="Arial" panose="020B0604020202020204" pitchFamily="34" charset="0"/>
                <a:cs typeface="Arial" panose="020B0604020202020204" pitchFamily="34" charset="0"/>
              </a:rPr>
              <a:t>peste</a:t>
            </a:r>
            <a:r>
              <a:rPr lang="en-IN" i="1" dirty="0">
                <a:latin typeface="Arial" panose="020B0604020202020204" pitchFamily="34" charset="0"/>
                <a:cs typeface="Arial" panose="020B0604020202020204" pitchFamily="34" charset="0"/>
              </a:rPr>
              <a:t>-des-</a:t>
            </a:r>
            <a:r>
              <a:rPr lang="en-IN" i="1" dirty="0" err="1">
                <a:latin typeface="Arial" panose="020B0604020202020204" pitchFamily="34" charset="0"/>
                <a:cs typeface="Arial" panose="020B0604020202020204" pitchFamily="34" charset="0"/>
              </a:rPr>
              <a:t>petits</a:t>
            </a:r>
            <a:r>
              <a:rPr lang="en-IN" dirty="0">
                <a:latin typeface="Arial" panose="020B0604020202020204" pitchFamily="34" charset="0"/>
                <a:cs typeface="Arial" panose="020B0604020202020204" pitchFamily="34" charset="0"/>
              </a:rPr>
              <a:t>-ruminants </a:t>
            </a:r>
            <a:r>
              <a:rPr lang="en-IN" dirty="0" smtClean="0">
                <a:latin typeface="Arial" panose="020B0604020202020204" pitchFamily="34" charset="0"/>
                <a:cs typeface="Arial" panose="020B0604020202020204" pitchFamily="34" charset="0"/>
              </a:rPr>
              <a:t>virus. In </a:t>
            </a:r>
            <a:r>
              <a:rPr lang="en-IN" dirty="0">
                <a:latin typeface="Arial" panose="020B0604020202020204" pitchFamily="34" charset="0"/>
                <a:cs typeface="Arial" panose="020B0604020202020204" pitchFamily="34" charset="0"/>
              </a:rPr>
              <a:t>the last decades, morbilliviruses emerged also as causative agents of several mass-mortalities in </a:t>
            </a:r>
            <a:r>
              <a:rPr lang="en-IN" dirty="0">
                <a:latin typeface="Arial" panose="020B0604020202020204" pitchFamily="34" charset="0"/>
                <a:cs typeface="Arial" panose="020B0604020202020204" pitchFamily="34" charset="0"/>
                <a:hlinkClick r:id="rId7" tooltip="Learn more about Marine Mammal from ScienceDirect's AI-generated Topic Pages"/>
              </a:rPr>
              <a:t>marine mammals</a:t>
            </a:r>
            <a:endParaRPr lang="en-IN"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IN" dirty="0" smtClean="0">
                <a:latin typeface="Arial" panose="020B0604020202020204" pitchFamily="34" charset="0"/>
                <a:cs typeface="Arial" panose="020B0604020202020204" pitchFamily="34" charset="0"/>
              </a:rPr>
              <a:t> </a:t>
            </a:r>
            <a:r>
              <a:rPr lang="en-IN" dirty="0">
                <a:latin typeface="Arial" panose="020B0604020202020204" pitchFamily="34" charset="0"/>
                <a:cs typeface="Arial" panose="020B0604020202020204" pitchFamily="34" charset="0"/>
              </a:rPr>
              <a:t>The occurrence of canine distemper in case of felids as an outbreak has been</a:t>
            </a:r>
          </a:p>
          <a:p>
            <a:pPr marL="285750" indent="-285750" algn="just">
              <a:lnSpc>
                <a:spcPct val="150000"/>
              </a:lnSpc>
              <a:buFont typeface="Arial" panose="020B0604020202020204" pitchFamily="34" charset="0"/>
              <a:buChar char="•"/>
            </a:pPr>
            <a:r>
              <a:rPr lang="en-IN" dirty="0">
                <a:latin typeface="Arial" panose="020B0604020202020204" pitchFamily="34" charset="0"/>
                <a:cs typeface="Arial" panose="020B0604020202020204" pitchFamily="34" charset="0"/>
              </a:rPr>
              <a:t>documented among the free ranging lions in Africa.</a:t>
            </a:r>
          </a:p>
          <a:p>
            <a:pPr marL="285750" indent="-285750" algn="just">
              <a:lnSpc>
                <a:spcPct val="150000"/>
              </a:lnSpc>
              <a:buFont typeface="Arial" panose="020B0604020202020204" pitchFamily="34" charset="0"/>
              <a:buChar char="•"/>
            </a:pPr>
            <a:r>
              <a:rPr lang="en-IN" dirty="0" smtClean="0">
                <a:latin typeface="Arial" panose="020B0604020202020204" pitchFamily="34" charset="0"/>
                <a:cs typeface="Arial" panose="020B0604020202020204" pitchFamily="34" charset="0"/>
              </a:rPr>
              <a:t>Affected </a:t>
            </a:r>
            <a:r>
              <a:rPr lang="en-IN" dirty="0">
                <a:latin typeface="Arial" panose="020B0604020202020204" pitchFamily="34" charset="0"/>
                <a:cs typeface="Arial" panose="020B0604020202020204" pitchFamily="34" charset="0"/>
              </a:rPr>
              <a:t>ones reveal dullness, ataxia or deranged gait, anorexia, thick </a:t>
            </a:r>
            <a:r>
              <a:rPr lang="en-IN" dirty="0" err="1" smtClean="0">
                <a:latin typeface="Arial" panose="020B0604020202020204" pitchFamily="34" charset="0"/>
                <a:cs typeface="Arial" panose="020B0604020202020204" pitchFamily="34" charset="0"/>
              </a:rPr>
              <a:t>muco</a:t>
            </a:r>
            <a:r>
              <a:rPr lang="en-IN" dirty="0" smtClean="0">
                <a:latin typeface="Arial" panose="020B0604020202020204" pitchFamily="34" charset="0"/>
                <a:cs typeface="Arial" panose="020B0604020202020204" pitchFamily="34" charset="0"/>
              </a:rPr>
              <a:t>-purulent </a:t>
            </a:r>
            <a:r>
              <a:rPr lang="en-IN" dirty="0">
                <a:latin typeface="Arial" panose="020B0604020202020204" pitchFamily="34" charset="0"/>
                <a:cs typeface="Arial" panose="020B0604020202020204" pitchFamily="34" charset="0"/>
              </a:rPr>
              <a:t>discharge etc. in general</a:t>
            </a:r>
            <a:r>
              <a:rPr lang="en-IN" dirty="0" smtClean="0">
                <a:latin typeface="Arial" panose="020B0604020202020204" pitchFamily="34" charset="0"/>
                <a:cs typeface="Arial" panose="020B0604020202020204" pitchFamily="34" charset="0"/>
              </a:rPr>
              <a:t>.</a:t>
            </a:r>
          </a:p>
          <a:p>
            <a:pPr marL="285750" indent="-285750" algn="just">
              <a:lnSpc>
                <a:spcPct val="15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9413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0324" y="590204"/>
            <a:ext cx="11122431" cy="715580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dirty="0" smtClean="0"/>
              <a:t>Wild canids :Affected </a:t>
            </a:r>
            <a:r>
              <a:rPr lang="en-US" dirty="0"/>
              <a:t>members of the genus </a:t>
            </a:r>
            <a:r>
              <a:rPr lang="en-US" dirty="0" err="1"/>
              <a:t>Canis</a:t>
            </a:r>
            <a:r>
              <a:rPr lang="en-US" dirty="0"/>
              <a:t> include Australian </a:t>
            </a:r>
            <a:r>
              <a:rPr lang="en-US" dirty="0" err="1"/>
              <a:t>dingos</a:t>
            </a:r>
            <a:r>
              <a:rPr lang="en-US" dirty="0"/>
              <a:t> (</a:t>
            </a:r>
            <a:r>
              <a:rPr lang="en-US" i="1" dirty="0" err="1"/>
              <a:t>Canis</a:t>
            </a:r>
            <a:r>
              <a:rPr lang="en-US" i="1" dirty="0"/>
              <a:t> </a:t>
            </a:r>
            <a:r>
              <a:rPr lang="en-US" i="1" dirty="0" smtClean="0"/>
              <a:t>dingo</a:t>
            </a:r>
            <a:r>
              <a:rPr lang="en-US" dirty="0" smtClean="0"/>
              <a:t>), coyotes </a:t>
            </a:r>
            <a:r>
              <a:rPr lang="en-US" dirty="0"/>
              <a:t>(</a:t>
            </a:r>
            <a:r>
              <a:rPr lang="en-US" i="1" dirty="0" err="1"/>
              <a:t>Canis</a:t>
            </a:r>
            <a:r>
              <a:rPr lang="en-US" i="1" dirty="0"/>
              <a:t> </a:t>
            </a:r>
            <a:r>
              <a:rPr lang="en-US" i="1" dirty="0" err="1"/>
              <a:t>latrans</a:t>
            </a:r>
            <a:r>
              <a:rPr lang="en-US" dirty="0" smtClean="0"/>
              <a:t>)</a:t>
            </a:r>
            <a:r>
              <a:rPr lang="en-US" dirty="0"/>
              <a:t>, </a:t>
            </a:r>
            <a:r>
              <a:rPr lang="en-US" dirty="0">
                <a:hlinkClick r:id="rId2" tooltip="Learn more about Black-Backed Jackal from ScienceDirect's AI-generated Topic Pages"/>
              </a:rPr>
              <a:t>black-backed jackals</a:t>
            </a:r>
            <a:r>
              <a:rPr lang="en-US" dirty="0"/>
              <a:t> (</a:t>
            </a:r>
            <a:r>
              <a:rPr lang="en-US" i="1" dirty="0" err="1"/>
              <a:t>Canis</a:t>
            </a:r>
            <a:r>
              <a:rPr lang="en-US" i="1" dirty="0"/>
              <a:t> </a:t>
            </a:r>
            <a:r>
              <a:rPr lang="en-US" i="1" dirty="0" err="1"/>
              <a:t>mesomelas</a:t>
            </a:r>
            <a:r>
              <a:rPr lang="en-US" dirty="0" smtClean="0"/>
              <a:t>), golden </a:t>
            </a:r>
            <a:r>
              <a:rPr lang="en-US" dirty="0"/>
              <a:t>jackals (</a:t>
            </a:r>
            <a:r>
              <a:rPr lang="en-US" i="1" dirty="0" err="1"/>
              <a:t>Canis</a:t>
            </a:r>
            <a:r>
              <a:rPr lang="en-US" i="1" dirty="0"/>
              <a:t> </a:t>
            </a:r>
            <a:r>
              <a:rPr lang="en-US" i="1" dirty="0" smtClean="0"/>
              <a:t>aureus</a:t>
            </a:r>
            <a:r>
              <a:rPr lang="en-US" dirty="0" smtClean="0"/>
              <a:t>), Canadian </a:t>
            </a:r>
            <a:r>
              <a:rPr lang="en-US" dirty="0"/>
              <a:t>wolves (</a:t>
            </a:r>
            <a:r>
              <a:rPr lang="en-US" i="1" dirty="0" err="1">
                <a:hlinkClick r:id="rId3" tooltip="Learn more about Canis Lupus from ScienceDirect's AI-generated Topic Pages"/>
              </a:rPr>
              <a:t>Canis</a:t>
            </a:r>
            <a:r>
              <a:rPr lang="en-US" i="1" dirty="0">
                <a:hlinkClick r:id="rId3" tooltip="Learn more about Canis Lupus from ScienceDirect's AI-generated Topic Pages"/>
              </a:rPr>
              <a:t> </a:t>
            </a:r>
            <a:r>
              <a:rPr lang="en-US" i="1" dirty="0" smtClean="0">
                <a:hlinkClick r:id="rId3" tooltip="Learn more about Canis Lupus from ScienceDirect's AI-generated Topic Pages"/>
              </a:rPr>
              <a:t>lupus</a:t>
            </a:r>
            <a:r>
              <a:rPr lang="en-US" dirty="0" smtClean="0"/>
              <a:t>), American </a:t>
            </a:r>
            <a:r>
              <a:rPr lang="en-US" dirty="0"/>
              <a:t>gray wolves (</a:t>
            </a:r>
            <a:r>
              <a:rPr lang="en-US" i="1" dirty="0" err="1"/>
              <a:t>Canis</a:t>
            </a:r>
            <a:r>
              <a:rPr lang="en-US" i="1" dirty="0"/>
              <a:t> </a:t>
            </a:r>
            <a:r>
              <a:rPr lang="en-US" i="1" dirty="0" smtClean="0"/>
              <a:t>lupus</a:t>
            </a:r>
            <a:r>
              <a:rPr lang="en-US" dirty="0" smtClean="0"/>
              <a:t>), Mexican </a:t>
            </a:r>
            <a:r>
              <a:rPr lang="en-US" dirty="0"/>
              <a:t>wolves (</a:t>
            </a:r>
            <a:r>
              <a:rPr lang="en-US" i="1" dirty="0" err="1"/>
              <a:t>Canis</a:t>
            </a:r>
            <a:r>
              <a:rPr lang="en-US" i="1" dirty="0"/>
              <a:t> lupus </a:t>
            </a:r>
            <a:r>
              <a:rPr lang="en-US" i="1" dirty="0" err="1"/>
              <a:t>baileyi</a:t>
            </a:r>
            <a:r>
              <a:rPr lang="en-US" dirty="0" smtClean="0"/>
              <a:t>)</a:t>
            </a:r>
            <a:r>
              <a:rPr lang="en-US" dirty="0"/>
              <a:t>,</a:t>
            </a:r>
            <a:r>
              <a:rPr lang="en-US" dirty="0" smtClean="0"/>
              <a:t> </a:t>
            </a:r>
            <a:r>
              <a:rPr lang="en-US" dirty="0"/>
              <a:t>Iberian wolves (</a:t>
            </a:r>
            <a:r>
              <a:rPr lang="en-US" i="1" dirty="0" err="1"/>
              <a:t>Canis</a:t>
            </a:r>
            <a:r>
              <a:rPr lang="en-US" i="1" dirty="0"/>
              <a:t> </a:t>
            </a:r>
            <a:r>
              <a:rPr lang="en-US" i="1" dirty="0" smtClean="0"/>
              <a:t>lupus</a:t>
            </a:r>
            <a:r>
              <a:rPr lang="en-US" dirty="0" smtClean="0"/>
              <a:t>), and </a:t>
            </a:r>
            <a:r>
              <a:rPr lang="en-US" dirty="0"/>
              <a:t>Apennine wolves (</a:t>
            </a:r>
            <a:r>
              <a:rPr lang="en-US" i="1" dirty="0" err="1"/>
              <a:t>Canis</a:t>
            </a:r>
            <a:r>
              <a:rPr lang="en-US" i="1" dirty="0"/>
              <a:t> lupus</a:t>
            </a:r>
            <a:r>
              <a:rPr lang="en-US" dirty="0" smtClean="0"/>
              <a:t>)</a:t>
            </a:r>
          </a:p>
          <a:p>
            <a:pPr marL="285750" indent="-285750" algn="just">
              <a:lnSpc>
                <a:spcPct val="150000"/>
              </a:lnSpc>
              <a:buFont typeface="Arial" panose="020B0604020202020204" pitchFamily="34" charset="0"/>
              <a:buChar char="•"/>
            </a:pPr>
            <a:r>
              <a:rPr lang="en-US" dirty="0" err="1"/>
              <a:t>Procyonids</a:t>
            </a:r>
            <a:endParaRPr lang="en-US" dirty="0"/>
          </a:p>
          <a:p>
            <a:pPr marL="285750" indent="-285750" algn="just">
              <a:lnSpc>
                <a:spcPct val="150000"/>
              </a:lnSpc>
              <a:buFont typeface="Arial" panose="020B0604020202020204" pitchFamily="34" charset="0"/>
              <a:buChar char="•"/>
            </a:pPr>
            <a:r>
              <a:rPr lang="en-US" dirty="0" err="1" smtClean="0"/>
              <a:t>Ailurids</a:t>
            </a:r>
            <a:r>
              <a:rPr lang="en-US" dirty="0" smtClean="0"/>
              <a:t> (red panda), </a:t>
            </a:r>
            <a:r>
              <a:rPr lang="en-US" dirty="0" err="1" smtClean="0"/>
              <a:t>Ursids</a:t>
            </a:r>
            <a:r>
              <a:rPr lang="en-US" dirty="0" smtClean="0"/>
              <a:t> (bear), Mustelids </a:t>
            </a:r>
            <a:r>
              <a:rPr lang="en-IN" dirty="0" smtClean="0"/>
              <a:t>(</a:t>
            </a:r>
            <a:r>
              <a:rPr lang="en-IN" dirty="0"/>
              <a:t>black footed ferrets, mink, and skunks</a:t>
            </a:r>
            <a:r>
              <a:rPr lang="en-US" dirty="0" smtClean="0"/>
              <a:t>) </a:t>
            </a:r>
          </a:p>
          <a:p>
            <a:pPr marL="285750" indent="-285750" algn="just">
              <a:lnSpc>
                <a:spcPct val="150000"/>
              </a:lnSpc>
              <a:buFont typeface="Arial" panose="020B0604020202020204" pitchFamily="34" charset="0"/>
              <a:buChar char="•"/>
            </a:pPr>
            <a:r>
              <a:rPr lang="en-US" dirty="0" smtClean="0"/>
              <a:t>Felids (tiger, leopard, lions ) </a:t>
            </a:r>
          </a:p>
          <a:p>
            <a:pPr marL="285750" indent="-285750" algn="just">
              <a:lnSpc>
                <a:spcPct val="150000"/>
              </a:lnSpc>
              <a:buFont typeface="Arial" panose="020B0604020202020204" pitchFamily="34" charset="0"/>
              <a:buChar char="•"/>
            </a:pPr>
            <a:r>
              <a:rPr lang="en-US" dirty="0" err="1" smtClean="0"/>
              <a:t>Viverrids</a:t>
            </a:r>
            <a:r>
              <a:rPr lang="en-US" dirty="0" smtClean="0"/>
              <a:t> (Binturong, </a:t>
            </a:r>
            <a:r>
              <a:rPr lang="en-US" dirty="0"/>
              <a:t>Asian palm </a:t>
            </a:r>
            <a:r>
              <a:rPr lang="en-US" dirty="0" smtClean="0"/>
              <a:t>civet)</a:t>
            </a:r>
          </a:p>
          <a:p>
            <a:pPr marL="285750" indent="-285750" algn="just">
              <a:lnSpc>
                <a:spcPct val="150000"/>
              </a:lnSpc>
              <a:buFont typeface="Arial" panose="020B0604020202020204" pitchFamily="34" charset="0"/>
              <a:buChar char="•"/>
            </a:pPr>
            <a:r>
              <a:rPr lang="en-US" dirty="0" err="1"/>
              <a:t>Hyaenids</a:t>
            </a:r>
            <a:endParaRPr lang="en-US" dirty="0"/>
          </a:p>
          <a:p>
            <a:pPr marL="285750" indent="-285750" algn="just">
              <a:lnSpc>
                <a:spcPct val="150000"/>
              </a:lnSpc>
              <a:buFont typeface="Arial" panose="020B0604020202020204" pitchFamily="34" charset="0"/>
              <a:buChar char="•"/>
            </a:pPr>
            <a:r>
              <a:rPr lang="en-US" dirty="0"/>
              <a:t>Distemper in non-carnivore </a:t>
            </a:r>
            <a:r>
              <a:rPr lang="en-US" dirty="0" smtClean="0"/>
              <a:t>species: </a:t>
            </a:r>
            <a:r>
              <a:rPr lang="en-US" dirty="0">
                <a:hlinkClick r:id="rId4" tooltip="Learn more about Rhesus Monkey from ScienceDirect's AI-generated Topic Pages"/>
              </a:rPr>
              <a:t>rhesus monkeys</a:t>
            </a:r>
            <a:r>
              <a:rPr lang="en-US" dirty="0"/>
              <a:t> (</a:t>
            </a:r>
            <a:r>
              <a:rPr lang="en-US" i="1" dirty="0" err="1"/>
              <a:t>Macaca</a:t>
            </a:r>
            <a:r>
              <a:rPr lang="en-US" i="1" dirty="0"/>
              <a:t> </a:t>
            </a:r>
            <a:r>
              <a:rPr lang="en-US" i="1" dirty="0" err="1"/>
              <a:t>mulatta</a:t>
            </a:r>
            <a:r>
              <a:rPr lang="en-US" dirty="0" smtClean="0"/>
              <a:t>); marine mammal (seal- </a:t>
            </a:r>
            <a:r>
              <a:rPr lang="en-US" dirty="0" err="1" smtClean="0"/>
              <a:t>phocine</a:t>
            </a:r>
            <a:r>
              <a:rPr lang="en-US" dirty="0" smtClean="0"/>
              <a:t> distemper virus) </a:t>
            </a:r>
            <a:endParaRPr lang="en-US" dirty="0"/>
          </a:p>
          <a:p>
            <a:pPr marL="285750" indent="-285750" algn="just">
              <a:lnSpc>
                <a:spcPct val="150000"/>
              </a:lnSpc>
              <a:buFont typeface="Arial" panose="020B0604020202020204" pitchFamily="34" charset="0"/>
              <a:buChar char="•"/>
            </a:pPr>
            <a:endParaRPr lang="en-US" dirty="0"/>
          </a:p>
          <a:p>
            <a:pPr marL="285750" indent="-285750" algn="just">
              <a:lnSpc>
                <a:spcPct val="150000"/>
              </a:lnSpc>
              <a:buFont typeface="Arial" panose="020B0604020202020204" pitchFamily="34" charset="0"/>
              <a:buChar char="•"/>
            </a:pPr>
            <a:endParaRPr lang="en-US" dirty="0"/>
          </a:p>
          <a:p>
            <a:pPr marL="285750" indent="-285750" algn="just">
              <a:lnSpc>
                <a:spcPct val="150000"/>
              </a:lnSpc>
              <a:buFont typeface="Arial" panose="020B0604020202020204" pitchFamily="34" charset="0"/>
              <a:buChar char="•"/>
            </a:pPr>
            <a:endParaRPr lang="en-US" dirty="0"/>
          </a:p>
          <a:p>
            <a:pPr marL="285750" indent="-285750" algn="just">
              <a:lnSpc>
                <a:spcPct val="150000"/>
              </a:lnSpc>
              <a:buFont typeface="Arial" panose="020B0604020202020204" pitchFamily="34" charset="0"/>
              <a:buChar char="•"/>
            </a:pPr>
            <a:endParaRPr lang="en-US" dirty="0"/>
          </a:p>
          <a:p>
            <a:pPr marL="285750" indent="-285750" algn="just">
              <a:lnSpc>
                <a:spcPct val="150000"/>
              </a:lnSpc>
              <a:buFont typeface="Arial" panose="020B0604020202020204" pitchFamily="34" charset="0"/>
              <a:buChar char="•"/>
            </a:pPr>
            <a:endParaRPr lang="en-US" dirty="0"/>
          </a:p>
          <a:p>
            <a:pPr marL="285750" indent="-285750" algn="just">
              <a:lnSpc>
                <a:spcPct val="150000"/>
              </a:lnSpc>
              <a:buFont typeface="Arial" panose="020B0604020202020204" pitchFamily="34" charset="0"/>
              <a:buChar char="•"/>
            </a:pPr>
            <a:endParaRPr lang="en-US" dirty="0"/>
          </a:p>
        </p:txBody>
      </p:sp>
    </p:spTree>
    <p:extLst>
      <p:ext uri="{BB962C8B-B14F-4D97-AF65-F5344CB8AC3E}">
        <p14:creationId xmlns:p14="http://schemas.microsoft.com/office/powerpoint/2010/main" val="2112952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3207" y="1771009"/>
            <a:ext cx="8420793" cy="258532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endParaRPr lang="en-US" dirty="0"/>
          </a:p>
          <a:p>
            <a:pPr marL="285750" indent="-285750" algn="just">
              <a:lnSpc>
                <a:spcPct val="150000"/>
              </a:lnSpc>
              <a:buFont typeface="Arial" panose="020B0604020202020204" pitchFamily="34" charset="0"/>
              <a:buChar char="•"/>
            </a:pPr>
            <a:endParaRPr lang="en-US" dirty="0"/>
          </a:p>
          <a:p>
            <a:pPr marL="285750" indent="-285750" algn="just">
              <a:lnSpc>
                <a:spcPct val="150000"/>
              </a:lnSpc>
              <a:buFont typeface="Arial" panose="020B0604020202020204" pitchFamily="34" charset="0"/>
              <a:buChar char="•"/>
            </a:pPr>
            <a:endParaRPr lang="en-US" dirty="0"/>
          </a:p>
          <a:p>
            <a:pPr marL="285750" indent="-285750" algn="just">
              <a:lnSpc>
                <a:spcPct val="150000"/>
              </a:lnSpc>
              <a:buFont typeface="Arial" panose="020B0604020202020204" pitchFamily="34" charset="0"/>
              <a:buChar char="•"/>
            </a:pPr>
            <a:endParaRPr lang="en-US" dirty="0"/>
          </a:p>
          <a:p>
            <a:pPr marL="285750" indent="-285750" algn="just">
              <a:lnSpc>
                <a:spcPct val="150000"/>
              </a:lnSpc>
              <a:buFont typeface="Arial" panose="020B0604020202020204" pitchFamily="34" charset="0"/>
              <a:buChar char="•"/>
            </a:pPr>
            <a:endParaRPr lang="en-US" dirty="0"/>
          </a:p>
          <a:p>
            <a:pPr marL="285750" indent="-285750" algn="just">
              <a:lnSpc>
                <a:spcPct val="150000"/>
              </a:lnSpc>
              <a:buFont typeface="Arial" panose="020B0604020202020204" pitchFamily="34" charset="0"/>
              <a:buChar char="•"/>
            </a:pPr>
            <a:endParaRPr lang="en-US" dirty="0"/>
          </a:p>
        </p:txBody>
      </p:sp>
      <p:sp>
        <p:nvSpPr>
          <p:cNvPr id="5" name="Rectangle 4"/>
          <p:cNvSpPr/>
          <p:nvPr/>
        </p:nvSpPr>
        <p:spPr>
          <a:xfrm>
            <a:off x="1016000" y="757535"/>
            <a:ext cx="8534400" cy="2632003"/>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IN" sz="1600" dirty="0" smtClean="0">
                <a:solidFill>
                  <a:srgbClr val="333333"/>
                </a:solidFill>
                <a:latin typeface="Arial" panose="020B0604020202020204" pitchFamily="34" charset="0"/>
                <a:cs typeface="Arial" panose="020B0604020202020204" pitchFamily="34" charset="0"/>
              </a:rPr>
              <a:t>Clinical signs: discharge </a:t>
            </a:r>
            <a:r>
              <a:rPr lang="en-IN" sz="1600" dirty="0">
                <a:solidFill>
                  <a:srgbClr val="333333"/>
                </a:solidFill>
                <a:latin typeface="Arial" panose="020B0604020202020204" pitchFamily="34" charset="0"/>
                <a:cs typeface="Arial" panose="020B0604020202020204" pitchFamily="34" charset="0"/>
              </a:rPr>
              <a:t>from the eyes and nose, </a:t>
            </a:r>
            <a:r>
              <a:rPr lang="en-IN" sz="1600" dirty="0" err="1">
                <a:solidFill>
                  <a:srgbClr val="333333"/>
                </a:solidFill>
                <a:latin typeface="Arial" panose="020B0604020202020204" pitchFamily="34" charset="0"/>
                <a:cs typeface="Arial" panose="020B0604020202020204" pitchFamily="34" charset="0"/>
              </a:rPr>
              <a:t>dyspnea</a:t>
            </a:r>
            <a:r>
              <a:rPr lang="en-IN" sz="1600" dirty="0">
                <a:solidFill>
                  <a:srgbClr val="333333"/>
                </a:solidFill>
                <a:latin typeface="Arial" panose="020B0604020202020204" pitchFamily="34" charset="0"/>
                <a:cs typeface="Arial" panose="020B0604020202020204" pitchFamily="34" charset="0"/>
              </a:rPr>
              <a:t> (</a:t>
            </a:r>
            <a:r>
              <a:rPr lang="en-IN" sz="1600" dirty="0" smtClean="0">
                <a:solidFill>
                  <a:srgbClr val="333333"/>
                </a:solidFill>
                <a:latin typeface="Arial" panose="020B0604020202020204" pitchFamily="34" charset="0"/>
                <a:cs typeface="Arial" panose="020B0604020202020204" pitchFamily="34" charset="0"/>
              </a:rPr>
              <a:t>difficulty breathing</a:t>
            </a:r>
            <a:r>
              <a:rPr lang="en-IN" sz="1600" dirty="0">
                <a:solidFill>
                  <a:srgbClr val="333333"/>
                </a:solidFill>
                <a:latin typeface="Arial" panose="020B0604020202020204" pitchFamily="34" charset="0"/>
                <a:cs typeface="Arial" panose="020B0604020202020204" pitchFamily="34" charset="0"/>
              </a:rPr>
              <a:t>), coughing, and pneumonia. </a:t>
            </a:r>
            <a:r>
              <a:rPr lang="en-IN" sz="1600" b="1" dirty="0">
                <a:solidFill>
                  <a:srgbClr val="333333"/>
                </a:solidFill>
                <a:latin typeface="Arial" panose="020B0604020202020204" pitchFamily="34" charset="0"/>
                <a:cs typeface="Arial" panose="020B0604020202020204" pitchFamily="34" charset="0"/>
              </a:rPr>
              <a:t>Fever, anorexia and respiratory tract</a:t>
            </a:r>
            <a:r>
              <a:rPr lang="en-IN" sz="1600" dirty="0">
                <a:solidFill>
                  <a:srgbClr val="333333"/>
                </a:solidFill>
                <a:latin typeface="Arial" panose="020B0604020202020204" pitchFamily="34" charset="0"/>
                <a:cs typeface="Arial" panose="020B0604020202020204" pitchFamily="34" charset="0"/>
              </a:rPr>
              <a:t> issues are most common</a:t>
            </a:r>
            <a:r>
              <a:rPr lang="en-IN" sz="1600" dirty="0" smtClean="0">
                <a:solidFill>
                  <a:srgbClr val="333333"/>
                </a:solidFill>
                <a:latin typeface="Arial" panose="020B0604020202020204" pitchFamily="34" charset="0"/>
                <a:cs typeface="Arial" panose="020B0604020202020204" pitchFamily="34" charset="0"/>
              </a:rPr>
              <a:t>.; gastrointestinal manifestations, neurological signs and cutaneous involvement</a:t>
            </a:r>
          </a:p>
          <a:p>
            <a:pPr marL="285750" indent="-285750" algn="just">
              <a:lnSpc>
                <a:spcPct val="150000"/>
              </a:lnSpc>
              <a:buFont typeface="Arial" panose="020B0604020202020204" pitchFamily="34" charset="0"/>
              <a:buChar char="•"/>
            </a:pPr>
            <a:r>
              <a:rPr lang="en-IN" sz="1600" dirty="0" smtClean="0">
                <a:solidFill>
                  <a:srgbClr val="333333"/>
                </a:solidFill>
                <a:latin typeface="Arial" panose="020B0604020202020204" pitchFamily="34" charset="0"/>
                <a:cs typeface="Arial" panose="020B0604020202020204" pitchFamily="34" charset="0"/>
              </a:rPr>
              <a:t>Diagnosis: Virus isolation ; RT-PCR </a:t>
            </a:r>
          </a:p>
          <a:p>
            <a:pPr marL="285750" indent="-285750" algn="just">
              <a:lnSpc>
                <a:spcPct val="150000"/>
              </a:lnSpc>
              <a:buFont typeface="Arial" panose="020B0604020202020204" pitchFamily="34" charset="0"/>
              <a:buChar char="•"/>
            </a:pPr>
            <a:r>
              <a:rPr lang="en-IN" sz="1600" dirty="0" smtClean="0">
                <a:solidFill>
                  <a:srgbClr val="333333"/>
                </a:solidFill>
                <a:latin typeface="Arial" panose="020B0604020202020204" pitchFamily="34" charset="0"/>
                <a:cs typeface="Arial" panose="020B0604020202020204" pitchFamily="34" charset="0"/>
              </a:rPr>
              <a:t>Treatment : symptomatic &amp; supportive </a:t>
            </a:r>
          </a:p>
          <a:p>
            <a:pPr marL="285750" indent="-285750" algn="just">
              <a:lnSpc>
                <a:spcPct val="150000"/>
              </a:lnSpc>
              <a:buFont typeface="Arial" panose="020B0604020202020204" pitchFamily="34" charset="0"/>
              <a:buChar char="•"/>
            </a:pPr>
            <a:r>
              <a:rPr lang="en-IN" sz="1600" dirty="0" smtClean="0">
                <a:solidFill>
                  <a:srgbClr val="333333"/>
                </a:solidFill>
                <a:latin typeface="Arial" panose="020B0604020202020204" pitchFamily="34" charset="0"/>
                <a:cs typeface="Arial" panose="020B0604020202020204" pitchFamily="34" charset="0"/>
              </a:rPr>
              <a:t>Prevention &amp; control: vaccination </a:t>
            </a:r>
          </a:p>
          <a:p>
            <a:pPr algn="just">
              <a:lnSpc>
                <a:spcPct val="150000"/>
              </a:lnSpc>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7823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083" y="526473"/>
            <a:ext cx="8596668" cy="786938"/>
          </a:xfrm>
        </p:spPr>
        <p:txBody>
          <a:bodyPr/>
          <a:lstStyle/>
          <a:p>
            <a:pPr algn="ctr"/>
            <a:r>
              <a:rPr lang="en-US" b="1" dirty="0" smtClean="0">
                <a:solidFill>
                  <a:srgbClr val="C00000"/>
                </a:solidFill>
              </a:rPr>
              <a:t>Rabies </a:t>
            </a:r>
            <a:endParaRPr lang="en-US" b="1" dirty="0">
              <a:solidFill>
                <a:srgbClr val="C00000"/>
              </a:solidFill>
            </a:endParaRPr>
          </a:p>
        </p:txBody>
      </p:sp>
      <p:sp>
        <p:nvSpPr>
          <p:cNvPr id="3" name="Rectangle 2"/>
          <p:cNvSpPr/>
          <p:nvPr/>
        </p:nvSpPr>
        <p:spPr>
          <a:xfrm>
            <a:off x="1040938" y="1106670"/>
            <a:ext cx="8534400" cy="4524315"/>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IN" sz="1600" dirty="0" smtClean="0"/>
              <a:t>Rabies </a:t>
            </a:r>
            <a:r>
              <a:rPr lang="en-IN" sz="1600" dirty="0"/>
              <a:t>is a neurological disease of mammals that is almost invariably fatal once the clinical signs </a:t>
            </a:r>
            <a:r>
              <a:rPr lang="en-IN" sz="1600" dirty="0" smtClean="0"/>
              <a:t>develop</a:t>
            </a:r>
          </a:p>
          <a:p>
            <a:pPr marL="285750" indent="-285750" algn="just">
              <a:lnSpc>
                <a:spcPct val="150000"/>
              </a:lnSpc>
              <a:buFont typeface="Arial" panose="020B0604020202020204" pitchFamily="34" charset="0"/>
              <a:buChar char="•"/>
            </a:pPr>
            <a:r>
              <a:rPr lang="en-IN" sz="1600" dirty="0" smtClean="0">
                <a:latin typeface="Arial" panose="020B0604020202020204" pitchFamily="34" charset="0"/>
                <a:cs typeface="Arial" panose="020B0604020202020204" pitchFamily="34" charset="0"/>
              </a:rPr>
              <a:t>Rabies </a:t>
            </a:r>
            <a:r>
              <a:rPr lang="en-IN" sz="1600" dirty="0">
                <a:latin typeface="Arial" panose="020B0604020202020204" pitchFamily="34" charset="0"/>
                <a:cs typeface="Arial" panose="020B0604020202020204" pitchFamily="34" charset="0"/>
              </a:rPr>
              <a:t>has been documented in chital, rhino, elephants etc. Even oral </a:t>
            </a:r>
            <a:r>
              <a:rPr lang="en-IN" sz="1600" dirty="0" smtClean="0">
                <a:latin typeface="Arial" panose="020B0604020202020204" pitchFamily="34" charset="0"/>
                <a:cs typeface="Arial" panose="020B0604020202020204" pitchFamily="34" charset="0"/>
              </a:rPr>
              <a:t>infection has </a:t>
            </a:r>
            <a:r>
              <a:rPr lang="en-IN" sz="1600" dirty="0">
                <a:latin typeface="Arial" panose="020B0604020202020204" pitchFamily="34" charset="0"/>
                <a:cs typeface="Arial" panose="020B0604020202020204" pitchFamily="34" charset="0"/>
              </a:rPr>
              <a:t>been documented in foxes and skunks by experimental means, following </a:t>
            </a:r>
            <a:r>
              <a:rPr lang="en-IN" sz="1600" dirty="0" smtClean="0">
                <a:latin typeface="Arial" panose="020B0604020202020204" pitchFamily="34" charset="0"/>
                <a:cs typeface="Arial" panose="020B0604020202020204" pitchFamily="34" charset="0"/>
              </a:rPr>
              <a:t>the ingestion </a:t>
            </a:r>
            <a:r>
              <a:rPr lang="en-IN" sz="1600" dirty="0">
                <a:latin typeface="Arial" panose="020B0604020202020204" pitchFamily="34" charset="0"/>
                <a:cs typeface="Arial" panose="020B0604020202020204" pitchFamily="34" charset="0"/>
              </a:rPr>
              <a:t>of mouse carcasses infected by rabies virus.</a:t>
            </a:r>
          </a:p>
          <a:p>
            <a:pPr marL="285750" indent="-285750" algn="just">
              <a:lnSpc>
                <a:spcPct val="150000"/>
              </a:lnSpc>
              <a:buFont typeface="Arial" panose="020B0604020202020204" pitchFamily="34" charset="0"/>
              <a:buChar char="•"/>
            </a:pPr>
            <a:r>
              <a:rPr lang="en-US" sz="1600" b="1" dirty="0" smtClean="0">
                <a:solidFill>
                  <a:srgbClr val="C00000"/>
                </a:solidFill>
              </a:rPr>
              <a:t>Etiology:</a:t>
            </a:r>
            <a:r>
              <a:rPr lang="en-US" sz="1600" dirty="0" smtClean="0"/>
              <a:t> </a:t>
            </a:r>
            <a:r>
              <a:rPr lang="en-US" sz="1600" dirty="0"/>
              <a:t>Rabies results from infection by the rabies virus, a neurotropic virus in the genus Lyssavirus, family </a:t>
            </a:r>
            <a:r>
              <a:rPr lang="en-US" sz="1600" dirty="0" err="1" smtClean="0"/>
              <a:t>Rhabdoviridae</a:t>
            </a:r>
            <a:r>
              <a:rPr lang="en-US" sz="1600" dirty="0" smtClean="0"/>
              <a:t>; </a:t>
            </a:r>
            <a:r>
              <a:rPr lang="en-IN" sz="1600" dirty="0"/>
              <a:t>Lagos bat virus (genotype 2, serotype 2) is found in bats in parts of Africa, and has caused fatal cases of neurological disease in cats, dogs and a water mongoose, </a:t>
            </a:r>
            <a:r>
              <a:rPr lang="en-IN" sz="1600" dirty="0" err="1"/>
              <a:t>Mokola</a:t>
            </a:r>
            <a:r>
              <a:rPr lang="en-IN" sz="1600" dirty="0"/>
              <a:t> virus (genotype 3, serotype 3) is the only rabies-related lyssavirus that has not been found in </a:t>
            </a:r>
            <a:r>
              <a:rPr lang="en-IN" sz="1600" dirty="0" smtClean="0"/>
              <a:t>bats</a:t>
            </a:r>
          </a:p>
          <a:p>
            <a:pPr marL="285750" indent="-285750" algn="just">
              <a:lnSpc>
                <a:spcPct val="150000"/>
              </a:lnSpc>
              <a:buFont typeface="Arial" panose="020B0604020202020204" pitchFamily="34" charset="0"/>
              <a:buChar char="•"/>
            </a:pPr>
            <a:r>
              <a:rPr lang="en-IN" sz="1600" dirty="0"/>
              <a:t>Animals affected: All species of mammals Source of infection: Rabies virus shed in the saliva of infected mammals (Canids) and introduced by bite wound inoculation.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8650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643" y="988494"/>
            <a:ext cx="9879830" cy="5079797"/>
          </a:xfrm>
        </p:spPr>
        <p:txBody>
          <a:bodyPr>
            <a:normAutofit/>
          </a:bodyPr>
          <a:lstStyle/>
          <a:p>
            <a:pPr algn="just">
              <a:lnSpc>
                <a:spcPct val="150000"/>
              </a:lnSpc>
            </a:pPr>
            <a:r>
              <a:rPr lang="en-IN" dirty="0">
                <a:latin typeface="Arial" panose="020B0604020202020204" pitchFamily="34" charset="0"/>
                <a:cs typeface="Arial" panose="020B0604020202020204" pitchFamily="34" charset="0"/>
              </a:rPr>
              <a:t>Diagnosis</a:t>
            </a:r>
            <a:r>
              <a:rPr lang="en-IN" dirty="0" smtClean="0">
                <a:latin typeface="Arial" panose="020B0604020202020204" pitchFamily="34" charset="0"/>
                <a:cs typeface="Arial" panose="020B0604020202020204" pitchFamily="34" charset="0"/>
              </a:rPr>
              <a:t>:</a:t>
            </a:r>
          </a:p>
          <a:p>
            <a:pPr algn="just">
              <a:lnSpc>
                <a:spcPct val="150000"/>
              </a:lnSpc>
            </a:pPr>
            <a:r>
              <a:rPr lang="en-IN" dirty="0" smtClean="0">
                <a:latin typeface="Arial" panose="020B0604020202020204" pitchFamily="34" charset="0"/>
                <a:cs typeface="Arial" panose="020B0604020202020204" pitchFamily="34" charset="0"/>
              </a:rPr>
              <a:t> </a:t>
            </a:r>
            <a:r>
              <a:rPr lang="en-IN" dirty="0">
                <a:latin typeface="Arial" panose="020B0604020202020204" pitchFamily="34" charset="0"/>
                <a:cs typeface="Arial" panose="020B0604020202020204" pitchFamily="34" charset="0"/>
              </a:rPr>
              <a:t>Clinical diagnosis:- Neurological </a:t>
            </a:r>
            <a:r>
              <a:rPr lang="en-IN" dirty="0" smtClean="0">
                <a:latin typeface="Arial" panose="020B0604020202020204" pitchFamily="34" charset="0"/>
                <a:cs typeface="Arial" panose="020B0604020202020204" pitchFamily="34" charset="0"/>
              </a:rPr>
              <a:t>disorder</a:t>
            </a:r>
          </a:p>
          <a:p>
            <a:pPr algn="just">
              <a:lnSpc>
                <a:spcPct val="150000"/>
              </a:lnSpc>
            </a:pPr>
            <a:r>
              <a:rPr lang="en-IN" dirty="0" smtClean="0">
                <a:latin typeface="Arial" panose="020B0604020202020204" pitchFamily="34" charset="0"/>
                <a:cs typeface="Arial" panose="020B0604020202020204" pitchFamily="34" charset="0"/>
              </a:rPr>
              <a:t>Laboratory </a:t>
            </a:r>
            <a:r>
              <a:rPr lang="en-IN" dirty="0">
                <a:latin typeface="Arial" panose="020B0604020202020204" pitchFamily="34" charset="0"/>
                <a:cs typeface="Arial" panose="020B0604020202020204" pitchFamily="34" charset="0"/>
              </a:rPr>
              <a:t>diagnosis: Detection of </a:t>
            </a:r>
            <a:r>
              <a:rPr lang="en-IN" dirty="0" err="1">
                <a:latin typeface="Arial" panose="020B0604020202020204" pitchFamily="34" charset="0"/>
                <a:cs typeface="Arial" panose="020B0604020202020204" pitchFamily="34" charset="0"/>
              </a:rPr>
              <a:t>Negri</a:t>
            </a:r>
            <a:r>
              <a:rPr lang="en-IN" dirty="0">
                <a:latin typeface="Arial" panose="020B0604020202020204" pitchFamily="34" charset="0"/>
                <a:cs typeface="Arial" panose="020B0604020202020204" pitchFamily="34" charset="0"/>
              </a:rPr>
              <a:t> bodies in cerebellar Purkinje’s </a:t>
            </a:r>
            <a:r>
              <a:rPr lang="en-IN" dirty="0" smtClean="0">
                <a:latin typeface="Arial" panose="020B0604020202020204" pitchFamily="34" charset="0"/>
                <a:cs typeface="Arial" panose="020B0604020202020204" pitchFamily="34" charset="0"/>
              </a:rPr>
              <a:t>cells.</a:t>
            </a:r>
          </a:p>
          <a:p>
            <a:pPr algn="just">
              <a:lnSpc>
                <a:spcPct val="150000"/>
              </a:lnSpc>
            </a:pPr>
            <a:r>
              <a:rPr lang="en-IN" dirty="0" smtClean="0">
                <a:latin typeface="Arial" panose="020B0604020202020204" pitchFamily="34" charset="0"/>
                <a:cs typeface="Arial" panose="020B0604020202020204" pitchFamily="34" charset="0"/>
              </a:rPr>
              <a:t>Prevention </a:t>
            </a:r>
            <a:r>
              <a:rPr lang="en-IN" dirty="0">
                <a:latin typeface="Arial" panose="020B0604020202020204" pitchFamily="34" charset="0"/>
                <a:cs typeface="Arial" panose="020B0604020202020204" pitchFamily="34" charset="0"/>
              </a:rPr>
              <a:t>and management: Zoo animals should be protected from contact with potentially rabid animals at the Zoo. Vaccination of domestic animals recommended in the area where there is past record of exposure of the disease. Captive animals with good management and care are less likely to be exposed to Rabies. </a:t>
            </a:r>
            <a:endParaRPr lang="en-IN" dirty="0" smtClean="0">
              <a:latin typeface="Arial" panose="020B0604020202020204" pitchFamily="34" charset="0"/>
              <a:cs typeface="Arial" panose="020B0604020202020204" pitchFamily="34" charset="0"/>
            </a:endParaRPr>
          </a:p>
          <a:p>
            <a:pPr algn="just">
              <a:lnSpc>
                <a:spcPct val="150000"/>
              </a:lnSpc>
            </a:pPr>
            <a:r>
              <a:rPr lang="en-IN" dirty="0" smtClean="0">
                <a:latin typeface="Arial" panose="020B0604020202020204" pitchFamily="34" charset="0"/>
                <a:cs typeface="Arial" panose="020B0604020202020204" pitchFamily="34" charset="0"/>
              </a:rPr>
              <a:t>Treatment</a:t>
            </a:r>
            <a:r>
              <a:rPr lang="en-IN" dirty="0">
                <a:latin typeface="Arial" panose="020B0604020202020204" pitchFamily="34" charset="0"/>
                <a:cs typeface="Arial" panose="020B0604020202020204" pitchFamily="34" charset="0"/>
              </a:rPr>
              <a:t>: No treatment once the disease is exposed. </a:t>
            </a:r>
            <a:endParaRPr lang="en-US" dirty="0">
              <a:latin typeface="Arial" panose="020B0604020202020204" pitchFamily="34" charset="0"/>
              <a:cs typeface="Arial" panose="020B0604020202020204" pitchFamily="34" charset="0"/>
            </a:endParaRPr>
          </a:p>
          <a:p>
            <a:pPr algn="just">
              <a:lnSpc>
                <a:spcPct val="150000"/>
              </a:lnSpc>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672801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312</TotalTime>
  <Words>759</Words>
  <Application>Microsoft Office PowerPoint</Application>
  <PresentationFormat>Widescreen</PresentationFormat>
  <Paragraphs>83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Trebuchet MS</vt:lpstr>
      <vt:lpstr>Wingdings 3</vt:lpstr>
      <vt:lpstr>Facet</vt:lpstr>
      <vt:lpstr>Viral diseases of wild and zoo animals </vt:lpstr>
      <vt:lpstr>Common diseases </vt:lpstr>
      <vt:lpstr>FMD </vt:lpstr>
      <vt:lpstr>PowerPoint Presentation</vt:lpstr>
      <vt:lpstr>CANINE DISTEMPER </vt:lpstr>
      <vt:lpstr>PowerPoint Presentation</vt:lpstr>
      <vt:lpstr>PowerPoint Presentation</vt:lpstr>
      <vt:lpstr>Rabies </vt:lpstr>
      <vt:lpstr>PowerPoint Presentation</vt:lpstr>
      <vt:lpstr>Measles </vt:lpstr>
      <vt:lpstr>KFD </vt:lpstr>
      <vt:lpstr>PowerPoint Presentation</vt:lpstr>
      <vt:lpstr>POX VIRUS INFECTION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Viral diseases of wild and zoo animals</dc:title>
  <dc:creator>HP</dc:creator>
  <cp:lastModifiedBy>HP</cp:lastModifiedBy>
  <cp:revision>25</cp:revision>
  <dcterms:created xsi:type="dcterms:W3CDTF">2020-10-28T04:01:48Z</dcterms:created>
  <dcterms:modified xsi:type="dcterms:W3CDTF">2020-10-28T11:27:09Z</dcterms:modified>
</cp:coreProperties>
</file>