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FEBFD-167B-4EB3-9046-21C7ADDA0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3D18DE-44AB-497B-BD86-660D01486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FEFE1-8FED-408A-A971-5D0CAA6D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CCF-FDDD-44CC-9477-78A283E9D513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7F238-F68E-426A-B4D0-CCEA1734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1DD75-7074-4BB9-AD75-CA43BDC2D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192E-76FB-4AD7-9842-3C14418EF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716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776B6-F435-4E45-BE02-FC87CDEA9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5AAE4-9A0C-4E4D-B17F-BDBD6568B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D6A54-5A7A-4DC8-870D-C3C14A122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CCF-FDDD-44CC-9477-78A283E9D513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84064-39C9-4D79-8C3E-E04F74616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3A238-3E30-422B-9F66-D72EAF70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192E-76FB-4AD7-9842-3C14418EF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306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CDF315-F9B3-4455-B0D7-78C05BBCC9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FE577F-6153-473A-9224-640623B2F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30B2B-50B4-455D-8785-6B7158D3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CCF-FDDD-44CC-9477-78A283E9D513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E4FBC-39DF-469A-9166-A9BE52A64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F3605-3BCD-4422-99D1-00D6E2AD8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192E-76FB-4AD7-9842-3C14418EF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989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2D4E7-A493-4F36-8C4D-B02908B97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E811F-B973-4918-81CF-B1278B440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1FB4C-97AE-4350-89E3-6DA626577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CCF-FDDD-44CC-9477-78A283E9D513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CFA1F-1CA6-4B4F-AF0C-77A7616B4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43D3-17C6-4FE6-ABCA-69024D88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192E-76FB-4AD7-9842-3C14418EF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280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5D10A-6B46-42CE-B50C-3349ABD7D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42AF5-4762-4392-BACE-1EE8AA1E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94CB7-CEAD-4CDF-ACA3-5F8120BF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CCF-FDDD-44CC-9477-78A283E9D513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943DB-FF16-4D51-9C62-F6109AD29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3CFAE-ABCA-46F1-BA47-14BD96D9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192E-76FB-4AD7-9842-3C14418EF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81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5936-FCE9-4386-A9AD-99E824E6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D6F03-CBB6-425F-809F-4D3E304C2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DE585-BD55-4ADA-BC72-BC01A57AF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BA93F-CED9-4E3A-9352-6CC791A78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CCF-FDDD-44CC-9477-78A283E9D513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BA15F-3A70-4C38-A395-D0F5494E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28ED2-9359-4143-AF82-A79261EB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192E-76FB-4AD7-9842-3C14418EF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29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67502-D09F-4E12-B666-EB944DAB8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CD278-7A24-4480-B96E-EB4E8586A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2E3DD-591E-472F-ACBC-E69017515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253F91-DD93-4060-9541-6BD612E89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A90BC9-24C5-4D63-8FEC-CC9B8263AD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F86F4A-4BB5-4222-9ADD-1686D0E74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CCF-FDDD-44CC-9477-78A283E9D513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E721CA-6CD4-404F-8B9B-8C107F2E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2AADB1-BEDD-4377-8EA8-E2EA14B91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192E-76FB-4AD7-9842-3C14418EF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02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32855-2673-486C-B800-2FAC63A49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734F5E-EC0B-4EAD-81FF-2ADD8E8D0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CCF-FDDD-44CC-9477-78A283E9D513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A6DA10-6FD9-4865-B052-1B20C5CD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B39F3-4975-462A-9F1A-925EE76C3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192E-76FB-4AD7-9842-3C14418EF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548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41633-702B-4B04-A17C-3E7ECA306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CCF-FDDD-44CC-9477-78A283E9D513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7E34F7-5479-4502-A51A-EC3D951C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A9EB96-FEA5-4DE4-9CF6-C1AC5A17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192E-76FB-4AD7-9842-3C14418EF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85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391BE-2CE1-487A-BA90-907DEB424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40FC4-E0E4-43A1-A03A-F7BE6C1A7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FDE44-90C8-4C54-8D1C-D5166C206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E5B65-26FE-4F5C-9477-64317FAA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CCF-FDDD-44CC-9477-78A283E9D513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73CFB-FDDA-4D8D-8C09-C60FA5AEF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A0BA8-DFA3-46D8-B4D4-9F43B8E8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192E-76FB-4AD7-9842-3C14418EF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005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A44E-FAE5-42F1-BE2A-2FE692FD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81852E-0CFD-45D8-AC14-E3179B113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A04A9E-E19B-4ACB-AAAC-8E099207F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CBE7A-5BA1-4178-8CC6-99905208B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CCF-FDDD-44CC-9477-78A283E9D513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D4A8B-68B2-4A96-9AC2-4A219A23F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4F314-D636-454A-801D-062F21BB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192E-76FB-4AD7-9842-3C14418EF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527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93699-6D60-4810-88E1-37927D86D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9BBD9-5CDD-4226-85B2-5900F258A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69AE9-6416-418D-BDC3-055D8EEAF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ECCF-FDDD-44CC-9477-78A283E9D513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51A6F-3C12-44DE-B854-E73DBBF1F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955D9-52E5-439C-A9F9-85926C280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B192E-76FB-4AD7-9842-3C14418EF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951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7150D-EFFD-48D6-AB03-22F424813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128"/>
            <a:ext cx="9144000" cy="3002872"/>
          </a:xfrm>
        </p:spPr>
        <p:txBody>
          <a:bodyPr>
            <a:normAutofit fontScale="90000"/>
          </a:bodyPr>
          <a:lstStyle/>
          <a:p>
            <a:r>
              <a:rPr lang="en-IN" dirty="0"/>
              <a:t>1.White line separation and abscessation</a:t>
            </a:r>
            <a:br>
              <a:rPr lang="en-IN" dirty="0"/>
            </a:br>
            <a:br>
              <a:rPr lang="en-IN" dirty="0"/>
            </a:br>
            <a:r>
              <a:rPr lang="en-IN" dirty="0"/>
              <a:t>2.Laminitis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F5007-8A86-422E-8C8D-95043F589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4974" y="3602038"/>
            <a:ext cx="4933025" cy="1655762"/>
          </a:xfrm>
        </p:spPr>
        <p:txBody>
          <a:bodyPr>
            <a:normAutofit/>
          </a:bodyPr>
          <a:lstStyle/>
          <a:p>
            <a:r>
              <a:rPr lang="en-IN" sz="2000" dirty="0"/>
              <a:t>Dr. Mithilesh Kumar</a:t>
            </a:r>
          </a:p>
          <a:p>
            <a:r>
              <a:rPr lang="en-IN" sz="2000" dirty="0"/>
              <a:t>Assistant Professor cum Jr. Scientist</a:t>
            </a:r>
          </a:p>
          <a:p>
            <a:r>
              <a:rPr lang="en-IN" sz="2000" dirty="0"/>
              <a:t>Department of Surgery and Radiology</a:t>
            </a:r>
          </a:p>
          <a:p>
            <a:r>
              <a:rPr lang="en-IN" sz="2000" dirty="0"/>
              <a:t>Bihar Veterinary College, Patna-800014.</a:t>
            </a:r>
          </a:p>
        </p:txBody>
      </p:sp>
    </p:spTree>
    <p:extLst>
      <p:ext uri="{BB962C8B-B14F-4D97-AF65-F5344CB8AC3E}">
        <p14:creationId xmlns:p14="http://schemas.microsoft.com/office/powerpoint/2010/main" val="1402437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30A1A-4896-4E1D-9B82-CC9154C02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consider adding 1% sodium bicarbonate to concentrate ration, which should be fed as three to four daily portions </a:t>
            </a:r>
          </a:p>
          <a:p>
            <a:r>
              <a:rPr lang="en-IN" sz="2000" dirty="0"/>
              <a:t> ensure plenty of exercise in both pre- and post-partum weeks </a:t>
            </a:r>
          </a:p>
          <a:p>
            <a:r>
              <a:rPr lang="en-IN" sz="2000" dirty="0"/>
              <a:t> avoid exposure to excessive sole wear from long stony tracks, rough concrete </a:t>
            </a:r>
          </a:p>
          <a:p>
            <a:r>
              <a:rPr lang="en-IN" sz="2000" dirty="0"/>
              <a:t> high fibre diets should be used in rearing dairy heifers in long term planning </a:t>
            </a:r>
          </a:p>
          <a:p>
            <a:r>
              <a:rPr lang="en-IN" sz="2000" dirty="0"/>
              <a:t> ensure regular claw examination and trimming</a:t>
            </a:r>
          </a:p>
        </p:txBody>
      </p:sp>
    </p:spTree>
    <p:extLst>
      <p:ext uri="{BB962C8B-B14F-4D97-AF65-F5344CB8AC3E}">
        <p14:creationId xmlns:p14="http://schemas.microsoft.com/office/powerpoint/2010/main" val="103016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EE978-BA37-4487-A4E3-C9D88CBBD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Discussion </a:t>
            </a:r>
          </a:p>
          <a:p>
            <a:r>
              <a:rPr lang="en-IN" sz="2000" dirty="0"/>
              <a:t>Excess lactic acid production alters </a:t>
            </a:r>
            <a:r>
              <a:rPr lang="en-IN" sz="2000" dirty="0" err="1"/>
              <a:t>rumenal</a:t>
            </a:r>
            <a:r>
              <a:rPr lang="en-IN" sz="2000" dirty="0"/>
              <a:t> bacterial flora, and causes release of bacterial endotoxins involving histamine release and stagnation of blood in laminae of digital horn, with consequent hypoxia and functional ischaemia.</a:t>
            </a:r>
          </a:p>
          <a:p>
            <a:r>
              <a:rPr lang="en-IN" sz="2000" dirty="0"/>
              <a:t> Ischaemic necrosis of the corium and laminae heals by fibrosis.</a:t>
            </a:r>
          </a:p>
          <a:p>
            <a:r>
              <a:rPr lang="en-IN" sz="2000" dirty="0"/>
              <a:t> These tissues then inevitably produce defective (soft, poor quality) horn.</a:t>
            </a:r>
          </a:p>
          <a:p>
            <a:r>
              <a:rPr lang="en-IN" sz="2000" dirty="0"/>
              <a:t>Toxic conditions (mastitis, metritis) may also contribute to development of laminitis in some dairy cattle.</a:t>
            </a:r>
          </a:p>
        </p:txBody>
      </p:sp>
    </p:spTree>
    <p:extLst>
      <p:ext uri="{BB962C8B-B14F-4D97-AF65-F5344CB8AC3E}">
        <p14:creationId xmlns:p14="http://schemas.microsoft.com/office/powerpoint/2010/main" val="1115489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4082D-7000-47DC-B473-F451C2680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Synonym: white line disease. </a:t>
            </a:r>
          </a:p>
          <a:p>
            <a:r>
              <a:rPr lang="en-IN" sz="2000" dirty="0"/>
              <a:t>Definition: abaxial, or less commonly axial,</a:t>
            </a:r>
          </a:p>
          <a:p>
            <a:r>
              <a:rPr lang="en-IN" sz="2000" dirty="0"/>
              <a:t> wall separation from laminae at sole-wall area extending proximally, with cavity impacted with mud, faeces; or with development of abscess cavity at deepest part (abscessation). </a:t>
            </a:r>
          </a:p>
          <a:p>
            <a:r>
              <a:rPr lang="en-IN" sz="2000" dirty="0"/>
              <a:t>Incidence: high and in some areas is major cause of digital lameness.</a:t>
            </a:r>
          </a:p>
        </p:txBody>
      </p:sp>
    </p:spTree>
    <p:extLst>
      <p:ext uri="{BB962C8B-B14F-4D97-AF65-F5344CB8AC3E}">
        <p14:creationId xmlns:p14="http://schemas.microsoft.com/office/powerpoint/2010/main" val="372633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57954-1265-4FE5-BE47-62BC6AD9C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Signs </a:t>
            </a:r>
          </a:p>
          <a:p>
            <a:r>
              <a:rPr lang="en-IN" sz="2000" dirty="0"/>
              <a:t>moderate lameness</a:t>
            </a:r>
          </a:p>
          <a:p>
            <a:r>
              <a:rPr lang="en-IN" sz="2000" dirty="0"/>
              <a:t> white line wider than usual. </a:t>
            </a:r>
          </a:p>
          <a:p>
            <a:r>
              <a:rPr lang="en-IN" sz="2000" dirty="0"/>
              <a:t> separation evident on paring, no pain </a:t>
            </a:r>
          </a:p>
          <a:p>
            <a:r>
              <a:rPr lang="en-IN" sz="2000" dirty="0"/>
              <a:t> cases of white line abscessation are lame and have pain localised to wall </a:t>
            </a:r>
          </a:p>
          <a:p>
            <a:r>
              <a:rPr lang="en-IN" sz="2000" dirty="0"/>
              <a:t> internal wall abscess </a:t>
            </a:r>
          </a:p>
          <a:p>
            <a:r>
              <a:rPr lang="en-IN" sz="2000" dirty="0"/>
              <a:t> advanced cases have supracoronary septic sinus discharge.</a:t>
            </a:r>
          </a:p>
        </p:txBody>
      </p:sp>
    </p:spTree>
    <p:extLst>
      <p:ext uri="{BB962C8B-B14F-4D97-AF65-F5344CB8AC3E}">
        <p14:creationId xmlns:p14="http://schemas.microsoft.com/office/powerpoint/2010/main" val="149262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63E7D-26F5-4B22-81B0-5C77EF7F9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Treatment </a:t>
            </a:r>
          </a:p>
          <a:p>
            <a:r>
              <a:rPr lang="en-IN" sz="2000" dirty="0"/>
              <a:t> routine trimming of all digits </a:t>
            </a:r>
          </a:p>
          <a:p>
            <a:r>
              <a:rPr lang="en-IN" sz="2000" dirty="0"/>
              <a:t> pare off wall over impacted and septic area to achieve drainage and prevent further impaction </a:t>
            </a:r>
          </a:p>
          <a:p>
            <a:r>
              <a:rPr lang="en-IN" sz="2000" dirty="0"/>
              <a:t> also remove all under-run sole (some cases have a large ‘false sole’) </a:t>
            </a:r>
          </a:p>
          <a:p>
            <a:r>
              <a:rPr lang="en-IN" sz="2000" dirty="0"/>
              <a:t> apply local antiseptic dressing (e.g. oxytetracycline spray) and firm dressing </a:t>
            </a:r>
          </a:p>
          <a:p>
            <a:r>
              <a:rPr lang="en-IN" sz="2000" dirty="0"/>
              <a:t>normal shape of claw  </a:t>
            </a:r>
          </a:p>
          <a:p>
            <a:r>
              <a:rPr lang="en-IN" sz="2000" dirty="0"/>
              <a:t> in septic cases give broad spectrum antibiotics for three days</a:t>
            </a:r>
          </a:p>
        </p:txBody>
      </p:sp>
    </p:spTree>
    <p:extLst>
      <p:ext uri="{BB962C8B-B14F-4D97-AF65-F5344CB8AC3E}">
        <p14:creationId xmlns:p14="http://schemas.microsoft.com/office/powerpoint/2010/main" val="29664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5D787-FB73-413B-81BB-8BAB7C6E0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dirty="0"/>
              <a:t>LAMINITIS (coriosis)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C1A4C-9F23-4027-895C-5E1E0EE49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Synonym:  coriosis, ‘founder’.</a:t>
            </a:r>
          </a:p>
          <a:p>
            <a:r>
              <a:rPr lang="en-IN" sz="2000" dirty="0"/>
              <a:t>Definition: diffuse acute, subacute, subclinical or chronic inflammation of pododerm, usually in several digits. Chronic cases without acute stage are often seen.</a:t>
            </a:r>
          </a:p>
          <a:p>
            <a:r>
              <a:rPr lang="en-IN" sz="2000" dirty="0"/>
              <a:t> Incidence: sporadic acute cases, widespread subacute, subclinical and chronic cases commonly in dairy units, high incidence in recently calved heifers and younger cows around parturition. </a:t>
            </a:r>
          </a:p>
        </p:txBody>
      </p:sp>
    </p:spTree>
    <p:extLst>
      <p:ext uri="{BB962C8B-B14F-4D97-AF65-F5344CB8AC3E}">
        <p14:creationId xmlns:p14="http://schemas.microsoft.com/office/powerpoint/2010/main" val="196519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F4F3E-6DB5-4EAC-B6C5-F8D46B6CE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000" dirty="0"/>
              <a:t>Predisposition: </a:t>
            </a:r>
          </a:p>
          <a:p>
            <a:r>
              <a:rPr lang="en-IN" sz="2000" dirty="0"/>
              <a:t> inherited factors (proven in Jersey) </a:t>
            </a:r>
          </a:p>
          <a:p>
            <a:r>
              <a:rPr lang="en-IN" sz="2000" dirty="0"/>
              <a:t> parturition </a:t>
            </a:r>
          </a:p>
          <a:p>
            <a:r>
              <a:rPr lang="en-IN" sz="2000" dirty="0"/>
              <a:t>feeding stress (ruminal lactic acidosis, subacute ruminal acidosis or SARA) from change of dry cow concentrate diet to high production rations. </a:t>
            </a:r>
          </a:p>
          <a:p>
            <a:r>
              <a:rPr lang="en-IN" sz="2000" dirty="0"/>
              <a:t> exacerbation by trauma (overburdening), as in excessive standing due to reluctance to use cubicles.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0050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29035-A2B3-4C08-A6B9-C5D390F46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Signs </a:t>
            </a:r>
          </a:p>
          <a:p>
            <a:r>
              <a:rPr lang="en-IN" sz="2000" dirty="0"/>
              <a:t> acute stage: painful hot digit, digital arterial pulsation, general depression, severe lameness, abnormal stance, possibly recumbent</a:t>
            </a:r>
          </a:p>
          <a:p>
            <a:r>
              <a:rPr lang="en-IN" sz="2000" dirty="0"/>
              <a:t> subacute: less painful but persistent stiffness, stilted gait, </a:t>
            </a:r>
            <a:r>
              <a:rPr lang="en-IN" sz="2000" dirty="0" err="1"/>
              <a:t>solear</a:t>
            </a:r>
            <a:r>
              <a:rPr lang="en-IN" sz="2000" dirty="0"/>
              <a:t> and white line haemorrhages.</a:t>
            </a:r>
          </a:p>
          <a:p>
            <a:r>
              <a:rPr lang="en-IN" sz="2000" dirty="0"/>
              <a:t> chronic: stiff gait or not lame, ‘slipper foot’ malformation with horizontal lines on wall, concave dorsal wall, widened white line and evidence of old </a:t>
            </a:r>
            <a:r>
              <a:rPr lang="en-IN" sz="2000" dirty="0" err="1"/>
              <a:t>solear</a:t>
            </a:r>
            <a:r>
              <a:rPr lang="en-IN" sz="2000" dirty="0"/>
              <a:t> and white line haemorrhages.</a:t>
            </a:r>
          </a:p>
        </p:txBody>
      </p:sp>
    </p:spTree>
    <p:extLst>
      <p:ext uri="{BB962C8B-B14F-4D97-AF65-F5344CB8AC3E}">
        <p14:creationId xmlns:p14="http://schemas.microsoft.com/office/powerpoint/2010/main" val="4172644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F1CA4-482E-4988-9759-8607CA48B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Treatment </a:t>
            </a:r>
          </a:p>
          <a:p>
            <a:r>
              <a:rPr lang="en-IN" sz="2000" dirty="0"/>
              <a:t> acute stage: give systemic NSAIDs (</a:t>
            </a:r>
            <a:r>
              <a:rPr lang="en-IN" sz="2000" dirty="0" err="1"/>
              <a:t>flunixine</a:t>
            </a:r>
            <a:r>
              <a:rPr lang="en-IN" sz="2000" dirty="0"/>
              <a:t> meglumine or meloxicam) or possibly corticosteroids (only if non-pregnant) and diuretics </a:t>
            </a:r>
          </a:p>
          <a:p>
            <a:r>
              <a:rPr lang="en-IN" sz="2000" dirty="0"/>
              <a:t> ensure exercise (to improve local circulation and further reduce developing oedema), preferably by turning on to soft ground, e.g. field </a:t>
            </a:r>
          </a:p>
          <a:p>
            <a:r>
              <a:rPr lang="en-IN" sz="2000" dirty="0"/>
              <a:t> remove any precipitating dietary causes </a:t>
            </a:r>
          </a:p>
          <a:p>
            <a:r>
              <a:rPr lang="en-IN" sz="2000" dirty="0"/>
              <a:t> feed no concentrates until acute phase is over </a:t>
            </a:r>
          </a:p>
          <a:p>
            <a:r>
              <a:rPr lang="en-IN" sz="2000" dirty="0"/>
              <a:t> in recumbent case consider digital nerve block to get heifer or cow to stand, then forced exercise</a:t>
            </a:r>
          </a:p>
          <a:p>
            <a:r>
              <a:rPr lang="en-IN" sz="2000" dirty="0"/>
              <a:t>subacute stage: as in acute case </a:t>
            </a:r>
          </a:p>
          <a:p>
            <a:r>
              <a:rPr lang="en-IN" sz="2000" dirty="0"/>
              <a:t> chronic case: hoof trimming</a:t>
            </a:r>
          </a:p>
        </p:txBody>
      </p:sp>
    </p:spTree>
    <p:extLst>
      <p:ext uri="{BB962C8B-B14F-4D97-AF65-F5344CB8AC3E}">
        <p14:creationId xmlns:p14="http://schemas.microsoft.com/office/powerpoint/2010/main" val="81108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10E58-0CAB-483E-9688-124D7F5D8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Prophylaxis:</a:t>
            </a:r>
          </a:p>
          <a:p>
            <a:r>
              <a:rPr lang="en-IN" sz="2000" dirty="0"/>
              <a:t>avoid large amounts of prepartum concentrates (‘steaming up’ ‘lead feeding’), which should not exceed 2 kg daily </a:t>
            </a:r>
          </a:p>
          <a:p>
            <a:r>
              <a:rPr lang="en-IN" sz="2000" dirty="0"/>
              <a:t> avoid high intake of concentrate in early lactation, and aim at peak yield about six weeks postpartum  </a:t>
            </a:r>
          </a:p>
          <a:p>
            <a:r>
              <a:rPr lang="en-IN" sz="2000" dirty="0"/>
              <a:t>roughage immediately before and after concentrate intake, or consider change to complete diet feeding if problem persists </a:t>
            </a:r>
          </a:p>
          <a:p>
            <a:r>
              <a:rPr lang="en-IN" sz="2000" dirty="0"/>
              <a:t> improve buffering capacity of rumen fluid (avoid lactic acidosis or SARA) by increasing saliva production: give iodide or rock salt, grass or lucerne nuts in concentrate</a:t>
            </a:r>
          </a:p>
        </p:txBody>
      </p:sp>
    </p:spTree>
    <p:extLst>
      <p:ext uri="{BB962C8B-B14F-4D97-AF65-F5344CB8AC3E}">
        <p14:creationId xmlns:p14="http://schemas.microsoft.com/office/powerpoint/2010/main" val="395191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750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1.White line separation and abscessation  2.Laminitis</vt:lpstr>
      <vt:lpstr>PowerPoint Presentation</vt:lpstr>
      <vt:lpstr>PowerPoint Presentation</vt:lpstr>
      <vt:lpstr>PowerPoint Presentation</vt:lpstr>
      <vt:lpstr>LAMINITIS (coriosis)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line separation and abscessation</dc:title>
  <dc:creator>HP</dc:creator>
  <cp:lastModifiedBy>HP</cp:lastModifiedBy>
  <cp:revision>18</cp:revision>
  <dcterms:created xsi:type="dcterms:W3CDTF">2020-11-05T05:14:39Z</dcterms:created>
  <dcterms:modified xsi:type="dcterms:W3CDTF">2020-11-06T07:37:19Z</dcterms:modified>
</cp:coreProperties>
</file>