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CE007-CC62-4BEB-B6E7-FEDA19314DDE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8B6C-0657-4386-BB97-B702BFFD34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697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ABDD1D4-8731-4C04-869A-38690F36BA04}" type="slidenum">
              <a:rPr lang="en-IN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8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27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30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75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370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58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9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8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71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72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286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ADF2-FFA3-4B04-80B7-854727ABD172}" type="datetimeFigureOut">
              <a:rPr lang="en-IN" smtClean="0"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41D0-8F4C-4F26-ADE0-CF822D3F82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986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utenberg.org/files/16370/16370-h/images/img18-ful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utenberg.org/files/16370/16370-h/images/img37-full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340768"/>
            <a:ext cx="8183880" cy="2826640"/>
          </a:xfrm>
        </p:spPr>
        <p:txBody>
          <a:bodyPr/>
          <a:lstStyle/>
          <a:p>
            <a:r>
              <a:rPr lang="en-IN" dirty="0">
                <a:solidFill>
                  <a:srgbClr val="C00000"/>
                </a:solidFill>
              </a:rPr>
              <a:t>Lecture 5: navicular disease, side bones and </a:t>
            </a:r>
            <a:r>
              <a:rPr lang="en-IN" dirty="0" err="1">
                <a:solidFill>
                  <a:srgbClr val="C00000"/>
                </a:solidFill>
              </a:rPr>
              <a:t>quittor</a:t>
            </a:r>
            <a:endParaRPr lang="en-IN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Dr Gyan Dev Singh, Assistant professor, VCC, BVC, Patna-14</a:t>
            </a:r>
          </a:p>
        </p:txBody>
      </p:sp>
    </p:spTree>
    <p:extLst>
      <p:ext uri="{BB962C8B-B14F-4D97-AF65-F5344CB8AC3E}">
        <p14:creationId xmlns:p14="http://schemas.microsoft.com/office/powerpoint/2010/main" val="293210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066800"/>
            <a:ext cx="8505825" cy="54625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2) Solutions injected into the sinus tracts to control </a:t>
            </a: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    bacterial infection and facilitate separation of necrotic tissue: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r>
              <a:rPr lang="en-US" sz="2400" dirty="0">
                <a:latin typeface="Arial" charset="0"/>
              </a:rPr>
              <a:t>   Corrosive sublimate in alcohol (1 in 10%),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r>
              <a:rPr lang="en-US" sz="2400" dirty="0">
                <a:latin typeface="Arial" charset="0"/>
              </a:rPr>
              <a:t>   Zinc chloride solution (5 to 10%),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r>
              <a:rPr lang="en-US" sz="2400" dirty="0">
                <a:latin typeface="Arial" charset="0"/>
              </a:rPr>
              <a:t>   Zinc </a:t>
            </a:r>
            <a:r>
              <a:rPr lang="en-US" sz="2400" dirty="0" err="1">
                <a:latin typeface="Arial" charset="0"/>
              </a:rPr>
              <a:t>sulphate</a:t>
            </a:r>
            <a:r>
              <a:rPr lang="en-US" sz="2400" dirty="0">
                <a:latin typeface="Arial" charset="0"/>
              </a:rPr>
              <a:t> solution (5 to 10%).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Blip>
                <a:blip r:embed="rId2"/>
              </a:buBlip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3) A solid caustic like silver nitrate is powdered and introduced through the sinus openings. This is called </a:t>
            </a: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Coring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</a:rPr>
              <a:t>.</a:t>
            </a:r>
            <a:r>
              <a:rPr lang="en-US" sz="2400" i="1" dirty="0">
                <a:solidFill>
                  <a:srgbClr val="FFFF66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i="1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i="1" dirty="0">
                <a:latin typeface="Arial" charset="0"/>
              </a:rPr>
              <a:t>   </a:t>
            </a:r>
            <a:endParaRPr lang="en-SG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3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2024064" y="785814"/>
            <a:ext cx="8434387" cy="54625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>
                <a:latin typeface="Arial" charset="0"/>
              </a:rPr>
              <a:t>4) Applying a red-hot iron  through the sinus openings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SG" sz="2400"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>
                <a:latin typeface="Arial" charset="0"/>
              </a:rPr>
              <a:t>5) A combination of treatment with red-hot iron and use of caustics.	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SG" sz="2400"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>
                <a:latin typeface="Arial" charset="0"/>
              </a:rPr>
              <a:t>6) A seton passed through opening in the coronet and through wall of the hoof in level with the bottom of the suppurating tract, provides good drainage and helps quicker healing. 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z="2400"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>
                <a:latin typeface="Arial" charset="0"/>
              </a:rPr>
              <a:t>7) The operation for removal of cartilage (excision of the lateral cartilage) is done under general anesthesia.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>
                <a:latin typeface="Arial" charset="0"/>
              </a:rPr>
              <a:t>    </a:t>
            </a:r>
            <a:endParaRPr lang="en-SG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4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604373"/>
            <a:ext cx="8229600" cy="1143000"/>
          </a:xfrm>
        </p:spPr>
        <p:txBody>
          <a:bodyPr/>
          <a:lstStyle/>
          <a:p>
            <a:pPr marL="54864" algn="ctr">
              <a:defRPr/>
            </a:pPr>
            <a:r>
              <a:rPr lang="en-US" sz="3200" b="1" dirty="0">
                <a:solidFill>
                  <a:srgbClr val="00B0F0"/>
                </a:solidFill>
              </a:rPr>
              <a:t>SIDE BONES </a:t>
            </a:r>
            <a:br>
              <a:rPr lang="en-IN" sz="2800" b="1" dirty="0">
                <a:solidFill>
                  <a:srgbClr val="00B0F0"/>
                </a:solidFill>
              </a:rPr>
            </a:br>
            <a:endParaRPr lang="en-IN" sz="2800" dirty="0">
              <a:solidFill>
                <a:srgbClr val="00B0F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057400" y="1905001"/>
            <a:ext cx="8229600" cy="4525963"/>
          </a:xfrm>
        </p:spPr>
        <p:txBody>
          <a:bodyPr/>
          <a:lstStyle/>
          <a:p>
            <a:pPr eaLnBrk="1" hangingPunct="1"/>
            <a:r>
              <a:rPr lang="en-IN" sz="2400" dirty="0"/>
              <a:t>Ossified lateral Cartilages of the foot are called side bones.</a:t>
            </a:r>
          </a:p>
          <a:p>
            <a:pPr eaLnBrk="1" hangingPunct="1">
              <a:buFont typeface="Wingdings 2" pitchFamily="18" charset="2"/>
              <a:buNone/>
            </a:pPr>
            <a:endParaRPr lang="en-IN" sz="2400" dirty="0"/>
          </a:p>
          <a:p>
            <a:pPr eaLnBrk="1" hangingPunct="1">
              <a:buFont typeface="Wingdings 2" pitchFamily="18" charset="2"/>
              <a:buNone/>
            </a:pPr>
            <a:endParaRPr lang="en-IN" sz="2400" dirty="0"/>
          </a:p>
          <a:p>
            <a:pPr eaLnBrk="1" hangingPunct="1">
              <a:buFont typeface="Wingdings 2" pitchFamily="18" charset="2"/>
              <a:buNone/>
            </a:pPr>
            <a:endParaRPr lang="en-IN" sz="2400" dirty="0"/>
          </a:p>
          <a:p>
            <a:pPr eaLnBrk="1" hangingPunct="1"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Incidence</a:t>
            </a:r>
            <a:endParaRPr lang="en-IN" b="1" dirty="0">
              <a:solidFill>
                <a:srgbClr val="FF0000"/>
              </a:solidFill>
            </a:endParaRPr>
          </a:p>
          <a:p>
            <a:pPr eaLnBrk="1" hangingPunct="1"/>
            <a:r>
              <a:rPr lang="en-IN" sz="2400" dirty="0"/>
              <a:t>	Ossification of the lateral cartilage is more commonly noticed in the fore-feet.</a:t>
            </a:r>
          </a:p>
          <a:p>
            <a:pPr eaLnBrk="1" hangingPunct="1"/>
            <a:endParaRPr lang="en-IN" sz="2400" dirty="0"/>
          </a:p>
          <a:p>
            <a:pPr eaLnBrk="1" hangingPunct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57725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Rarefying osteitis in chronic ringbone and ossification of lateral cartilages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5060" name="Picture 5" descr="Fig. 18—Rarefying osteitis in chronic ringbone and&#10;ossification of lateral cartilage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1"/>
            <a:ext cx="42672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7" descr="img31-fu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396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61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algn="ctr">
              <a:defRPr/>
            </a:pPr>
            <a:r>
              <a:rPr lang="en-US" sz="2800" b="1" dirty="0">
                <a:solidFill>
                  <a:srgbClr val="FF0000"/>
                </a:solidFill>
              </a:rPr>
              <a:t>ETIOLOGY</a:t>
            </a:r>
            <a:br>
              <a:rPr lang="en-IN" sz="2800" b="1" dirty="0">
                <a:solidFill>
                  <a:srgbClr val="FF0000"/>
                </a:solidFill>
              </a:rPr>
            </a:b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66645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endParaRPr lang="en-IN" sz="2400" dirty="0"/>
          </a:p>
          <a:p>
            <a:pPr eaLnBrk="1" hangingPunct="1"/>
            <a:r>
              <a:rPr lang="en-IN" sz="2400" dirty="0" err="1"/>
              <a:t>Hereditory</a:t>
            </a:r>
            <a:r>
              <a:rPr lang="en-IN" sz="2400" dirty="0"/>
              <a:t> predisposition,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Natural tendency of cartilages in contact with bone to ossify.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Bad conformation.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Defective shoeing.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Concussion.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Direct injury to the cartilage resulting in inflammation and subsequent invasion of cartilage with osteoblasts</a:t>
            </a:r>
          </a:p>
          <a:p>
            <a:pPr eaLnBrk="1" hangingPunct="1">
              <a:buFont typeface="Wingdings 2" pitchFamily="18" charset="2"/>
              <a:buNone/>
            </a:pPr>
            <a:endParaRPr lang="en-IN" sz="2400" dirty="0"/>
          </a:p>
          <a:p>
            <a:pPr eaLnBrk="1" hangingPunct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86144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5715000"/>
          </a:xfrm>
        </p:spPr>
        <p:txBody>
          <a:bodyPr/>
          <a:lstStyle/>
          <a:p>
            <a:pPr eaLnBrk="1" hangingPunct="1"/>
            <a:endParaRPr lang="en-IN" dirty="0"/>
          </a:p>
          <a:p>
            <a:pPr algn="ctr" eaLnBrk="1" hangingPunct="1"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SYMPTOMS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IN" sz="2400" b="1" dirty="0">
              <a:solidFill>
                <a:srgbClr val="FFFF00"/>
              </a:solidFill>
            </a:endParaRPr>
          </a:p>
          <a:p>
            <a:pPr eaLnBrk="1" hangingPunct="1"/>
            <a:r>
              <a:rPr lang="en-IN" sz="2400" dirty="0"/>
              <a:t>Lameness may or may not be present. 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In horses having good open feet and doing only slow work, </a:t>
            </a:r>
          </a:p>
          <a:p>
            <a:pPr eaLnBrk="1" hangingPunct="1"/>
            <a:endParaRPr lang="en-IN" sz="2400" dirty="0"/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Side bones do not usually cause lameness.</a:t>
            </a:r>
          </a:p>
          <a:p>
            <a:pPr eaLnBrk="1" hangingPunct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5688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5334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DIAGNOSIS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IN" b="1" dirty="0">
              <a:solidFill>
                <a:srgbClr val="FFFF00"/>
              </a:solidFill>
            </a:endParaRPr>
          </a:p>
          <a:p>
            <a:pPr eaLnBrk="1" hangingPunct="1"/>
            <a:r>
              <a:rPr lang="en-IN" sz="2400" dirty="0"/>
              <a:t>In the initial stages difficult because at this stage the palpable portion of the cartilage might not have ossified. </a:t>
            </a:r>
            <a:endParaRPr lang="en-US" sz="2400" dirty="0"/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When ossifi­cation is complete, diagnosis is easy.</a:t>
            </a:r>
          </a:p>
          <a:p>
            <a:pPr eaLnBrk="1" hangingPunct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788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57912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100" b="1" dirty="0">
                <a:solidFill>
                  <a:srgbClr val="FF0000"/>
                </a:solidFill>
              </a:rPr>
              <a:t>TREATMENT</a:t>
            </a:r>
          </a:p>
          <a:p>
            <a:pPr algn="ctr" eaLnBrk="1" hangingPunct="1">
              <a:buFont typeface="Wingdings 2" pitchFamily="18" charset="2"/>
              <a:buNone/>
            </a:pPr>
            <a:endParaRPr lang="en-IN" sz="3100" b="1" dirty="0">
              <a:solidFill>
                <a:srgbClr val="FFFF00"/>
              </a:solidFill>
            </a:endParaRPr>
          </a:p>
          <a:p>
            <a:pPr eaLnBrk="1" hangingPunct="1"/>
            <a:r>
              <a:rPr lang="en-IN" sz="2400" dirty="0"/>
              <a:t>If there is no pain, or lameness treatment is not advised.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If side bones are causing lameness the quarters of the hoof may be grooved or thinned. This facilitates expansion of the </a:t>
            </a:r>
            <a:r>
              <a:rPr lang="en-IN" sz="2400" i="1" dirty="0"/>
              <a:t>foot </a:t>
            </a:r>
            <a:r>
              <a:rPr lang="en-IN" sz="2400" dirty="0"/>
              <a:t>and relieves pain.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Partial removal of the cartilage is recommended only if it has become very prominent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IN" sz="2400" dirty="0"/>
              <a:t>     </a:t>
            </a:r>
            <a:r>
              <a:rPr lang="en-IN" sz="2400" dirty="0">
                <a:solidFill>
                  <a:srgbClr val="FF0000"/>
                </a:solidFill>
              </a:rPr>
              <a:t>Flat wide webbed shoe is recommended</a:t>
            </a:r>
          </a:p>
          <a:p>
            <a:pPr eaLnBrk="1" hangingPunct="1"/>
            <a:r>
              <a:rPr lang="en-IN" sz="2400" dirty="0"/>
              <a:t>Digital </a:t>
            </a:r>
            <a:r>
              <a:rPr lang="en-IN" sz="2400" dirty="0" err="1"/>
              <a:t>neurectomy</a:t>
            </a:r>
            <a:r>
              <a:rPr lang="en-IN" sz="2400" dirty="0"/>
              <a:t> may be tried to relieve lameness (medial and lateral palmar nerve block).</a:t>
            </a:r>
          </a:p>
          <a:p>
            <a:pPr eaLnBrk="1" hangingPunct="1"/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1380763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143000"/>
          </a:xfrm>
        </p:spPr>
        <p:txBody>
          <a:bodyPr>
            <a:normAutofit fontScale="90000"/>
          </a:bodyPr>
          <a:lstStyle/>
          <a:p>
            <a:pPr marL="54864" algn="ctr">
              <a:defRPr/>
            </a:pPr>
            <a:r>
              <a:rPr lang="en-US" sz="3600" b="1" dirty="0">
                <a:solidFill>
                  <a:srgbClr val="00B0F0"/>
                </a:solidFill>
              </a:rPr>
              <a:t>NAVICULAR DISEASE</a:t>
            </a:r>
            <a:br>
              <a:rPr lang="en-IN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IN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IN" sz="2500"/>
          </a:p>
          <a:p>
            <a:pPr algn="just" eaLnBrk="1" hangingPunct="1">
              <a:lnSpc>
                <a:spcPct val="80000"/>
              </a:lnSpc>
            </a:pPr>
            <a:r>
              <a:rPr lang="en-US" sz="2400"/>
              <a:t>Navicular disease is a chronic ostitis of the navicular bone, associated with navicular bursitis and inflammation of the plantar aponeurosis.</a:t>
            </a:r>
            <a:endParaRPr lang="en-IN" sz="2400"/>
          </a:p>
          <a:p>
            <a:pPr eaLnBrk="1" hangingPunct="1">
              <a:lnSpc>
                <a:spcPct val="80000"/>
              </a:lnSpc>
            </a:pPr>
            <a:endParaRPr lang="en-IN" sz="240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b="1">
              <a:solidFill>
                <a:srgbClr val="FFC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>
                <a:solidFill>
                  <a:srgbClr val="FFC000"/>
                </a:solidFill>
              </a:rPr>
              <a:t>INCIDENCE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IN" sz="2400" b="1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IN" sz="2400"/>
              <a:t>More common in light horses than in heavy horses. </a:t>
            </a:r>
          </a:p>
          <a:p>
            <a:pPr eaLnBrk="1" hangingPunct="1">
              <a:lnSpc>
                <a:spcPct val="80000"/>
              </a:lnSpc>
            </a:pPr>
            <a:endParaRPr lang="en-IN" sz="2400"/>
          </a:p>
          <a:p>
            <a:pPr eaLnBrk="1" hangingPunct="1">
              <a:lnSpc>
                <a:spcPct val="80000"/>
              </a:lnSpc>
            </a:pPr>
            <a:r>
              <a:rPr lang="en-IN" sz="2400"/>
              <a:t>Common in horses about seven years old. </a:t>
            </a:r>
          </a:p>
          <a:p>
            <a:pPr eaLnBrk="1" hangingPunct="1">
              <a:lnSpc>
                <a:spcPct val="80000"/>
              </a:lnSpc>
            </a:pPr>
            <a:endParaRPr lang="en-IN" sz="2400"/>
          </a:p>
          <a:p>
            <a:pPr eaLnBrk="1" hangingPunct="1">
              <a:lnSpc>
                <a:spcPct val="80000"/>
              </a:lnSpc>
            </a:pPr>
            <a:r>
              <a:rPr lang="en-IN" sz="2400"/>
              <a:t>Young horses, donkeys and mules are only rarely affected. </a:t>
            </a:r>
          </a:p>
          <a:p>
            <a:pPr eaLnBrk="1" hangingPunct="1">
              <a:lnSpc>
                <a:spcPct val="80000"/>
              </a:lnSpc>
            </a:pPr>
            <a:endParaRPr lang="en-IN" sz="2400"/>
          </a:p>
          <a:p>
            <a:pPr eaLnBrk="1" hangingPunct="1">
              <a:lnSpc>
                <a:spcPct val="80000"/>
              </a:lnSpc>
            </a:pPr>
            <a:r>
              <a:rPr lang="en-IN" sz="2400"/>
              <a:t>More common in the fore-feet.</a:t>
            </a:r>
          </a:p>
          <a:p>
            <a:pPr eaLnBrk="1" hangingPunct="1">
              <a:lnSpc>
                <a:spcPct val="80000"/>
              </a:lnSpc>
            </a:pPr>
            <a:endParaRPr lang="en-IN" sz="2400"/>
          </a:p>
          <a:p>
            <a:pPr eaLnBrk="1" hangingPunct="1">
              <a:lnSpc>
                <a:spcPct val="80000"/>
              </a:lnSpc>
            </a:pPr>
            <a:endParaRPr lang="en-IN" sz="2500"/>
          </a:p>
        </p:txBody>
      </p:sp>
    </p:spTree>
    <p:extLst>
      <p:ext uri="{BB962C8B-B14F-4D97-AF65-F5344CB8AC3E}">
        <p14:creationId xmlns:p14="http://schemas.microsoft.com/office/powerpoint/2010/main" val="36274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057400" y="0"/>
            <a:ext cx="82296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CED757"/>
                </a:solidFill>
              </a:rPr>
              <a:t>NORMAL STRUCTURE</a:t>
            </a:r>
          </a:p>
        </p:txBody>
      </p:sp>
      <p:pic>
        <p:nvPicPr>
          <p:cNvPr id="52227" name="Picture 6" descr="navicular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447800"/>
            <a:ext cx="4572000" cy="4084638"/>
          </a:xfrm>
        </p:spPr>
      </p:pic>
      <p:pic>
        <p:nvPicPr>
          <p:cNvPr id="52228" name="Picture 7" descr="footpain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00401"/>
            <a:ext cx="38100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49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1828800" y="714376"/>
            <a:ext cx="8629650" cy="5838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>
                <a:solidFill>
                  <a:srgbClr val="FF5050"/>
                </a:solidFill>
                <a:latin typeface="Arial" charset="0"/>
              </a:rPr>
              <a:t>QUITTOR:</a:t>
            </a:r>
            <a:r>
              <a:rPr lang="en-US" sz="2400" dirty="0">
                <a:latin typeface="Arial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Necrosis of the lateral cartilage and is noticed by the presence of sinus openings in the coronet region. 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Fore or hind feet may be affected.</a:t>
            </a:r>
            <a:endParaRPr lang="en-SG" sz="2400" dirty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 </a:t>
            </a:r>
            <a:endParaRPr lang="en-SG" sz="2400" dirty="0">
              <a:latin typeface="Arial" charset="0"/>
            </a:endParaRPr>
          </a:p>
          <a:p>
            <a:pPr eaLnBrk="1" hangingPunct="1"/>
            <a:endParaRPr lang="en-SG" sz="2400" dirty="0">
              <a:latin typeface="Arial" charset="0"/>
            </a:endParaRPr>
          </a:p>
        </p:txBody>
      </p:sp>
      <p:pic>
        <p:nvPicPr>
          <p:cNvPr id="33795" name="Picture 2" descr="I:\rat\QU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5" y="3284984"/>
            <a:ext cx="343527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958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1828800" y="83671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>
                <a:solidFill>
                  <a:srgbClr val="FFC000"/>
                </a:solidFill>
              </a:rPr>
              <a:t>ETIOLOGY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IN" b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IN" sz="2400" b="1" i="1" dirty="0">
                <a:solidFill>
                  <a:srgbClr val="FF0000"/>
                </a:solidFill>
              </a:rPr>
              <a:t>Predisposing causes:</a:t>
            </a:r>
            <a:r>
              <a:rPr lang="en-IN" sz="2400" i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IN" sz="2400" dirty="0"/>
              <a:t>Heredity. Abnormal, conformation of foot,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IN" sz="2400" dirty="0"/>
              <a:t>e.g., upright and narrow foot, contracted foot, foot having small frog etc.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IN" sz="2400" dirty="0"/>
          </a:p>
          <a:p>
            <a:pPr eaLnBrk="1" hangingPunct="1">
              <a:lnSpc>
                <a:spcPct val="90000"/>
              </a:lnSpc>
            </a:pPr>
            <a:r>
              <a:rPr lang="en-IN" sz="2400" dirty="0"/>
              <a:t>Excessively sloping pastern and long toe </a:t>
            </a:r>
          </a:p>
          <a:p>
            <a:pPr eaLnBrk="1" hangingPunct="1">
              <a:lnSpc>
                <a:spcPct val="90000"/>
              </a:lnSpc>
            </a:pPr>
            <a:endParaRPr lang="en-IN" sz="2400" dirty="0"/>
          </a:p>
          <a:p>
            <a:pPr eaLnBrk="1" hangingPunct="1">
              <a:lnSpc>
                <a:spcPct val="90000"/>
              </a:lnSpc>
            </a:pPr>
            <a:r>
              <a:rPr lang="en-IN" sz="2400" dirty="0"/>
              <a:t>Defective shoeing </a:t>
            </a:r>
          </a:p>
          <a:p>
            <a:pPr eaLnBrk="1" hangingPunct="1">
              <a:lnSpc>
                <a:spcPct val="90000"/>
              </a:lnSpc>
            </a:pPr>
            <a:endParaRPr lang="en-IN" sz="2400" dirty="0"/>
          </a:p>
          <a:p>
            <a:pPr eaLnBrk="1" hangingPunct="1">
              <a:lnSpc>
                <a:spcPct val="90000"/>
              </a:lnSpc>
            </a:pPr>
            <a:r>
              <a:rPr lang="en-IN" sz="2400" dirty="0"/>
              <a:t>Thick-heeled shoe, </a:t>
            </a:r>
            <a:r>
              <a:rPr lang="en-IN" sz="2400" dirty="0" err="1"/>
              <a:t>etc</a:t>
            </a:r>
            <a:r>
              <a:rPr lang="en-IN" sz="2400" dirty="0"/>
              <a:t>; </a:t>
            </a:r>
          </a:p>
          <a:p>
            <a:pPr eaLnBrk="1" hangingPunct="1">
              <a:lnSpc>
                <a:spcPct val="90000"/>
              </a:lnSpc>
            </a:pPr>
            <a:endParaRPr lang="en-IN" sz="2400" dirty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IN" sz="2400" b="1" i="1" dirty="0">
                <a:solidFill>
                  <a:srgbClr val="FF0000"/>
                </a:solidFill>
              </a:rPr>
              <a:t>Exciting cause:</a:t>
            </a:r>
            <a:r>
              <a:rPr lang="en-IN" sz="2400" i="1" dirty="0">
                <a:solidFill>
                  <a:srgbClr val="FF0000"/>
                </a:solidFill>
              </a:rPr>
              <a:t> </a:t>
            </a:r>
            <a:r>
              <a:rPr lang="en-IN" sz="2400" dirty="0"/>
              <a:t>Severe and repeated concussion,</a:t>
            </a:r>
          </a:p>
          <a:p>
            <a:pPr eaLnBrk="1" hangingPunct="1">
              <a:lnSpc>
                <a:spcPct val="90000"/>
              </a:lnSpc>
            </a:pPr>
            <a:endParaRPr lang="en-IN" sz="3000" dirty="0"/>
          </a:p>
          <a:p>
            <a:pPr eaLnBrk="1" hangingPunct="1">
              <a:lnSpc>
                <a:spcPct val="90000"/>
              </a:lnSpc>
            </a:pP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3310734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229600" cy="5638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PATHOLOGY</a:t>
            </a:r>
          </a:p>
          <a:p>
            <a:pPr eaLnBrk="1" hangingPunct="1">
              <a:buFont typeface="Wingdings 2" pitchFamily="18" charset="2"/>
              <a:buNone/>
            </a:pPr>
            <a:endParaRPr lang="en-IN" sz="2400" b="1" dirty="0">
              <a:solidFill>
                <a:srgbClr val="FFFF00"/>
              </a:solidFill>
            </a:endParaRPr>
          </a:p>
          <a:p>
            <a:pPr eaLnBrk="1" hangingPunct="1"/>
            <a:r>
              <a:rPr lang="en-IN" sz="2400" dirty="0"/>
              <a:t>There is inflammation of the navicular bone and the navicular bursa.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 Exostosis may develop. Friction of exostosis on the flexor tendon may cause sprain of the tendon.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 There may be adhesions formed between the tendon and bone. </a:t>
            </a:r>
          </a:p>
          <a:p>
            <a:pPr eaLnBrk="1" hangingPunct="1"/>
            <a:endParaRPr lang="en-IN" sz="2400" dirty="0"/>
          </a:p>
          <a:p>
            <a:pPr eaLnBrk="1" hangingPunct="1"/>
            <a:r>
              <a:rPr lang="en-IN" sz="2400" dirty="0"/>
              <a:t>Sometimes there is rare­faction of navicular bone and it may fracture easily.</a:t>
            </a:r>
          </a:p>
          <a:p>
            <a:pPr eaLnBrk="1" hangingPunct="1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38396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SYMPTOMS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IN" b="1" dirty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IN" sz="2400" dirty="0"/>
              <a:t>Pointing of the foot at rest. 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r>
              <a:rPr lang="en-IN" sz="2400" dirty="0"/>
              <a:t>In the initial stage lameness is intermittent and the animal goes without lameness after period of rest. 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r>
              <a:rPr lang="en-IN" sz="2400" dirty="0"/>
              <a:t>As the disease progresses lameness becomes more pro­nounced. 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r>
              <a:rPr lang="en-IN" sz="2400" dirty="0"/>
              <a:t>The stride is shortened, the toe is dragged and there is stumbling. 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r>
              <a:rPr lang="en-IN" sz="2400" dirty="0">
                <a:solidFill>
                  <a:srgbClr val="FF0000"/>
                </a:solidFill>
              </a:rPr>
              <a:t>The gait may be "pottery" or "stilted". A "groggy gait" or "shuffling gait" is rather characteristic. 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r>
              <a:rPr lang="en-IN" sz="2400" dirty="0"/>
              <a:t>When the horse is turned, the animal "screws" on the fore-limbs; rather than having them lifted normally.</a:t>
            </a:r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  <a:p>
            <a:pPr algn="just" eaLnBrk="1" hangingPunct="1">
              <a:lnSpc>
                <a:spcPct val="8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04614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en-US">
              <a:effectLst/>
            </a:endParaRPr>
          </a:p>
        </p:txBody>
      </p:sp>
      <p:pic>
        <p:nvPicPr>
          <p:cNvPr id="57347" name="Picture 6" descr="acupuncture-navicular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981201"/>
            <a:ext cx="3238500" cy="4525963"/>
          </a:xfrm>
        </p:spPr>
      </p:pic>
      <p:pic>
        <p:nvPicPr>
          <p:cNvPr id="57348" name="Picture 7" descr="6FB3DE8D-B6AF-4B7D-86C1-16D1BE69A6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1981200"/>
            <a:ext cx="35988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640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229600" cy="5638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en-IN" dirty="0"/>
              <a:t> </a:t>
            </a:r>
            <a:endParaRPr lang="en-IN" sz="3000" dirty="0">
              <a:solidFill>
                <a:srgbClr val="FFFF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en-US" sz="3000" b="1" dirty="0">
                <a:solidFill>
                  <a:srgbClr val="FF0000"/>
                </a:solidFill>
              </a:rPr>
              <a:t>SEQUELAE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en-IN" sz="3000" b="1" dirty="0">
              <a:solidFill>
                <a:srgbClr val="FFFF00"/>
              </a:solidFill>
            </a:endParaRPr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r>
              <a:rPr lang="en-IN" sz="2600" dirty="0"/>
              <a:t>In chronic cases changes in the foot are marked by contrac­tion of heels, concavity of the sole, etc. </a:t>
            </a:r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endParaRPr lang="en-IN" sz="2600" dirty="0"/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r>
              <a:rPr lang="en-IN" sz="2600" dirty="0">
                <a:solidFill>
                  <a:srgbClr val="FF0000"/>
                </a:solidFill>
              </a:rPr>
              <a:t>The foot becomes "boxy" (i.e., contracted and high at the heels with very concave soles). </a:t>
            </a:r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endParaRPr lang="en-IN" sz="2600" dirty="0"/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r>
              <a:rPr lang="en-IN" sz="2600" dirty="0"/>
              <a:t>There may be atrophy of the frog. Bulging of the hollow of the heels due to enlargement of the </a:t>
            </a:r>
            <a:r>
              <a:rPr lang="en-IN" sz="2600" dirty="0" err="1"/>
              <a:t>navicular</a:t>
            </a:r>
            <a:r>
              <a:rPr lang="en-IN" sz="2600" dirty="0"/>
              <a:t> bursa may be seen.</a:t>
            </a:r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endParaRPr lang="en-IN" sz="2600" dirty="0"/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r>
              <a:rPr lang="en-IN" sz="2600" dirty="0"/>
              <a:t> Rarely, however, a foot affected with </a:t>
            </a:r>
            <a:r>
              <a:rPr lang="en-IN" sz="2600" dirty="0" err="1"/>
              <a:t>navicular</a:t>
            </a:r>
            <a:r>
              <a:rPr lang="en-IN" sz="2600" dirty="0"/>
              <a:t> disease may not show any abnormality in shape.</a:t>
            </a:r>
          </a:p>
          <a:p>
            <a:pPr algn="just">
              <a:spcBef>
                <a:spcPts val="0"/>
              </a:spcBef>
              <a:buFont typeface="Wingdings 2"/>
              <a:buChar char=""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4259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1981200" y="533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IN" dirty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2600" b="1" dirty="0">
                <a:solidFill>
                  <a:srgbClr val="FF0000"/>
                </a:solidFill>
              </a:rPr>
              <a:t>DIAGNOSIS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IN" sz="2600" b="1" dirty="0">
              <a:solidFill>
                <a:srgbClr val="FFFF00"/>
              </a:solidFill>
            </a:endParaRPr>
          </a:p>
          <a:p>
            <a:pPr algn="just" eaLnBrk="1" hangingPunct="1"/>
            <a:r>
              <a:rPr lang="en-IN" sz="2400" dirty="0"/>
              <a:t>Diagnosis is made from the symptoms.</a:t>
            </a:r>
          </a:p>
          <a:p>
            <a:pPr algn="just" eaLnBrk="1" hangingPunct="1"/>
            <a:endParaRPr lang="en-IN" sz="2400" dirty="0"/>
          </a:p>
          <a:p>
            <a:pPr algn="just" eaLnBrk="1" hangingPunct="1"/>
            <a:r>
              <a:rPr lang="en-IN" sz="2400" dirty="0"/>
              <a:t>The animal may evince pain when pressure is applied on the central third of the frog. </a:t>
            </a:r>
          </a:p>
          <a:p>
            <a:pPr algn="just" eaLnBrk="1" hangingPunct="1"/>
            <a:endParaRPr lang="en-IN" sz="2400" dirty="0"/>
          </a:p>
          <a:p>
            <a:pPr algn="just" eaLnBrk="1" hangingPunct="1"/>
            <a:r>
              <a:rPr lang="en-IN" sz="2400" dirty="0"/>
              <a:t>Digital nerve block and radiography are helpful for confirming the diagnosis.</a:t>
            </a:r>
          </a:p>
          <a:p>
            <a:pPr algn="just" eaLnBrk="1" hangingPunct="1"/>
            <a:endParaRPr lang="en-IN" dirty="0">
              <a:solidFill>
                <a:srgbClr val="FFFF0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</a:rPr>
              <a:t>PROGNOSIS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IN" b="1" dirty="0">
              <a:solidFill>
                <a:srgbClr val="FFFF00"/>
              </a:solidFill>
            </a:endParaRPr>
          </a:p>
          <a:p>
            <a:pPr algn="just" eaLnBrk="1" hangingPunct="1"/>
            <a:r>
              <a:rPr lang="en-IN" sz="2400" dirty="0"/>
              <a:t>Unfavourable</a:t>
            </a:r>
          </a:p>
        </p:txBody>
      </p:sp>
      <p:pic>
        <p:nvPicPr>
          <p:cNvPr id="59395" name="Picture 6" descr="23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4267200"/>
            <a:ext cx="3381375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628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5880" y="27809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0226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en-US">
              <a:effectLst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4820" name="Picture 4" descr="AnatomyoftheFoot.jpg image by Evelyn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762001"/>
            <a:ext cx="791527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05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219200"/>
            <a:ext cx="7772400" cy="4876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Etiology</a:t>
            </a:r>
          </a:p>
          <a:p>
            <a:pPr eaLnBrk="1" hangingPunct="1">
              <a:buFont typeface="Wingdings 2" pitchFamily="18" charset="2"/>
              <a:buNone/>
            </a:pPr>
            <a:endParaRPr lang="en-SG" sz="2400" b="1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1) Infection getting into the cartilage through an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   opening in the coronet region, e.g., tread injuries. </a:t>
            </a:r>
          </a:p>
          <a:p>
            <a:pPr eaLnBrk="1" hangingPunct="1">
              <a:buFont typeface="Wingdings 2" pitchFamily="18" charset="2"/>
              <a:buNone/>
            </a:pPr>
            <a:endParaRPr lang="en-SG" sz="2400" dirty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2) Necrosis of skin in the pastern region due to constant accumulation of mud. </a:t>
            </a:r>
          </a:p>
          <a:p>
            <a:pPr eaLnBrk="1" hangingPunct="1">
              <a:buFont typeface="Wingdings 2" pitchFamily="18" charset="2"/>
              <a:buNone/>
            </a:pPr>
            <a:endParaRPr lang="en-SG" sz="2400" dirty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3) Suppuration extending from neighboring lesions like suppurating corn, sand crack, penetrating wounds of the foot, etc.</a:t>
            </a:r>
            <a:endParaRPr lang="en-SG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9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:\rat\Q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428625"/>
            <a:ext cx="6286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 descr="I:\rat\QU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1"/>
            <a:ext cx="3500438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61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2309814" y="571500"/>
            <a:ext cx="8148637" cy="56769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dirty="0">
                <a:solidFill>
                  <a:srgbClr val="FFFF66"/>
                </a:solidFill>
                <a:latin typeface="Arial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Symptoms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SG" b="1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Coronet appears swollen and one or more sinus openings may be noticed in the region. 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Sinus openings arise from the </a:t>
            </a:r>
            <a:r>
              <a:rPr lang="en-US" sz="2400" dirty="0" err="1">
                <a:latin typeface="Arial" charset="0"/>
              </a:rPr>
              <a:t>necrosed</a:t>
            </a:r>
            <a:r>
              <a:rPr lang="en-US" sz="2400" dirty="0">
                <a:latin typeface="Arial" charset="0"/>
              </a:rPr>
              <a:t> portion of the cartilage.</a:t>
            </a:r>
          </a:p>
          <a:p>
            <a:pPr eaLnBrk="1" hangingPunct="1">
              <a:lnSpc>
                <a:spcPct val="80000"/>
              </a:lnSpc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solidFill>
                  <a:srgbClr val="FFFF66"/>
                </a:solidFill>
                <a:latin typeface="Arial" charset="0"/>
              </a:rPr>
              <a:t> </a:t>
            </a:r>
            <a:endParaRPr lang="en-SG" sz="2400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   Complications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SG" b="1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1)  Septic arthritis of the </a:t>
            </a:r>
            <a:r>
              <a:rPr lang="en-US" sz="2400" dirty="0" err="1">
                <a:latin typeface="Arial" charset="0"/>
              </a:rPr>
              <a:t>corono</a:t>
            </a:r>
            <a:r>
              <a:rPr lang="en-US" sz="2400" dirty="0">
                <a:latin typeface="Arial" charset="0"/>
              </a:rPr>
              <a:t>-pedal joint due to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     extension of the lesion.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2) Necrosis of </a:t>
            </a:r>
            <a:r>
              <a:rPr lang="en-US" sz="2400" dirty="0" err="1">
                <a:latin typeface="Arial" charset="0"/>
              </a:rPr>
              <a:t>os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pedis</a:t>
            </a:r>
            <a:r>
              <a:rPr lang="en-US" sz="2400" dirty="0">
                <a:latin typeface="Arial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Arial" charset="0"/>
              </a:rPr>
              <a:t>3) Necrosis of the sensitive lamina or plantar surface 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>
                <a:latin typeface="Arial" charset="0"/>
              </a:rPr>
              <a:t>4)  Gangrene - affected region of skin.</a:t>
            </a: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SG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SG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4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US" sz="2800"/>
              <a:t>Hyperplasia of right fore foot, due to chronic quittor.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38916" name="Picture 5" descr="Fig. 37—Hyperplasia of right fore foot, due to chronic&#10;quittor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15" y="1941010"/>
            <a:ext cx="4800600" cy="366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61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I:\rat\Q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1447801"/>
            <a:ext cx="3854450" cy="3605213"/>
          </a:xfrm>
        </p:spPr>
      </p:pic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1905000" y="1371600"/>
            <a:ext cx="4495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66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Prognosis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SG" sz="2400" b="1" dirty="0">
              <a:solidFill>
                <a:srgbClr val="FFFF66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400" dirty="0">
                <a:solidFill>
                  <a:prstClr val="white"/>
                </a:solidFill>
              </a:rPr>
              <a:t> Guarded.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endParaRPr lang="en-US" sz="2400" dirty="0">
              <a:solidFill>
                <a:prstClr val="white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Blip>
                <a:blip r:embed="rId3"/>
              </a:buBlip>
            </a:pP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n-US" sz="2400" dirty="0" err="1">
                <a:solidFill>
                  <a:prstClr val="white"/>
                </a:solidFill>
              </a:rPr>
              <a:t>Quittor</a:t>
            </a:r>
            <a:r>
              <a:rPr lang="en-US" sz="2400" dirty="0">
                <a:solidFill>
                  <a:prstClr val="white"/>
                </a:solidFill>
              </a:rPr>
              <a:t> in the hind limbs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    responds to treatment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    better than of fore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    limbs because the lateral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    cartilages are thinner in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white"/>
                </a:solidFill>
              </a:rPr>
              <a:t>    the hind limbs.</a:t>
            </a:r>
            <a:endParaRPr lang="en-SG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2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>
          <a:xfrm>
            <a:off x="1881188" y="381000"/>
            <a:ext cx="8577262" cy="5867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</a:rPr>
              <a:t> </a:t>
            </a:r>
            <a:endParaRPr lang="en-SG" sz="24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b="1" dirty="0">
                <a:latin typeface="Times New Roman" pitchFamily="18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Treatment</a:t>
            </a:r>
          </a:p>
          <a:p>
            <a:pPr eaLnBrk="1" hangingPunct="1">
              <a:buFont typeface="Wingdings 2" pitchFamily="18" charset="2"/>
              <a:buNone/>
            </a:pPr>
            <a:endParaRPr lang="en-SG" b="1" dirty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On general principles as for sinuses.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Surgical treatment consists of removal of lateral cartilage.</a:t>
            </a:r>
          </a:p>
          <a:p>
            <a:pPr eaLnBrk="1" hangingPunct="1"/>
            <a:endParaRPr lang="en-SG" sz="240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</a:rPr>
              <a:t>1) Irrigation of the sinus tracts with antiseptic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</a:rPr>
              <a:t>    lotions to remove pus and necrotic tissue.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>
                <a:latin typeface="Times New Roman" pitchFamily="18" charset="0"/>
              </a:rPr>
              <a:t>    But this may cause spread of the lesion to surrounding tissues because it is difficult to remove fluid completely.</a:t>
            </a:r>
            <a:endParaRPr lang="en-SG" sz="2400" dirty="0">
              <a:latin typeface="Times New Roman" pitchFamily="18" charset="0"/>
            </a:endParaRPr>
          </a:p>
          <a:p>
            <a:pPr eaLnBrk="1" hangingPunct="1"/>
            <a:endParaRPr lang="en-SG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1070</Words>
  <Application>Microsoft Office PowerPoint</Application>
  <PresentationFormat>Widescreen</PresentationFormat>
  <Paragraphs>198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Hyperplasia of right fore foot, due to chronic quittor. </vt:lpstr>
      <vt:lpstr>PowerPoint Presentation</vt:lpstr>
      <vt:lpstr>PowerPoint Presentation</vt:lpstr>
      <vt:lpstr>PowerPoint Presentation</vt:lpstr>
      <vt:lpstr>PowerPoint Presentation</vt:lpstr>
      <vt:lpstr>SIDE BONES  </vt:lpstr>
      <vt:lpstr>Rarefying osteitis in chronic ringbone and ossification of lateral cartilages. </vt:lpstr>
      <vt:lpstr>ETIOLOGY </vt:lpstr>
      <vt:lpstr>PowerPoint Presentation</vt:lpstr>
      <vt:lpstr>PowerPoint Presentation</vt:lpstr>
      <vt:lpstr>PowerPoint Presentation</vt:lpstr>
      <vt:lpstr>NAVICULAR DISEASE </vt:lpstr>
      <vt:lpstr>NORMAL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gyan dev singh</dc:creator>
  <cp:lastModifiedBy>Nirbhay Kumar Mishra</cp:lastModifiedBy>
  <cp:revision>6</cp:revision>
  <dcterms:created xsi:type="dcterms:W3CDTF">2020-10-19T04:40:05Z</dcterms:created>
  <dcterms:modified xsi:type="dcterms:W3CDTF">2020-11-12T05:30:13Z</dcterms:modified>
</cp:coreProperties>
</file>