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59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0CE007-CC62-4BEB-B6E7-FEDA19314DDE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18B6C-0657-4386-BB97-B702BFFD34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6974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IN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9ABDD1D4-8731-4C04-869A-38690F36BA04}" type="slidenum">
              <a:rPr lang="en-IN">
                <a:solidFill>
                  <a:prstClr val="black"/>
                </a:solidFill>
              </a:rPr>
              <a:pPr>
                <a:defRPr/>
              </a:pPr>
              <a:t>24</a:t>
            </a:fld>
            <a:endParaRPr lang="en-IN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982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60270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53705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34581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1916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0185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1904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8712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7271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2863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17308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53753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DADF2-FFA3-4B04-80B7-854727ABD172}" type="datetimeFigureOut">
              <a:rPr lang="en-IN" smtClean="0"/>
              <a:t>02-11-2020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E941D0-8F4C-4F26-ADE0-CF822D3F82C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49866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utenberg.org/files/16370/16370-h/images/img37-full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utenberg.org/files/16370/16370-h/images/img18-full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340768"/>
            <a:ext cx="8183880" cy="2826640"/>
          </a:xfrm>
        </p:spPr>
        <p:txBody>
          <a:bodyPr/>
          <a:lstStyle/>
          <a:p>
            <a:r>
              <a:rPr lang="en-IN" dirty="0" smtClean="0">
                <a:solidFill>
                  <a:srgbClr val="C00000"/>
                </a:solidFill>
              </a:rPr>
              <a:t>Lecture 5: navicular disease, side bones and </a:t>
            </a:r>
            <a:r>
              <a:rPr lang="en-IN" dirty="0" err="1" smtClean="0">
                <a:solidFill>
                  <a:srgbClr val="C00000"/>
                </a:solidFill>
              </a:rPr>
              <a:t>quittor</a:t>
            </a:r>
            <a:endParaRPr lang="en-IN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IN" dirty="0" smtClean="0">
                <a:solidFill>
                  <a:srgbClr val="C00000"/>
                </a:solidFill>
              </a:rPr>
              <a:t>Dr Gyan Dev Singh, Assistant professor, VCC, BVC, Patna-14</a:t>
            </a:r>
            <a:endParaRPr lang="en-IN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103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Content Placeholder 2"/>
          <p:cNvSpPr>
            <a:spLocks noGrp="1"/>
          </p:cNvSpPr>
          <p:nvPr>
            <p:ph idx="4294967295"/>
          </p:nvPr>
        </p:nvSpPr>
        <p:spPr>
          <a:xfrm>
            <a:off x="1828800" y="714376"/>
            <a:ext cx="8629650" cy="58388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US" dirty="0">
                <a:solidFill>
                  <a:srgbClr val="FF5050"/>
                </a:solidFill>
                <a:latin typeface="Arial" charset="0"/>
              </a:rPr>
              <a:t>QUITTOR:</a:t>
            </a:r>
            <a:r>
              <a:rPr lang="en-US" sz="2400" dirty="0">
                <a:latin typeface="Arial" charset="0"/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endParaRPr lang="en-US" sz="2400" dirty="0">
              <a:latin typeface="Arial" charset="0"/>
            </a:endParaRPr>
          </a:p>
          <a:p>
            <a:pPr eaLnBrk="1" hangingPunct="1"/>
            <a:r>
              <a:rPr lang="en-US" sz="2400" dirty="0">
                <a:latin typeface="Arial" charset="0"/>
              </a:rPr>
              <a:t>Necrosis of the lateral cartilage and is noticed by the presence of sinus openings in the coronet region. </a:t>
            </a:r>
          </a:p>
          <a:p>
            <a:pPr eaLnBrk="1" hangingPunct="1"/>
            <a:endParaRPr lang="en-US" sz="2400" dirty="0">
              <a:latin typeface="Arial" charset="0"/>
            </a:endParaRPr>
          </a:p>
          <a:p>
            <a:pPr eaLnBrk="1" hangingPunct="1"/>
            <a:r>
              <a:rPr lang="en-US" sz="2400" dirty="0">
                <a:latin typeface="Arial" charset="0"/>
              </a:rPr>
              <a:t>Fore or hind feet may be affected.</a:t>
            </a:r>
            <a:endParaRPr lang="en-SG" sz="2400" dirty="0"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 </a:t>
            </a:r>
            <a:endParaRPr lang="en-SG" sz="2400" dirty="0">
              <a:latin typeface="Arial" charset="0"/>
            </a:endParaRPr>
          </a:p>
          <a:p>
            <a:pPr eaLnBrk="1" hangingPunct="1"/>
            <a:endParaRPr lang="en-SG" sz="2400" dirty="0">
              <a:latin typeface="Arial" charset="0"/>
            </a:endParaRPr>
          </a:p>
        </p:txBody>
      </p:sp>
      <p:pic>
        <p:nvPicPr>
          <p:cNvPr id="33795" name="Picture 2" descr="I:\rat\QUI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785" y="3284984"/>
            <a:ext cx="3435275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895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eaLnBrk="1" hangingPunct="1">
              <a:defRPr/>
            </a:pPr>
            <a:endParaRPr lang="en-US" smtClean="0">
              <a:effectLst/>
            </a:endParaRPr>
          </a:p>
        </p:txBody>
      </p:sp>
      <p:sp>
        <p:nvSpPr>
          <p:cNvPr id="3481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34820" name="Picture 4" descr="AnatomyoftheFoot.jpg image by Evelyn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1" y="762001"/>
            <a:ext cx="7915275" cy="559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3059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2"/>
          <p:cNvSpPr>
            <a:spLocks noGrp="1"/>
          </p:cNvSpPr>
          <p:nvPr>
            <p:ph idx="4294967295"/>
          </p:nvPr>
        </p:nvSpPr>
        <p:spPr>
          <a:xfrm>
            <a:off x="2209800" y="1219200"/>
            <a:ext cx="7772400" cy="48768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US" sz="2400" b="1" dirty="0">
                <a:solidFill>
                  <a:srgbClr val="FFFF66"/>
                </a:solidFill>
                <a:latin typeface="Arial" charset="0"/>
              </a:rPr>
              <a:t> </a:t>
            </a:r>
            <a:r>
              <a:rPr lang="en-US" sz="2400" b="1" dirty="0">
                <a:solidFill>
                  <a:srgbClr val="FF0000"/>
                </a:solidFill>
                <a:latin typeface="Arial" charset="0"/>
              </a:rPr>
              <a:t>Etiology</a:t>
            </a:r>
          </a:p>
          <a:p>
            <a:pPr eaLnBrk="1" hangingPunct="1">
              <a:buFont typeface="Wingdings 2" pitchFamily="18" charset="2"/>
              <a:buNone/>
            </a:pPr>
            <a:endParaRPr lang="en-SG" sz="2400" b="1" dirty="0">
              <a:solidFill>
                <a:srgbClr val="FFFF66"/>
              </a:solidFill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1) Infection getting into the cartilage through an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   opening in the coronet region, e.g., tread injuries. </a:t>
            </a:r>
          </a:p>
          <a:p>
            <a:pPr eaLnBrk="1" hangingPunct="1">
              <a:buFont typeface="Wingdings 2" pitchFamily="18" charset="2"/>
              <a:buNone/>
            </a:pPr>
            <a:endParaRPr lang="en-SG" sz="2400" dirty="0"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2) Necrosis of skin in the pastern region due to constant accumulation of mud. </a:t>
            </a:r>
          </a:p>
          <a:p>
            <a:pPr eaLnBrk="1" hangingPunct="1">
              <a:buFont typeface="Wingdings 2" pitchFamily="18" charset="2"/>
              <a:buNone/>
            </a:pPr>
            <a:endParaRPr lang="en-SG" sz="2400" dirty="0"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3) Suppuration extending from neighboring lesions like suppurating corn, sand crack, penetrating wounds of the foot, etc.</a:t>
            </a:r>
            <a:endParaRPr lang="en-SG" sz="24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2496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I:\rat\Q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875" y="428625"/>
            <a:ext cx="628650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7" name="Picture 3" descr="I:\rat\QU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67001"/>
            <a:ext cx="3500438" cy="385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861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Content Placeholder 2"/>
          <p:cNvSpPr>
            <a:spLocks noGrp="1"/>
          </p:cNvSpPr>
          <p:nvPr>
            <p:ph idx="4294967295"/>
          </p:nvPr>
        </p:nvSpPr>
        <p:spPr>
          <a:xfrm>
            <a:off x="2309814" y="571500"/>
            <a:ext cx="8148637" cy="56769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b="1" dirty="0">
                <a:solidFill>
                  <a:srgbClr val="FFFF66"/>
                </a:solidFill>
                <a:latin typeface="Arial" charset="0"/>
              </a:rPr>
              <a:t>   </a:t>
            </a:r>
            <a:r>
              <a:rPr lang="en-US" b="1" dirty="0">
                <a:solidFill>
                  <a:srgbClr val="FF0000"/>
                </a:solidFill>
                <a:latin typeface="Arial" charset="0"/>
              </a:rPr>
              <a:t>Symptoms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SG" b="1" dirty="0">
              <a:solidFill>
                <a:srgbClr val="FFFF66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sz="2400" dirty="0">
                <a:latin typeface="Arial" charset="0"/>
              </a:rPr>
              <a:t>Coronet appears swollen and one or more sinus openings may be noticed in the region. </a:t>
            </a:r>
          </a:p>
          <a:p>
            <a:pPr eaLnBrk="1" hangingPunct="1">
              <a:lnSpc>
                <a:spcPct val="80000"/>
              </a:lnSpc>
            </a:pPr>
            <a:endParaRPr lang="en-US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sz="2400" dirty="0">
                <a:latin typeface="Arial" charset="0"/>
              </a:rPr>
              <a:t>Sinus openings arise from the </a:t>
            </a:r>
            <a:r>
              <a:rPr lang="en-US" sz="2400" dirty="0" err="1">
                <a:latin typeface="Arial" charset="0"/>
              </a:rPr>
              <a:t>necrosed</a:t>
            </a:r>
            <a:r>
              <a:rPr lang="en-US" sz="2400" dirty="0">
                <a:latin typeface="Arial" charset="0"/>
              </a:rPr>
              <a:t> portion of the cartilage.</a:t>
            </a:r>
          </a:p>
          <a:p>
            <a:pPr eaLnBrk="1" hangingPunct="1">
              <a:lnSpc>
                <a:spcPct val="80000"/>
              </a:lnSpc>
            </a:pPr>
            <a:endParaRPr lang="en-SG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dirty="0">
                <a:solidFill>
                  <a:srgbClr val="FFFF66"/>
                </a:solidFill>
                <a:latin typeface="Arial" charset="0"/>
              </a:rPr>
              <a:t> </a:t>
            </a:r>
            <a:endParaRPr lang="en-SG" sz="2400" dirty="0">
              <a:solidFill>
                <a:srgbClr val="FFFF66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b="1" dirty="0">
                <a:solidFill>
                  <a:srgbClr val="FF0000"/>
                </a:solidFill>
                <a:latin typeface="Arial" charset="0"/>
              </a:rPr>
              <a:t>   Complications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SG" b="1" dirty="0">
              <a:solidFill>
                <a:srgbClr val="FFFF66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1)  Septic arthritis of the </a:t>
            </a:r>
            <a:r>
              <a:rPr lang="en-US" sz="2400" dirty="0" err="1">
                <a:latin typeface="Arial" charset="0"/>
              </a:rPr>
              <a:t>corono</a:t>
            </a:r>
            <a:r>
              <a:rPr lang="en-US" sz="2400" dirty="0">
                <a:latin typeface="Arial" charset="0"/>
              </a:rPr>
              <a:t>-pedal joint due to 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     extension of the lesion.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SG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sz="2400" dirty="0">
                <a:latin typeface="Arial" charset="0"/>
              </a:rPr>
              <a:t>2) Necrosis of </a:t>
            </a:r>
            <a:r>
              <a:rPr lang="en-US" sz="2400" dirty="0" err="1">
                <a:latin typeface="Arial" charset="0"/>
              </a:rPr>
              <a:t>os</a:t>
            </a:r>
            <a:r>
              <a:rPr lang="en-US" sz="2400" dirty="0">
                <a:latin typeface="Arial" charset="0"/>
              </a:rPr>
              <a:t> </a:t>
            </a:r>
            <a:r>
              <a:rPr lang="en-US" sz="2400" dirty="0" err="1">
                <a:latin typeface="Arial" charset="0"/>
              </a:rPr>
              <a:t>pedis</a:t>
            </a:r>
            <a:r>
              <a:rPr lang="en-US" sz="2400" dirty="0">
                <a:latin typeface="Arial" charset="0"/>
              </a:rPr>
              <a:t>. 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SG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sz="2400" dirty="0">
                <a:latin typeface="Arial" charset="0"/>
              </a:rPr>
              <a:t>3) Necrosis of the sensitive lamina or plantar surface  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SG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4)  Gangrene - affected region of skin.</a:t>
            </a:r>
            <a:endParaRPr lang="en-SG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endParaRPr lang="en-SG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endParaRPr lang="en-SG" sz="24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64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algn="l" eaLnBrk="1" hangingPunct="1">
              <a:defRPr/>
            </a:pPr>
            <a:r>
              <a:rPr lang="en-US" sz="2800"/>
              <a:t>Hyperplasia of right fore foot, due to chronic quittor. </a:t>
            </a:r>
          </a:p>
        </p:txBody>
      </p:sp>
      <p:sp>
        <p:nvSpPr>
          <p:cNvPr id="38915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38916" name="Picture 5" descr="Fig. 37—Hyperplasia of right fore foot, due to chronic&#10;quittor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115" y="1941010"/>
            <a:ext cx="4800600" cy="3665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5616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I:\rat\Q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53200" y="1447801"/>
            <a:ext cx="3854450" cy="3605213"/>
          </a:xfrm>
        </p:spPr>
      </p:pic>
      <p:sp>
        <p:nvSpPr>
          <p:cNvPr id="39939" name="TextBox 3"/>
          <p:cNvSpPr txBox="1">
            <a:spLocks noChangeArrowheads="1"/>
          </p:cNvSpPr>
          <p:nvPr/>
        </p:nvSpPr>
        <p:spPr bwMode="auto">
          <a:xfrm>
            <a:off x="1905000" y="1371600"/>
            <a:ext cx="4495800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400" b="1" dirty="0">
                <a:solidFill>
                  <a:srgbClr val="FFFF66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Prognosis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SG" sz="2400" b="1" dirty="0">
              <a:solidFill>
                <a:srgbClr val="FFFF66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Blip>
                <a:blip r:embed="rId3"/>
              </a:buBlip>
            </a:pPr>
            <a:r>
              <a:rPr lang="en-US" sz="2400" dirty="0">
                <a:solidFill>
                  <a:prstClr val="white"/>
                </a:solidFill>
              </a:rPr>
              <a:t> Guarded.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Blip>
                <a:blip r:embed="rId3"/>
              </a:buBlip>
            </a:pPr>
            <a:endParaRPr lang="en-US" sz="2400" dirty="0">
              <a:solidFill>
                <a:prstClr val="white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Blip>
                <a:blip r:embed="rId3"/>
              </a:buBlip>
            </a:pPr>
            <a:r>
              <a:rPr lang="en-US" sz="2400" dirty="0">
                <a:solidFill>
                  <a:prstClr val="white"/>
                </a:solidFill>
              </a:rPr>
              <a:t> </a:t>
            </a:r>
            <a:r>
              <a:rPr lang="en-US" sz="2400" dirty="0" err="1">
                <a:solidFill>
                  <a:prstClr val="white"/>
                </a:solidFill>
              </a:rPr>
              <a:t>Quittor</a:t>
            </a:r>
            <a:r>
              <a:rPr lang="en-US" sz="2400" dirty="0">
                <a:solidFill>
                  <a:prstClr val="white"/>
                </a:solidFill>
              </a:rPr>
              <a:t> in the hind limbs 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</a:rPr>
              <a:t>    responds to treatment  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</a:rPr>
              <a:t>    better than of fore  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</a:rPr>
              <a:t>    limbs because the lateral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</a:rPr>
              <a:t>    cartilages are thinner in 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prstClr val="white"/>
                </a:solidFill>
              </a:rPr>
              <a:t>    the hind limbs.</a:t>
            </a:r>
            <a:endParaRPr lang="en-SG" sz="24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42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Content Placeholder 2"/>
          <p:cNvSpPr>
            <a:spLocks noGrp="1"/>
          </p:cNvSpPr>
          <p:nvPr>
            <p:ph idx="4294967295"/>
          </p:nvPr>
        </p:nvSpPr>
        <p:spPr>
          <a:xfrm>
            <a:off x="1881188" y="381000"/>
            <a:ext cx="8577262" cy="586740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Times New Roman" pitchFamily="18" charset="0"/>
              </a:rPr>
              <a:t> </a:t>
            </a:r>
            <a:endParaRPr lang="en-SG" sz="2400" dirty="0">
              <a:latin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en-US" sz="2400" b="1" dirty="0">
                <a:latin typeface="Times New Roman" pitchFamily="18" charset="0"/>
              </a:rPr>
              <a:t>    </a:t>
            </a:r>
            <a:r>
              <a:rPr lang="en-US" b="1" dirty="0">
                <a:solidFill>
                  <a:srgbClr val="FF0000"/>
                </a:solidFill>
                <a:latin typeface="Times New Roman" pitchFamily="18" charset="0"/>
              </a:rPr>
              <a:t>Treatment</a:t>
            </a:r>
          </a:p>
          <a:p>
            <a:pPr eaLnBrk="1" hangingPunct="1">
              <a:buFont typeface="Wingdings 2" pitchFamily="18" charset="2"/>
              <a:buNone/>
            </a:pPr>
            <a:endParaRPr lang="en-SG" b="1" dirty="0">
              <a:solidFill>
                <a:srgbClr val="FFFF66"/>
              </a:solidFill>
              <a:latin typeface="Times New Roman" pitchFamily="18" charset="0"/>
            </a:endParaRPr>
          </a:p>
          <a:p>
            <a:pPr eaLnBrk="1" hangingPunct="1"/>
            <a:r>
              <a:rPr lang="en-US" sz="2400" dirty="0">
                <a:latin typeface="Times New Roman" pitchFamily="18" charset="0"/>
              </a:rPr>
              <a:t>On general principles as for sinuses. </a:t>
            </a:r>
          </a:p>
          <a:p>
            <a:pPr eaLnBrk="1" hangingPunct="1">
              <a:buFont typeface="Wingdings 2" pitchFamily="18" charset="2"/>
              <a:buNone/>
            </a:pPr>
            <a:endParaRPr lang="en-US" sz="2400" dirty="0">
              <a:latin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itchFamily="18" charset="0"/>
              </a:rPr>
              <a:t>Surgical treatment consists of removal of lateral cartilage.</a:t>
            </a:r>
          </a:p>
          <a:p>
            <a:pPr eaLnBrk="1" hangingPunct="1"/>
            <a:endParaRPr lang="en-SG" sz="2400" dirty="0">
              <a:solidFill>
                <a:srgbClr val="FF0000"/>
              </a:solidFill>
              <a:latin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Times New Roman" pitchFamily="18" charset="0"/>
              </a:rPr>
              <a:t>1) Irrigation of the sinus tracts with antiseptic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Times New Roman" pitchFamily="18" charset="0"/>
              </a:rPr>
              <a:t>    lotions to remove pus and necrotic tissue.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Times New Roman" pitchFamily="18" charset="0"/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endParaRPr lang="en-US" sz="2400" dirty="0">
              <a:latin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en-US" sz="2400" dirty="0">
                <a:latin typeface="Times New Roman" pitchFamily="18" charset="0"/>
              </a:rPr>
              <a:t>    But this may cause spread of the lesion to surrounding tissues because it is difficult to remove fluid completely.</a:t>
            </a:r>
            <a:endParaRPr lang="en-SG" sz="2400" dirty="0">
              <a:latin typeface="Times New Roman" pitchFamily="18" charset="0"/>
            </a:endParaRPr>
          </a:p>
          <a:p>
            <a:pPr eaLnBrk="1" hangingPunct="1"/>
            <a:endParaRPr lang="en-SG" sz="2400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23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Content Placeholder 2"/>
          <p:cNvSpPr>
            <a:spLocks noGrp="1"/>
          </p:cNvSpPr>
          <p:nvPr>
            <p:ph idx="4294967295"/>
          </p:nvPr>
        </p:nvSpPr>
        <p:spPr>
          <a:xfrm>
            <a:off x="1981201" y="1066800"/>
            <a:ext cx="8505825" cy="5462588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2) Solutions injected into the sinus tracts to control </a:t>
            </a:r>
            <a:endParaRPr lang="en-SG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    bacterial infection and facilitate separation of necrotic tissue: 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US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Blip>
                <a:blip r:embed="rId2"/>
              </a:buBlip>
            </a:pPr>
            <a:r>
              <a:rPr lang="en-US" sz="2400" dirty="0">
                <a:latin typeface="Arial" charset="0"/>
              </a:rPr>
              <a:t>   Corrosive sublimate in alcohol (1 in 10%), 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Blip>
                <a:blip r:embed="rId2"/>
              </a:buBlip>
            </a:pPr>
            <a:endParaRPr lang="en-US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Blip>
                <a:blip r:embed="rId2"/>
              </a:buBlip>
            </a:pPr>
            <a:r>
              <a:rPr lang="en-US" sz="2400" dirty="0">
                <a:latin typeface="Arial" charset="0"/>
              </a:rPr>
              <a:t>   Zinc chloride solution (5 to 10%), 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Blip>
                <a:blip r:embed="rId2"/>
              </a:buBlip>
            </a:pPr>
            <a:endParaRPr lang="en-US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Blip>
                <a:blip r:embed="rId2"/>
              </a:buBlip>
            </a:pPr>
            <a:r>
              <a:rPr lang="en-US" sz="2400" dirty="0">
                <a:latin typeface="Arial" charset="0"/>
              </a:rPr>
              <a:t>   Zinc </a:t>
            </a:r>
            <a:r>
              <a:rPr lang="en-US" sz="2400" dirty="0" err="1">
                <a:latin typeface="Arial" charset="0"/>
              </a:rPr>
              <a:t>sulphate</a:t>
            </a:r>
            <a:r>
              <a:rPr lang="en-US" sz="2400" dirty="0">
                <a:latin typeface="Arial" charset="0"/>
              </a:rPr>
              <a:t> solution (5 to 10%).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Blip>
                <a:blip r:embed="rId2"/>
              </a:buBlip>
            </a:pPr>
            <a:endParaRPr lang="en-US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SG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dirty="0">
                <a:latin typeface="Arial" charset="0"/>
              </a:rPr>
              <a:t>3) A solid caustic like silver nitrate </a:t>
            </a:r>
            <a:r>
              <a:rPr lang="en-US" sz="2400" dirty="0" smtClean="0">
                <a:latin typeface="Arial" charset="0"/>
              </a:rPr>
              <a:t>is </a:t>
            </a:r>
            <a:r>
              <a:rPr lang="en-US" sz="2400" dirty="0">
                <a:latin typeface="Arial" charset="0"/>
              </a:rPr>
              <a:t>powdered and introduced through the sinus openings. This is called </a:t>
            </a:r>
            <a:r>
              <a:rPr lang="en-US" sz="2400" b="1" i="1" dirty="0">
                <a:solidFill>
                  <a:srgbClr val="FF0000"/>
                </a:solidFill>
                <a:latin typeface="Arial" charset="0"/>
              </a:rPr>
              <a:t>Coring</a:t>
            </a:r>
            <a:r>
              <a:rPr lang="en-US" sz="2400" i="1" dirty="0">
                <a:solidFill>
                  <a:srgbClr val="FF0000"/>
                </a:solidFill>
                <a:latin typeface="Arial" charset="0"/>
              </a:rPr>
              <a:t>.</a:t>
            </a:r>
            <a:r>
              <a:rPr lang="en-US" sz="2400" i="1" dirty="0">
                <a:solidFill>
                  <a:srgbClr val="FFFF66"/>
                </a:solidFill>
                <a:latin typeface="Arial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US" sz="2400" i="1" dirty="0">
              <a:solidFill>
                <a:srgbClr val="FFFF66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i="1" dirty="0">
                <a:latin typeface="Arial" charset="0"/>
              </a:rPr>
              <a:t>   </a:t>
            </a:r>
            <a:endParaRPr lang="en-SG" sz="24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983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Content Placeholder 2"/>
          <p:cNvSpPr>
            <a:spLocks noGrp="1"/>
          </p:cNvSpPr>
          <p:nvPr>
            <p:ph idx="4294967295"/>
          </p:nvPr>
        </p:nvSpPr>
        <p:spPr>
          <a:xfrm>
            <a:off x="2024064" y="785814"/>
            <a:ext cx="8434387" cy="5462587"/>
          </a:xfrm>
        </p:spPr>
        <p:txBody>
          <a:bodyPr/>
          <a:lstStyle/>
          <a:p>
            <a:pPr algn="just" eaLnBrk="1" hangingPunct="1">
              <a:buFont typeface="Wingdings 2" pitchFamily="18" charset="2"/>
              <a:buNone/>
            </a:pPr>
            <a:r>
              <a:rPr lang="en-US" sz="2400">
                <a:latin typeface="Arial" charset="0"/>
              </a:rPr>
              <a:t>4) Applying a red-hot iron  through the sinus openings</a:t>
            </a:r>
          </a:p>
          <a:p>
            <a:pPr algn="just" eaLnBrk="1" hangingPunct="1">
              <a:buFont typeface="Wingdings 2" pitchFamily="18" charset="2"/>
              <a:buNone/>
            </a:pPr>
            <a:endParaRPr lang="en-SG" sz="2400">
              <a:latin typeface="Arial" charset="0"/>
            </a:endParaRPr>
          </a:p>
          <a:p>
            <a:pPr algn="just" eaLnBrk="1" hangingPunct="1">
              <a:buFont typeface="Wingdings 2" pitchFamily="18" charset="2"/>
              <a:buNone/>
            </a:pPr>
            <a:r>
              <a:rPr lang="en-US" sz="2400">
                <a:latin typeface="Arial" charset="0"/>
              </a:rPr>
              <a:t>5) A combination of treatment with red-hot iron and use of caustics.	</a:t>
            </a:r>
          </a:p>
          <a:p>
            <a:pPr algn="just" eaLnBrk="1" hangingPunct="1">
              <a:buFont typeface="Wingdings 2" pitchFamily="18" charset="2"/>
              <a:buNone/>
            </a:pPr>
            <a:endParaRPr lang="en-SG" sz="2400">
              <a:latin typeface="Arial" charset="0"/>
            </a:endParaRPr>
          </a:p>
          <a:p>
            <a:pPr algn="just" eaLnBrk="1" hangingPunct="1">
              <a:buFont typeface="Wingdings 2" pitchFamily="18" charset="2"/>
              <a:buNone/>
            </a:pPr>
            <a:r>
              <a:rPr lang="en-US" sz="2400">
                <a:latin typeface="Arial" charset="0"/>
              </a:rPr>
              <a:t>6) A seton passed through opening in the coronet and through wall of the hoof in level with the bottom of the suppurating tract, provides good drainage and helps quicker healing. </a:t>
            </a:r>
          </a:p>
          <a:p>
            <a:pPr algn="just" eaLnBrk="1" hangingPunct="1">
              <a:buFont typeface="Wingdings 2" pitchFamily="18" charset="2"/>
              <a:buNone/>
            </a:pPr>
            <a:endParaRPr lang="en-US" sz="2400">
              <a:latin typeface="Arial" charset="0"/>
            </a:endParaRPr>
          </a:p>
          <a:p>
            <a:pPr algn="just" eaLnBrk="1" hangingPunct="1">
              <a:buFont typeface="Wingdings 2" pitchFamily="18" charset="2"/>
              <a:buNone/>
            </a:pPr>
            <a:r>
              <a:rPr lang="en-US" sz="2400">
                <a:latin typeface="Arial" charset="0"/>
              </a:rPr>
              <a:t>7) The operation for removal of cartilage (excision of the lateral cartilage) is done under general anesthesia. </a:t>
            </a:r>
          </a:p>
          <a:p>
            <a:pPr algn="just" eaLnBrk="1" hangingPunct="1">
              <a:buFont typeface="Wingdings 2" pitchFamily="18" charset="2"/>
              <a:buNone/>
            </a:pPr>
            <a:r>
              <a:rPr lang="en-US" sz="2400">
                <a:latin typeface="Arial" charset="0"/>
              </a:rPr>
              <a:t>    </a:t>
            </a:r>
            <a:endParaRPr lang="en-SG" sz="24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34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1350" y="604373"/>
            <a:ext cx="8229600" cy="1143000"/>
          </a:xfrm>
        </p:spPr>
        <p:txBody>
          <a:bodyPr/>
          <a:lstStyle/>
          <a:p>
            <a:pPr marL="54864"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SIDE BONES </a:t>
            </a:r>
            <a:r>
              <a:rPr lang="en-IN" sz="2800" b="1" dirty="0">
                <a:solidFill>
                  <a:srgbClr val="00B0F0"/>
                </a:solidFill>
              </a:rPr>
              <a:t/>
            </a:r>
            <a:br>
              <a:rPr lang="en-IN" sz="2800" b="1" dirty="0">
                <a:solidFill>
                  <a:srgbClr val="00B0F0"/>
                </a:solidFill>
              </a:rPr>
            </a:br>
            <a:endParaRPr lang="en-IN" sz="2800" dirty="0">
              <a:solidFill>
                <a:srgbClr val="00B0F0"/>
              </a:solidFill>
            </a:endParaRP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>
          <a:xfrm>
            <a:off x="2057400" y="1905001"/>
            <a:ext cx="8229600" cy="4525963"/>
          </a:xfrm>
        </p:spPr>
        <p:txBody>
          <a:bodyPr/>
          <a:lstStyle/>
          <a:p>
            <a:pPr eaLnBrk="1" hangingPunct="1"/>
            <a:r>
              <a:rPr lang="en-IN" sz="2400" dirty="0"/>
              <a:t>Ossified lateral Cartilages of the foot are called side bones.</a:t>
            </a:r>
          </a:p>
          <a:p>
            <a:pPr eaLnBrk="1" hangingPunct="1">
              <a:buFont typeface="Wingdings 2" pitchFamily="18" charset="2"/>
              <a:buNone/>
            </a:pPr>
            <a:endParaRPr lang="en-IN" sz="2400" dirty="0"/>
          </a:p>
          <a:p>
            <a:pPr eaLnBrk="1" hangingPunct="1">
              <a:buFont typeface="Wingdings 2" pitchFamily="18" charset="2"/>
              <a:buNone/>
            </a:pPr>
            <a:endParaRPr lang="en-IN" sz="2400" dirty="0"/>
          </a:p>
          <a:p>
            <a:pPr eaLnBrk="1" hangingPunct="1">
              <a:buFont typeface="Wingdings 2" pitchFamily="18" charset="2"/>
              <a:buNone/>
            </a:pPr>
            <a:endParaRPr lang="en-IN" sz="2400" dirty="0"/>
          </a:p>
          <a:p>
            <a:pPr eaLnBrk="1" hangingPunct="1">
              <a:buFont typeface="Wingdings 2" pitchFamily="18" charset="2"/>
              <a:buNone/>
            </a:pPr>
            <a:r>
              <a:rPr lang="en-US" b="1" dirty="0">
                <a:solidFill>
                  <a:srgbClr val="FF0000"/>
                </a:solidFill>
              </a:rPr>
              <a:t>Incidence</a:t>
            </a:r>
            <a:endParaRPr lang="en-IN" b="1" dirty="0">
              <a:solidFill>
                <a:srgbClr val="FF0000"/>
              </a:solidFill>
            </a:endParaRPr>
          </a:p>
          <a:p>
            <a:pPr eaLnBrk="1" hangingPunct="1"/>
            <a:r>
              <a:rPr lang="en-IN" sz="2400" dirty="0"/>
              <a:t>	Ossification of the lateral cartilage is more commonly noticed in the fore-feet.</a:t>
            </a:r>
          </a:p>
          <a:p>
            <a:pPr eaLnBrk="1" hangingPunct="1"/>
            <a:endParaRPr lang="en-IN" sz="2400" dirty="0"/>
          </a:p>
          <a:p>
            <a:pPr eaLnBrk="1" hangingPunct="1"/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2857725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algn="ctr" eaLnBrk="1" hangingPunct="1">
              <a:defRPr/>
            </a:pPr>
            <a:r>
              <a:rPr lang="en-US" sz="2400" dirty="0">
                <a:solidFill>
                  <a:srgbClr val="FF0000"/>
                </a:solidFill>
              </a:rPr>
              <a:t>Rarefying osteitis in chronic ringbone and ossification of lateral cartilages</a:t>
            </a:r>
            <a:r>
              <a:rPr lang="en-US" sz="2400" dirty="0">
                <a:solidFill>
                  <a:srgbClr val="FFFF00"/>
                </a:solidFill>
              </a:rPr>
              <a:t>. </a:t>
            </a:r>
          </a:p>
        </p:txBody>
      </p:sp>
      <p:sp>
        <p:nvSpPr>
          <p:cNvPr id="4505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45060" name="Picture 5" descr="Fig. 18—Rarefying osteitis in chronic ringbone and&#10;ossification of lateral cartilages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905001"/>
            <a:ext cx="4267200" cy="388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1" name="Picture 7" descr="img31-fu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1905000"/>
            <a:ext cx="396240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66165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53536"/>
            <a:ext cx="8229600" cy="1143000"/>
          </a:xfrm>
        </p:spPr>
        <p:txBody>
          <a:bodyPr/>
          <a:lstStyle/>
          <a:p>
            <a:pPr marL="54864" algn="ctr">
              <a:defRPr/>
            </a:pPr>
            <a:r>
              <a:rPr lang="en-US" sz="2800" b="1" dirty="0">
                <a:solidFill>
                  <a:srgbClr val="FF0000"/>
                </a:solidFill>
              </a:rPr>
              <a:t>ETIOLOGY</a:t>
            </a:r>
            <a:r>
              <a:rPr lang="en-IN" sz="2800" b="1" dirty="0">
                <a:solidFill>
                  <a:srgbClr val="FF0000"/>
                </a:solidFill>
              </a:rPr>
              <a:t/>
            </a:r>
            <a:br>
              <a:rPr lang="en-IN" sz="2800" b="1" dirty="0">
                <a:solidFill>
                  <a:srgbClr val="FF0000"/>
                </a:solidFill>
              </a:rPr>
            </a:br>
            <a:endParaRPr lang="en-IN" sz="2800" dirty="0">
              <a:solidFill>
                <a:srgbClr val="FF0000"/>
              </a:solidFill>
            </a:endParaRP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1981200" y="1066800"/>
            <a:ext cx="8229600" cy="466645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Wingdings 2" pitchFamily="18" charset="2"/>
              <a:buNone/>
            </a:pPr>
            <a:endParaRPr lang="en-IN" sz="2400" dirty="0"/>
          </a:p>
          <a:p>
            <a:pPr eaLnBrk="1" hangingPunct="1"/>
            <a:r>
              <a:rPr lang="en-IN" sz="2400" dirty="0" err="1"/>
              <a:t>Hereditory</a:t>
            </a:r>
            <a:r>
              <a:rPr lang="en-IN" sz="2400" dirty="0"/>
              <a:t> predisposition,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Natural tendency of cartilages in contact with bone to ossify. 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Bad conformation. 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Defective shoeing. 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Concussion. 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Direct injury to the cartilage resulting in inflammation and subsequent invasion of cartilage with osteoblasts</a:t>
            </a:r>
          </a:p>
          <a:p>
            <a:pPr eaLnBrk="1" hangingPunct="1">
              <a:buFont typeface="Wingdings 2" pitchFamily="18" charset="2"/>
              <a:buNone/>
            </a:pPr>
            <a:endParaRPr lang="en-IN" sz="2400" dirty="0"/>
          </a:p>
          <a:p>
            <a:pPr eaLnBrk="1" hangingPunct="1"/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0861448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Content Placeholder 2"/>
          <p:cNvSpPr>
            <a:spLocks noGrp="1"/>
          </p:cNvSpPr>
          <p:nvPr>
            <p:ph idx="1"/>
          </p:nvPr>
        </p:nvSpPr>
        <p:spPr>
          <a:xfrm>
            <a:off x="1981200" y="457200"/>
            <a:ext cx="8229600" cy="5715000"/>
          </a:xfrm>
        </p:spPr>
        <p:txBody>
          <a:bodyPr/>
          <a:lstStyle/>
          <a:p>
            <a:pPr eaLnBrk="1" hangingPunct="1"/>
            <a:endParaRPr lang="en-IN" dirty="0" smtClean="0"/>
          </a:p>
          <a:p>
            <a:pPr algn="ctr" eaLnBrk="1" hangingPunct="1">
              <a:buFont typeface="Wingdings 2" pitchFamily="18" charset="2"/>
              <a:buNone/>
            </a:pPr>
            <a:r>
              <a:rPr lang="en-US" b="1" dirty="0">
                <a:solidFill>
                  <a:srgbClr val="FF0000"/>
                </a:solidFill>
              </a:rPr>
              <a:t>SYMPTOMS</a:t>
            </a:r>
          </a:p>
          <a:p>
            <a:pPr algn="ctr" eaLnBrk="1" hangingPunct="1">
              <a:buFont typeface="Wingdings 2" pitchFamily="18" charset="2"/>
              <a:buNone/>
            </a:pPr>
            <a:endParaRPr lang="en-US" b="1" dirty="0">
              <a:solidFill>
                <a:srgbClr val="FFFF00"/>
              </a:solidFill>
            </a:endParaRPr>
          </a:p>
          <a:p>
            <a:pPr algn="ctr" eaLnBrk="1" hangingPunct="1">
              <a:buFont typeface="Wingdings 2" pitchFamily="18" charset="2"/>
              <a:buNone/>
            </a:pPr>
            <a:endParaRPr lang="en-IN" sz="2400" b="1" dirty="0">
              <a:solidFill>
                <a:srgbClr val="FFFF00"/>
              </a:solidFill>
            </a:endParaRPr>
          </a:p>
          <a:p>
            <a:pPr eaLnBrk="1" hangingPunct="1"/>
            <a:r>
              <a:rPr lang="en-IN" sz="2400" dirty="0"/>
              <a:t>Lameness may or may not be present. </a:t>
            </a:r>
          </a:p>
          <a:p>
            <a:pPr eaLnBrk="1" hangingPunct="1"/>
            <a:endParaRPr lang="en-US" sz="2400" dirty="0"/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In horses having good open feet and doing only slow work, </a:t>
            </a:r>
          </a:p>
          <a:p>
            <a:pPr eaLnBrk="1" hangingPunct="1"/>
            <a:endParaRPr lang="en-IN" sz="2400" dirty="0"/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Side bones do not usually cause lameness.</a:t>
            </a:r>
          </a:p>
          <a:p>
            <a:pPr eaLnBrk="1" hangingPunct="1"/>
            <a:endParaRPr lang="en-IN" dirty="0" smtClean="0"/>
          </a:p>
        </p:txBody>
      </p:sp>
    </p:spTree>
    <p:extLst>
      <p:ext uri="{BB962C8B-B14F-4D97-AF65-F5344CB8AC3E}">
        <p14:creationId xmlns:p14="http://schemas.microsoft.com/office/powerpoint/2010/main" val="2305688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Content Placeholder 2"/>
          <p:cNvSpPr>
            <a:spLocks noGrp="1"/>
          </p:cNvSpPr>
          <p:nvPr>
            <p:ph idx="1"/>
          </p:nvPr>
        </p:nvSpPr>
        <p:spPr>
          <a:xfrm>
            <a:off x="1981200" y="381000"/>
            <a:ext cx="8229600" cy="5334000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en-US" b="1" dirty="0">
                <a:solidFill>
                  <a:srgbClr val="FF0000"/>
                </a:solidFill>
              </a:rPr>
              <a:t>DIAGNOSIS</a:t>
            </a:r>
          </a:p>
          <a:p>
            <a:pPr algn="ctr" eaLnBrk="1" hangingPunct="1">
              <a:buFont typeface="Wingdings 2" pitchFamily="18" charset="2"/>
              <a:buNone/>
            </a:pPr>
            <a:endParaRPr lang="en-US" b="1" dirty="0">
              <a:solidFill>
                <a:srgbClr val="FFFF00"/>
              </a:solidFill>
            </a:endParaRPr>
          </a:p>
          <a:p>
            <a:pPr algn="ctr" eaLnBrk="1" hangingPunct="1">
              <a:buFont typeface="Wingdings 2" pitchFamily="18" charset="2"/>
              <a:buNone/>
            </a:pPr>
            <a:endParaRPr lang="en-IN" b="1" dirty="0">
              <a:solidFill>
                <a:srgbClr val="FFFF00"/>
              </a:solidFill>
            </a:endParaRPr>
          </a:p>
          <a:p>
            <a:pPr eaLnBrk="1" hangingPunct="1"/>
            <a:r>
              <a:rPr lang="en-IN" sz="2400" dirty="0"/>
              <a:t>In the initial stages difficult because at this stage the palpable portion of the cartilage might not have ossified. </a:t>
            </a:r>
            <a:endParaRPr lang="en-US" sz="2400" dirty="0"/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When ossifi­cation is complete, diagnosis is easy.</a:t>
            </a:r>
          </a:p>
          <a:p>
            <a:pPr eaLnBrk="1" hangingPunct="1"/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24978880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Content Placeholder 2"/>
          <p:cNvSpPr>
            <a:spLocks noGrp="1"/>
          </p:cNvSpPr>
          <p:nvPr>
            <p:ph idx="1"/>
          </p:nvPr>
        </p:nvSpPr>
        <p:spPr>
          <a:xfrm>
            <a:off x="1981200" y="381000"/>
            <a:ext cx="8229600" cy="5791200"/>
          </a:xfrm>
        </p:spPr>
        <p:txBody>
          <a:bodyPr>
            <a:normAutofit/>
          </a:bodyPr>
          <a:lstStyle/>
          <a:p>
            <a:pPr algn="ctr" eaLnBrk="1" hangingPunct="1">
              <a:buFont typeface="Wingdings 2" pitchFamily="18" charset="2"/>
              <a:buNone/>
            </a:pPr>
            <a:r>
              <a:rPr lang="en-US" sz="3100" b="1" dirty="0">
                <a:solidFill>
                  <a:srgbClr val="FF0000"/>
                </a:solidFill>
              </a:rPr>
              <a:t>TREATMENT</a:t>
            </a:r>
          </a:p>
          <a:p>
            <a:pPr algn="ctr" eaLnBrk="1" hangingPunct="1">
              <a:buFont typeface="Wingdings 2" pitchFamily="18" charset="2"/>
              <a:buNone/>
            </a:pPr>
            <a:endParaRPr lang="en-IN" sz="3100" b="1" dirty="0">
              <a:solidFill>
                <a:srgbClr val="FFFF00"/>
              </a:solidFill>
            </a:endParaRPr>
          </a:p>
          <a:p>
            <a:pPr eaLnBrk="1" hangingPunct="1"/>
            <a:r>
              <a:rPr lang="en-IN" sz="2400" dirty="0"/>
              <a:t>If there is no pain, or lameness treatment is not advised. 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If side bones are causing lameness the quarters of the hoof may be grooved or thinned. This facilitates expansion of the </a:t>
            </a:r>
            <a:r>
              <a:rPr lang="en-IN" sz="2400" i="1" dirty="0"/>
              <a:t>foot </a:t>
            </a:r>
            <a:r>
              <a:rPr lang="en-IN" sz="2400" dirty="0"/>
              <a:t>and relieves pain. 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Partial removal of the cartilage is recommended only if it has become very prominent 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IN" sz="2400" dirty="0" smtClean="0"/>
              <a:t>     </a:t>
            </a:r>
            <a:r>
              <a:rPr lang="en-IN" sz="2400" dirty="0" smtClean="0">
                <a:solidFill>
                  <a:srgbClr val="FF0000"/>
                </a:solidFill>
              </a:rPr>
              <a:t>Flat wide webbed shoe is recommended</a:t>
            </a:r>
            <a:endParaRPr lang="en-IN" sz="2400" dirty="0">
              <a:solidFill>
                <a:srgbClr val="FF0000"/>
              </a:solidFill>
            </a:endParaRPr>
          </a:p>
          <a:p>
            <a:pPr eaLnBrk="1" hangingPunct="1"/>
            <a:r>
              <a:rPr lang="en-IN" sz="2400" dirty="0" smtClean="0"/>
              <a:t>Digital </a:t>
            </a:r>
            <a:r>
              <a:rPr lang="en-IN" sz="2400" dirty="0" err="1"/>
              <a:t>neurectomy</a:t>
            </a:r>
            <a:r>
              <a:rPr lang="en-IN" sz="2400" dirty="0"/>
              <a:t> may be tried to relieve </a:t>
            </a:r>
            <a:r>
              <a:rPr lang="en-IN" sz="2400" dirty="0" smtClean="0"/>
              <a:t>lameness (medial and lateral palmar nerve block).</a:t>
            </a:r>
            <a:endParaRPr lang="en-IN" sz="2400" dirty="0"/>
          </a:p>
          <a:p>
            <a:pPr eaLnBrk="1" hangingPunct="1"/>
            <a:endParaRPr lang="en-IN" sz="3000" dirty="0"/>
          </a:p>
        </p:txBody>
      </p:sp>
    </p:spTree>
    <p:extLst>
      <p:ext uri="{BB962C8B-B14F-4D97-AF65-F5344CB8AC3E}">
        <p14:creationId xmlns:p14="http://schemas.microsoft.com/office/powerpoint/2010/main" val="13807633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457200"/>
            <a:ext cx="8229600" cy="1143000"/>
          </a:xfrm>
        </p:spPr>
        <p:txBody>
          <a:bodyPr>
            <a:normAutofit fontScale="90000"/>
          </a:bodyPr>
          <a:lstStyle/>
          <a:p>
            <a:pPr marL="54864" algn="ctr">
              <a:defRPr/>
            </a:pPr>
            <a:r>
              <a:rPr lang="en-US" sz="3600" b="1" dirty="0">
                <a:solidFill>
                  <a:srgbClr val="00B0F0"/>
                </a:solidFill>
              </a:rPr>
              <a:t>NAVICULAR DISEASE</a:t>
            </a:r>
            <a:r>
              <a:rPr lang="en-IN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en-IN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endParaRPr lang="en-IN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51203" name="Content Placeholder 2"/>
          <p:cNvSpPr>
            <a:spLocks noGrp="1"/>
          </p:cNvSpPr>
          <p:nvPr>
            <p:ph idx="1"/>
          </p:nvPr>
        </p:nvSpPr>
        <p:spPr>
          <a:xfrm>
            <a:off x="1981200" y="1219200"/>
            <a:ext cx="8229600" cy="49530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IN" sz="2500"/>
          </a:p>
          <a:p>
            <a:pPr algn="just" eaLnBrk="1" hangingPunct="1">
              <a:lnSpc>
                <a:spcPct val="80000"/>
              </a:lnSpc>
            </a:pPr>
            <a:r>
              <a:rPr lang="en-US" sz="2400"/>
              <a:t>Navicular disease is a chronic ostitis of the navicular bone, associated with navicular bursitis and inflammation of the plantar aponeurosis.</a:t>
            </a:r>
            <a:endParaRPr lang="en-IN" sz="2400"/>
          </a:p>
          <a:p>
            <a:pPr eaLnBrk="1" hangingPunct="1">
              <a:lnSpc>
                <a:spcPct val="80000"/>
              </a:lnSpc>
            </a:pPr>
            <a:endParaRPr lang="en-IN" sz="2400"/>
          </a:p>
          <a:p>
            <a:pPr algn="ctr"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US" sz="2400" b="1">
              <a:solidFill>
                <a:srgbClr val="FFC000"/>
              </a:solidFill>
            </a:endParaRPr>
          </a:p>
          <a:p>
            <a:pPr algn="ctr"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400" b="1">
                <a:solidFill>
                  <a:srgbClr val="FFC000"/>
                </a:solidFill>
              </a:rPr>
              <a:t>INCIDENCE</a:t>
            </a:r>
          </a:p>
          <a:p>
            <a:pPr algn="ctr"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IN" sz="2400" b="1">
              <a:solidFill>
                <a:srgbClr val="FFC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IN" sz="2400"/>
              <a:t>More common in light horses than in heavy horses. </a:t>
            </a:r>
          </a:p>
          <a:p>
            <a:pPr eaLnBrk="1" hangingPunct="1">
              <a:lnSpc>
                <a:spcPct val="80000"/>
              </a:lnSpc>
            </a:pPr>
            <a:endParaRPr lang="en-IN" sz="2400"/>
          </a:p>
          <a:p>
            <a:pPr eaLnBrk="1" hangingPunct="1">
              <a:lnSpc>
                <a:spcPct val="80000"/>
              </a:lnSpc>
            </a:pPr>
            <a:r>
              <a:rPr lang="en-IN" sz="2400"/>
              <a:t>Common in horses about seven years old. </a:t>
            </a:r>
          </a:p>
          <a:p>
            <a:pPr eaLnBrk="1" hangingPunct="1">
              <a:lnSpc>
                <a:spcPct val="80000"/>
              </a:lnSpc>
            </a:pPr>
            <a:endParaRPr lang="en-IN" sz="2400"/>
          </a:p>
          <a:p>
            <a:pPr eaLnBrk="1" hangingPunct="1">
              <a:lnSpc>
                <a:spcPct val="80000"/>
              </a:lnSpc>
            </a:pPr>
            <a:r>
              <a:rPr lang="en-IN" sz="2400"/>
              <a:t>Young horses, donkeys and mules are only rarely affected. </a:t>
            </a:r>
          </a:p>
          <a:p>
            <a:pPr eaLnBrk="1" hangingPunct="1">
              <a:lnSpc>
                <a:spcPct val="80000"/>
              </a:lnSpc>
            </a:pPr>
            <a:endParaRPr lang="en-IN" sz="2400"/>
          </a:p>
          <a:p>
            <a:pPr eaLnBrk="1" hangingPunct="1">
              <a:lnSpc>
                <a:spcPct val="80000"/>
              </a:lnSpc>
            </a:pPr>
            <a:r>
              <a:rPr lang="en-IN" sz="2400"/>
              <a:t>More common in the fore-feet.</a:t>
            </a:r>
          </a:p>
          <a:p>
            <a:pPr eaLnBrk="1" hangingPunct="1">
              <a:lnSpc>
                <a:spcPct val="80000"/>
              </a:lnSpc>
            </a:pPr>
            <a:endParaRPr lang="en-IN" sz="2400"/>
          </a:p>
          <a:p>
            <a:pPr eaLnBrk="1" hangingPunct="1">
              <a:lnSpc>
                <a:spcPct val="80000"/>
              </a:lnSpc>
            </a:pPr>
            <a:endParaRPr lang="en-IN" sz="2500"/>
          </a:p>
        </p:txBody>
      </p:sp>
    </p:spTree>
    <p:extLst>
      <p:ext uri="{BB962C8B-B14F-4D97-AF65-F5344CB8AC3E}">
        <p14:creationId xmlns:p14="http://schemas.microsoft.com/office/powerpoint/2010/main" val="362742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057400" y="0"/>
            <a:ext cx="8229600" cy="1143000"/>
          </a:xfr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algn="ctr" eaLnBrk="1" hangingPunct="1">
              <a:defRPr/>
            </a:pPr>
            <a:r>
              <a:rPr lang="en-US" sz="2800">
                <a:solidFill>
                  <a:srgbClr val="CED757"/>
                </a:solidFill>
              </a:rPr>
              <a:t>NORMAL STRUCTURE</a:t>
            </a:r>
          </a:p>
        </p:txBody>
      </p:sp>
      <p:pic>
        <p:nvPicPr>
          <p:cNvPr id="52227" name="Picture 6" descr="navicular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28800" y="1447800"/>
            <a:ext cx="4572000" cy="4084638"/>
          </a:xfrm>
        </p:spPr>
      </p:pic>
      <p:pic>
        <p:nvPicPr>
          <p:cNvPr id="52228" name="Picture 7" descr="footpain-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200401"/>
            <a:ext cx="3810000" cy="334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84929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Content Placeholder 2"/>
          <p:cNvSpPr>
            <a:spLocks noGrp="1"/>
          </p:cNvSpPr>
          <p:nvPr>
            <p:ph idx="1"/>
          </p:nvPr>
        </p:nvSpPr>
        <p:spPr>
          <a:xfrm>
            <a:off x="1828800" y="836712"/>
            <a:ext cx="8229600" cy="511256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US" b="1" dirty="0">
                <a:solidFill>
                  <a:srgbClr val="FFC000"/>
                </a:solidFill>
              </a:rPr>
              <a:t>ETIOLOGY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en-IN" b="1" dirty="0">
              <a:solidFill>
                <a:srgbClr val="FFC000"/>
              </a:solidFill>
            </a:endParaRP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IN" sz="2400" b="1" i="1" dirty="0">
                <a:solidFill>
                  <a:srgbClr val="FF0000"/>
                </a:solidFill>
              </a:rPr>
              <a:t>Predisposing causes:</a:t>
            </a:r>
            <a:r>
              <a:rPr lang="en-IN" sz="2400" i="1" dirty="0">
                <a:solidFill>
                  <a:srgbClr val="FF0000"/>
                </a:solidFill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IN" sz="2400" dirty="0"/>
              <a:t>Heredity. Abnormal, conformation of foot,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IN" sz="2400" dirty="0"/>
              <a:t>e.g., upright and narrow foot, contracted foot, foot having small frog etc.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en-IN" sz="2400" dirty="0"/>
          </a:p>
          <a:p>
            <a:pPr eaLnBrk="1" hangingPunct="1">
              <a:lnSpc>
                <a:spcPct val="90000"/>
              </a:lnSpc>
            </a:pPr>
            <a:r>
              <a:rPr lang="en-IN" sz="2400" dirty="0"/>
              <a:t>Excessively sloping pastern and long toe </a:t>
            </a:r>
          </a:p>
          <a:p>
            <a:pPr eaLnBrk="1" hangingPunct="1">
              <a:lnSpc>
                <a:spcPct val="90000"/>
              </a:lnSpc>
            </a:pPr>
            <a:endParaRPr lang="en-IN" sz="2400" dirty="0"/>
          </a:p>
          <a:p>
            <a:pPr eaLnBrk="1" hangingPunct="1">
              <a:lnSpc>
                <a:spcPct val="90000"/>
              </a:lnSpc>
            </a:pPr>
            <a:r>
              <a:rPr lang="en-IN" sz="2400" dirty="0"/>
              <a:t>Defective shoeing </a:t>
            </a:r>
          </a:p>
          <a:p>
            <a:pPr eaLnBrk="1" hangingPunct="1">
              <a:lnSpc>
                <a:spcPct val="90000"/>
              </a:lnSpc>
            </a:pPr>
            <a:endParaRPr lang="en-IN" sz="2400" dirty="0"/>
          </a:p>
          <a:p>
            <a:pPr eaLnBrk="1" hangingPunct="1">
              <a:lnSpc>
                <a:spcPct val="90000"/>
              </a:lnSpc>
            </a:pPr>
            <a:r>
              <a:rPr lang="en-IN" sz="2400" dirty="0"/>
              <a:t>Thick-heeled shoe, </a:t>
            </a:r>
            <a:r>
              <a:rPr lang="en-IN" sz="2400" dirty="0" err="1"/>
              <a:t>etc</a:t>
            </a:r>
            <a:r>
              <a:rPr lang="en-IN" sz="2400" dirty="0"/>
              <a:t>; </a:t>
            </a:r>
          </a:p>
          <a:p>
            <a:pPr eaLnBrk="1" hangingPunct="1">
              <a:lnSpc>
                <a:spcPct val="90000"/>
              </a:lnSpc>
            </a:pPr>
            <a:endParaRPr lang="en-IN" sz="2400" dirty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IN" sz="2400" b="1" i="1" dirty="0">
                <a:solidFill>
                  <a:srgbClr val="FF0000"/>
                </a:solidFill>
              </a:rPr>
              <a:t>Exciting cause:</a:t>
            </a:r>
            <a:r>
              <a:rPr lang="en-IN" sz="2400" i="1" dirty="0">
                <a:solidFill>
                  <a:srgbClr val="FF0000"/>
                </a:solidFill>
              </a:rPr>
              <a:t> </a:t>
            </a:r>
            <a:r>
              <a:rPr lang="en-IN" sz="2400" dirty="0"/>
              <a:t>Severe and repeated concussion,</a:t>
            </a:r>
          </a:p>
          <a:p>
            <a:pPr eaLnBrk="1" hangingPunct="1">
              <a:lnSpc>
                <a:spcPct val="90000"/>
              </a:lnSpc>
            </a:pPr>
            <a:endParaRPr lang="en-IN" sz="3000" dirty="0"/>
          </a:p>
          <a:p>
            <a:pPr eaLnBrk="1" hangingPunct="1">
              <a:lnSpc>
                <a:spcPct val="90000"/>
              </a:lnSpc>
            </a:pPr>
            <a:endParaRPr lang="en-IN" sz="3000" dirty="0"/>
          </a:p>
        </p:txBody>
      </p:sp>
    </p:spTree>
    <p:extLst>
      <p:ext uri="{BB962C8B-B14F-4D97-AF65-F5344CB8AC3E}">
        <p14:creationId xmlns:p14="http://schemas.microsoft.com/office/powerpoint/2010/main" val="33107348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Content Placeholder 2"/>
          <p:cNvSpPr>
            <a:spLocks noGrp="1"/>
          </p:cNvSpPr>
          <p:nvPr>
            <p:ph idx="1"/>
          </p:nvPr>
        </p:nvSpPr>
        <p:spPr>
          <a:xfrm>
            <a:off x="1981200" y="533400"/>
            <a:ext cx="8229600" cy="5638800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en-US" b="1" dirty="0">
                <a:solidFill>
                  <a:srgbClr val="FF0000"/>
                </a:solidFill>
              </a:rPr>
              <a:t>PATHOLOGY</a:t>
            </a:r>
          </a:p>
          <a:p>
            <a:pPr eaLnBrk="1" hangingPunct="1">
              <a:buFont typeface="Wingdings 2" pitchFamily="18" charset="2"/>
              <a:buNone/>
            </a:pPr>
            <a:endParaRPr lang="en-IN" sz="2400" b="1" dirty="0">
              <a:solidFill>
                <a:srgbClr val="FFFF00"/>
              </a:solidFill>
            </a:endParaRPr>
          </a:p>
          <a:p>
            <a:pPr eaLnBrk="1" hangingPunct="1"/>
            <a:r>
              <a:rPr lang="en-IN" sz="2400" dirty="0"/>
              <a:t>There is inflammation of the navicular bone and the navicular bursa.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 Exostosis may develop. Friction of exostosis on the flexor tendon may cause sprain of the tendon.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 There may be adhesions formed between the tendon and bone. </a:t>
            </a:r>
          </a:p>
          <a:p>
            <a:pPr eaLnBrk="1" hangingPunct="1"/>
            <a:endParaRPr lang="en-IN" sz="2400" dirty="0"/>
          </a:p>
          <a:p>
            <a:pPr eaLnBrk="1" hangingPunct="1"/>
            <a:r>
              <a:rPr lang="en-IN" sz="2400" dirty="0"/>
              <a:t>Sometimes there is rare­faction of navicular bone and it may fracture easily.</a:t>
            </a:r>
          </a:p>
          <a:p>
            <a:pPr eaLnBrk="1" hangingPunct="1"/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4383961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Content Placeholder 2"/>
          <p:cNvSpPr>
            <a:spLocks noGrp="1"/>
          </p:cNvSpPr>
          <p:nvPr>
            <p:ph idx="1"/>
          </p:nvPr>
        </p:nvSpPr>
        <p:spPr>
          <a:xfrm>
            <a:off x="1981200" y="457200"/>
            <a:ext cx="8229600" cy="57150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b="1" dirty="0">
                <a:solidFill>
                  <a:srgbClr val="FF0000"/>
                </a:solidFill>
              </a:rPr>
              <a:t>SYMPTOMS</a:t>
            </a:r>
          </a:p>
          <a:p>
            <a:pPr algn="ctr" eaLnBrk="1" hangingPunct="1">
              <a:lnSpc>
                <a:spcPct val="80000"/>
              </a:lnSpc>
              <a:buFont typeface="Wingdings 2" pitchFamily="18" charset="2"/>
              <a:buNone/>
            </a:pPr>
            <a:endParaRPr lang="en-IN" b="1" dirty="0">
              <a:solidFill>
                <a:srgbClr val="FFFF00"/>
              </a:solidFill>
            </a:endParaRPr>
          </a:p>
          <a:p>
            <a:pPr algn="just" eaLnBrk="1" hangingPunct="1">
              <a:lnSpc>
                <a:spcPct val="80000"/>
              </a:lnSpc>
            </a:pPr>
            <a:r>
              <a:rPr lang="en-IN" sz="2400" dirty="0"/>
              <a:t>Pointing of the foot at rest. </a:t>
            </a:r>
          </a:p>
          <a:p>
            <a:pPr algn="just" eaLnBrk="1" hangingPunct="1">
              <a:lnSpc>
                <a:spcPct val="80000"/>
              </a:lnSpc>
            </a:pPr>
            <a:endParaRPr lang="en-IN" sz="2400" dirty="0"/>
          </a:p>
          <a:p>
            <a:pPr algn="just" eaLnBrk="1" hangingPunct="1">
              <a:lnSpc>
                <a:spcPct val="80000"/>
              </a:lnSpc>
            </a:pPr>
            <a:r>
              <a:rPr lang="en-IN" sz="2400" dirty="0"/>
              <a:t>In the initial stage lameness is intermittent and the animal goes without lameness after period of rest. </a:t>
            </a:r>
          </a:p>
          <a:p>
            <a:pPr algn="just" eaLnBrk="1" hangingPunct="1">
              <a:lnSpc>
                <a:spcPct val="80000"/>
              </a:lnSpc>
            </a:pPr>
            <a:endParaRPr lang="en-IN" sz="2400" dirty="0"/>
          </a:p>
          <a:p>
            <a:pPr algn="just" eaLnBrk="1" hangingPunct="1">
              <a:lnSpc>
                <a:spcPct val="80000"/>
              </a:lnSpc>
            </a:pPr>
            <a:r>
              <a:rPr lang="en-IN" sz="2400" dirty="0"/>
              <a:t>As the disease progresses lameness becomes more pro­nounced. </a:t>
            </a:r>
          </a:p>
          <a:p>
            <a:pPr algn="just" eaLnBrk="1" hangingPunct="1">
              <a:lnSpc>
                <a:spcPct val="80000"/>
              </a:lnSpc>
            </a:pPr>
            <a:endParaRPr lang="en-IN" sz="2400" dirty="0"/>
          </a:p>
          <a:p>
            <a:pPr algn="just" eaLnBrk="1" hangingPunct="1">
              <a:lnSpc>
                <a:spcPct val="80000"/>
              </a:lnSpc>
            </a:pPr>
            <a:r>
              <a:rPr lang="en-IN" sz="2400" dirty="0"/>
              <a:t>The stride is shortened, the toe is dragged and there is stumbling. </a:t>
            </a:r>
          </a:p>
          <a:p>
            <a:pPr algn="just" eaLnBrk="1" hangingPunct="1">
              <a:lnSpc>
                <a:spcPct val="80000"/>
              </a:lnSpc>
            </a:pPr>
            <a:endParaRPr lang="en-IN" sz="2400" dirty="0"/>
          </a:p>
          <a:p>
            <a:pPr algn="just" eaLnBrk="1" hangingPunct="1">
              <a:lnSpc>
                <a:spcPct val="80000"/>
              </a:lnSpc>
            </a:pPr>
            <a:r>
              <a:rPr lang="en-IN" sz="2400" dirty="0">
                <a:solidFill>
                  <a:srgbClr val="FF0000"/>
                </a:solidFill>
              </a:rPr>
              <a:t>The gait may be "pottery" or "stilted". A "groggy gait" or "shuffling gait" is rather characteristic. </a:t>
            </a:r>
          </a:p>
          <a:p>
            <a:pPr algn="just" eaLnBrk="1" hangingPunct="1">
              <a:lnSpc>
                <a:spcPct val="80000"/>
              </a:lnSpc>
            </a:pPr>
            <a:endParaRPr lang="en-IN" sz="2400" dirty="0"/>
          </a:p>
          <a:p>
            <a:pPr algn="just" eaLnBrk="1" hangingPunct="1">
              <a:lnSpc>
                <a:spcPct val="80000"/>
              </a:lnSpc>
            </a:pPr>
            <a:r>
              <a:rPr lang="en-IN" sz="2400" dirty="0"/>
              <a:t>When the horse is turned, the animal "screws" on the fore-limbs; rather than having them lifted normally.</a:t>
            </a:r>
          </a:p>
          <a:p>
            <a:pPr algn="just" eaLnBrk="1" hangingPunct="1">
              <a:lnSpc>
                <a:spcPct val="80000"/>
              </a:lnSpc>
            </a:pPr>
            <a:endParaRPr lang="en-IN" sz="2400" dirty="0"/>
          </a:p>
          <a:p>
            <a:pPr algn="just" eaLnBrk="1" hangingPunct="1">
              <a:lnSpc>
                <a:spcPct val="80000"/>
              </a:lnSpc>
            </a:pP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6046140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/>
          </p:cNvSpPr>
          <p:nvPr>
            <p:ph type="title" idx="4294967295"/>
          </p:nvPr>
        </p:nvSpPr>
        <p:spPr bwMode="auto"/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eaLnBrk="1" hangingPunct="1">
              <a:defRPr/>
            </a:pPr>
            <a:endParaRPr lang="en-US" smtClean="0">
              <a:effectLst/>
            </a:endParaRPr>
          </a:p>
        </p:txBody>
      </p:sp>
      <p:pic>
        <p:nvPicPr>
          <p:cNvPr id="57347" name="Picture 6" descr="acupuncture-navicular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9800" y="1981201"/>
            <a:ext cx="3238500" cy="4525963"/>
          </a:xfrm>
        </p:spPr>
      </p:pic>
      <p:pic>
        <p:nvPicPr>
          <p:cNvPr id="57348" name="Picture 7" descr="6FB3DE8D-B6AF-4B7D-86C1-16D1BE69A6B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588" y="1981200"/>
            <a:ext cx="3598862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16400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533400"/>
            <a:ext cx="8229600" cy="5638800"/>
          </a:xfrm>
        </p:spPr>
        <p:txBody>
          <a:bodyPr>
            <a:normAutofit/>
          </a:bodyPr>
          <a:lstStyle/>
          <a:p>
            <a:pPr algn="ctr">
              <a:spcBef>
                <a:spcPts val="0"/>
              </a:spcBef>
              <a:buNone/>
              <a:defRPr/>
            </a:pPr>
            <a:r>
              <a:rPr lang="en-IN" dirty="0" smtClean="0"/>
              <a:t> </a:t>
            </a:r>
            <a:endParaRPr lang="en-IN" sz="3000" dirty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  <a:defRPr/>
            </a:pPr>
            <a:r>
              <a:rPr lang="en-US" sz="3000" b="1" dirty="0">
                <a:solidFill>
                  <a:srgbClr val="FF0000"/>
                </a:solidFill>
              </a:rPr>
              <a:t>SEQUELAE</a:t>
            </a:r>
          </a:p>
          <a:p>
            <a:pPr algn="ctr">
              <a:spcBef>
                <a:spcPts val="0"/>
              </a:spcBef>
              <a:buNone/>
              <a:defRPr/>
            </a:pPr>
            <a:endParaRPr lang="en-IN" sz="3000" b="1" dirty="0">
              <a:solidFill>
                <a:srgbClr val="FFFF00"/>
              </a:solidFill>
            </a:endParaRPr>
          </a:p>
          <a:p>
            <a:pPr algn="just">
              <a:spcBef>
                <a:spcPts val="0"/>
              </a:spcBef>
              <a:buFont typeface="Wingdings 2"/>
              <a:buChar char=""/>
              <a:defRPr/>
            </a:pPr>
            <a:r>
              <a:rPr lang="en-IN" sz="2600" dirty="0"/>
              <a:t>In chronic cases changes in the foot are marked by contrac­tion of heels, concavity of the sole, etc. </a:t>
            </a:r>
          </a:p>
          <a:p>
            <a:pPr algn="just">
              <a:spcBef>
                <a:spcPts val="0"/>
              </a:spcBef>
              <a:buFont typeface="Wingdings 2"/>
              <a:buChar char=""/>
              <a:defRPr/>
            </a:pPr>
            <a:endParaRPr lang="en-IN" sz="2600" dirty="0"/>
          </a:p>
          <a:p>
            <a:pPr algn="just">
              <a:spcBef>
                <a:spcPts val="0"/>
              </a:spcBef>
              <a:buFont typeface="Wingdings 2"/>
              <a:buChar char=""/>
              <a:defRPr/>
            </a:pPr>
            <a:r>
              <a:rPr lang="en-IN" sz="2600" dirty="0">
                <a:solidFill>
                  <a:srgbClr val="FF0000"/>
                </a:solidFill>
              </a:rPr>
              <a:t>The foot becomes "boxy" (i.e., contracted and high at the heels with very concave soles). </a:t>
            </a:r>
          </a:p>
          <a:p>
            <a:pPr algn="just">
              <a:spcBef>
                <a:spcPts val="0"/>
              </a:spcBef>
              <a:buFont typeface="Wingdings 2"/>
              <a:buChar char=""/>
              <a:defRPr/>
            </a:pPr>
            <a:endParaRPr lang="en-IN" sz="2600" dirty="0"/>
          </a:p>
          <a:p>
            <a:pPr algn="just">
              <a:spcBef>
                <a:spcPts val="0"/>
              </a:spcBef>
              <a:buFont typeface="Wingdings 2"/>
              <a:buChar char=""/>
              <a:defRPr/>
            </a:pPr>
            <a:r>
              <a:rPr lang="en-IN" sz="2600" dirty="0"/>
              <a:t>There may be atrophy of the frog. Bulging of the hollow of the heels due to enlargement of the </a:t>
            </a:r>
            <a:r>
              <a:rPr lang="en-IN" sz="2600" dirty="0" err="1"/>
              <a:t>navicular</a:t>
            </a:r>
            <a:r>
              <a:rPr lang="en-IN" sz="2600" dirty="0"/>
              <a:t> bursa may be seen.</a:t>
            </a:r>
          </a:p>
          <a:p>
            <a:pPr algn="just">
              <a:spcBef>
                <a:spcPts val="0"/>
              </a:spcBef>
              <a:buFont typeface="Wingdings 2"/>
              <a:buChar char=""/>
              <a:defRPr/>
            </a:pPr>
            <a:endParaRPr lang="en-IN" sz="2600" dirty="0"/>
          </a:p>
          <a:p>
            <a:pPr algn="just">
              <a:spcBef>
                <a:spcPts val="0"/>
              </a:spcBef>
              <a:buFont typeface="Wingdings 2"/>
              <a:buChar char=""/>
              <a:defRPr/>
            </a:pPr>
            <a:r>
              <a:rPr lang="en-IN" sz="2600" dirty="0"/>
              <a:t> Rarely, however, a foot affected with </a:t>
            </a:r>
            <a:r>
              <a:rPr lang="en-IN" sz="2600" dirty="0" err="1"/>
              <a:t>navicular</a:t>
            </a:r>
            <a:r>
              <a:rPr lang="en-IN" sz="2600" dirty="0"/>
              <a:t> disease may not show any abnormality in shape.</a:t>
            </a:r>
          </a:p>
          <a:p>
            <a:pPr algn="just">
              <a:spcBef>
                <a:spcPts val="0"/>
              </a:spcBef>
              <a:buFont typeface="Wingdings 2"/>
              <a:buChar char=""/>
              <a:defRPr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44259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Content Placeholder 2"/>
          <p:cNvSpPr>
            <a:spLocks noGrp="1"/>
          </p:cNvSpPr>
          <p:nvPr>
            <p:ph idx="1"/>
          </p:nvPr>
        </p:nvSpPr>
        <p:spPr>
          <a:xfrm>
            <a:off x="1981200" y="533400"/>
            <a:ext cx="8229600" cy="56388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endParaRPr lang="en-IN" dirty="0" smtClean="0"/>
          </a:p>
          <a:p>
            <a:pPr algn="ctr" eaLnBrk="1" hangingPunct="1">
              <a:buFont typeface="Wingdings 2" pitchFamily="18" charset="2"/>
              <a:buNone/>
            </a:pPr>
            <a:r>
              <a:rPr lang="en-US" sz="2600" b="1" dirty="0">
                <a:solidFill>
                  <a:srgbClr val="FF0000"/>
                </a:solidFill>
              </a:rPr>
              <a:t>DIAGNOSIS</a:t>
            </a:r>
          </a:p>
          <a:p>
            <a:pPr algn="just" eaLnBrk="1" hangingPunct="1">
              <a:buFont typeface="Wingdings 2" pitchFamily="18" charset="2"/>
              <a:buNone/>
            </a:pPr>
            <a:endParaRPr lang="en-IN" sz="2600" b="1" dirty="0">
              <a:solidFill>
                <a:srgbClr val="FFFF00"/>
              </a:solidFill>
            </a:endParaRPr>
          </a:p>
          <a:p>
            <a:pPr algn="just" eaLnBrk="1" hangingPunct="1"/>
            <a:r>
              <a:rPr lang="en-IN" sz="2400" dirty="0"/>
              <a:t>Diagnosis is made from the symptoms.</a:t>
            </a:r>
          </a:p>
          <a:p>
            <a:pPr algn="just" eaLnBrk="1" hangingPunct="1"/>
            <a:endParaRPr lang="en-IN" sz="2400" dirty="0"/>
          </a:p>
          <a:p>
            <a:pPr algn="just" eaLnBrk="1" hangingPunct="1"/>
            <a:r>
              <a:rPr lang="en-IN" sz="2400" dirty="0"/>
              <a:t>The animal may evince pain when pressure is applied on the central third of the frog. </a:t>
            </a:r>
          </a:p>
          <a:p>
            <a:pPr algn="just" eaLnBrk="1" hangingPunct="1"/>
            <a:endParaRPr lang="en-IN" sz="2400" dirty="0"/>
          </a:p>
          <a:p>
            <a:pPr algn="just" eaLnBrk="1" hangingPunct="1"/>
            <a:r>
              <a:rPr lang="en-IN" sz="2400" dirty="0"/>
              <a:t>Digital nerve block and radiography are helpful for confirming the diagnosis.</a:t>
            </a:r>
          </a:p>
          <a:p>
            <a:pPr algn="just" eaLnBrk="1" hangingPunct="1"/>
            <a:endParaRPr lang="en-IN" dirty="0">
              <a:solidFill>
                <a:srgbClr val="FFFF00"/>
              </a:solidFill>
            </a:endParaRPr>
          </a:p>
          <a:p>
            <a:pPr algn="just" eaLnBrk="1" hangingPunct="1">
              <a:buFont typeface="Wingdings 2" pitchFamily="18" charset="2"/>
              <a:buNone/>
            </a:pPr>
            <a:r>
              <a:rPr lang="en-US" b="1" dirty="0">
                <a:solidFill>
                  <a:srgbClr val="FF0000"/>
                </a:solidFill>
              </a:rPr>
              <a:t>PROGNOSIS</a:t>
            </a:r>
          </a:p>
          <a:p>
            <a:pPr algn="just" eaLnBrk="1" hangingPunct="1">
              <a:buFont typeface="Wingdings 2" pitchFamily="18" charset="2"/>
              <a:buNone/>
            </a:pPr>
            <a:endParaRPr lang="en-IN" b="1" dirty="0">
              <a:solidFill>
                <a:srgbClr val="FFFF00"/>
              </a:solidFill>
            </a:endParaRPr>
          </a:p>
          <a:p>
            <a:pPr algn="just" eaLnBrk="1" hangingPunct="1"/>
            <a:r>
              <a:rPr lang="en-IN" sz="2400" dirty="0"/>
              <a:t>Unfavourable</a:t>
            </a:r>
          </a:p>
        </p:txBody>
      </p:sp>
      <p:pic>
        <p:nvPicPr>
          <p:cNvPr id="59395" name="Picture 6" descr="239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1" y="4267200"/>
            <a:ext cx="3381375" cy="238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16282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015880" y="2780928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rgbClr val="FF0000"/>
                </a:solidFill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30226192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789</Words>
  <Application>Microsoft Office PowerPoint</Application>
  <PresentationFormat>Widescreen</PresentationFormat>
  <Paragraphs>198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Times New Roman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Hyperplasia of right fore foot, due to chronic quittor. </vt:lpstr>
      <vt:lpstr>PowerPoint Presentation</vt:lpstr>
      <vt:lpstr>PowerPoint Presentation</vt:lpstr>
      <vt:lpstr>PowerPoint Presentation</vt:lpstr>
      <vt:lpstr>PowerPoint Presentation</vt:lpstr>
      <vt:lpstr>SIDE BONES  </vt:lpstr>
      <vt:lpstr>Rarefying osteitis in chronic ringbone and ossification of lateral cartilages. </vt:lpstr>
      <vt:lpstr>ETIOLOGY </vt:lpstr>
      <vt:lpstr>PowerPoint Presentation</vt:lpstr>
      <vt:lpstr>PowerPoint Presentation</vt:lpstr>
      <vt:lpstr>PowerPoint Presentation</vt:lpstr>
      <vt:lpstr>NAVICULAR DISEASE </vt:lpstr>
      <vt:lpstr>NORMAL STRUCTURE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 Inc.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gyan dev singh</dc:creator>
  <cp:lastModifiedBy>gyan dev singh</cp:lastModifiedBy>
  <cp:revision>6</cp:revision>
  <dcterms:created xsi:type="dcterms:W3CDTF">2020-10-19T04:40:05Z</dcterms:created>
  <dcterms:modified xsi:type="dcterms:W3CDTF">2020-11-02T04:45:19Z</dcterms:modified>
</cp:coreProperties>
</file>