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5"/>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4" d="100"/>
          <a:sy n="104" d="100"/>
        </p:scale>
        <p:origin x="75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3A11716-A2B3-4A1E-9AA8-96AB5F6FB701}" type="datetimeFigureOut">
              <a:rPr lang="en-IN" smtClean="0"/>
              <a:t>31-10-2020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BAF68C1-49E3-410F-A3DE-E008577AE322}" type="slidenum">
              <a:rPr lang="en-IN" smtClean="0"/>
              <a:t>‹#›</a:t>
            </a:fld>
            <a:endParaRPr lang="en-IN"/>
          </a:p>
        </p:txBody>
      </p:sp>
    </p:spTree>
    <p:extLst>
      <p:ext uri="{BB962C8B-B14F-4D97-AF65-F5344CB8AC3E}">
        <p14:creationId xmlns:p14="http://schemas.microsoft.com/office/powerpoint/2010/main" val="19119691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5</a:t>
            </a:fld>
            <a:endParaRPr lang="en-IN"/>
          </a:p>
        </p:txBody>
      </p:sp>
    </p:spTree>
    <p:extLst>
      <p:ext uri="{BB962C8B-B14F-4D97-AF65-F5344CB8AC3E}">
        <p14:creationId xmlns:p14="http://schemas.microsoft.com/office/powerpoint/2010/main" val="40659152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6</a:t>
            </a:fld>
            <a:endParaRPr lang="en-IN"/>
          </a:p>
        </p:txBody>
      </p:sp>
    </p:spTree>
    <p:extLst>
      <p:ext uri="{BB962C8B-B14F-4D97-AF65-F5344CB8AC3E}">
        <p14:creationId xmlns:p14="http://schemas.microsoft.com/office/powerpoint/2010/main" val="117838660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7</a:t>
            </a:fld>
            <a:endParaRPr lang="en-IN"/>
          </a:p>
        </p:txBody>
      </p:sp>
    </p:spTree>
    <p:extLst>
      <p:ext uri="{BB962C8B-B14F-4D97-AF65-F5344CB8AC3E}">
        <p14:creationId xmlns:p14="http://schemas.microsoft.com/office/powerpoint/2010/main" val="79049756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8</a:t>
            </a:fld>
            <a:endParaRPr lang="en-IN"/>
          </a:p>
        </p:txBody>
      </p:sp>
    </p:spTree>
    <p:extLst>
      <p:ext uri="{BB962C8B-B14F-4D97-AF65-F5344CB8AC3E}">
        <p14:creationId xmlns:p14="http://schemas.microsoft.com/office/powerpoint/2010/main" val="425022409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9</a:t>
            </a:fld>
            <a:endParaRPr lang="en-IN"/>
          </a:p>
        </p:txBody>
      </p:sp>
    </p:spTree>
    <p:extLst>
      <p:ext uri="{BB962C8B-B14F-4D97-AF65-F5344CB8AC3E}">
        <p14:creationId xmlns:p14="http://schemas.microsoft.com/office/powerpoint/2010/main" val="141865638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10</a:t>
            </a:fld>
            <a:endParaRPr lang="en-IN"/>
          </a:p>
        </p:txBody>
      </p:sp>
    </p:spTree>
    <p:extLst>
      <p:ext uri="{BB962C8B-B14F-4D97-AF65-F5344CB8AC3E}">
        <p14:creationId xmlns:p14="http://schemas.microsoft.com/office/powerpoint/2010/main" val="33364946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11</a:t>
            </a:fld>
            <a:endParaRPr lang="en-IN"/>
          </a:p>
        </p:txBody>
      </p:sp>
    </p:spTree>
    <p:extLst>
      <p:ext uri="{BB962C8B-B14F-4D97-AF65-F5344CB8AC3E}">
        <p14:creationId xmlns:p14="http://schemas.microsoft.com/office/powerpoint/2010/main" val="7446166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12</a:t>
            </a:fld>
            <a:endParaRPr lang="en-IN"/>
          </a:p>
        </p:txBody>
      </p:sp>
    </p:spTree>
    <p:extLst>
      <p:ext uri="{BB962C8B-B14F-4D97-AF65-F5344CB8AC3E}">
        <p14:creationId xmlns:p14="http://schemas.microsoft.com/office/powerpoint/2010/main" val="104212789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IN" dirty="0"/>
              <a:t>https://bio.libretexts.org/Courses/University_of_California_Davis/BIS_103%3A_Bioenergetics_and_Metabolism_(Callis)/7%3A_Principles_and_examples_of_metabolic_regulation</a:t>
            </a:r>
          </a:p>
        </p:txBody>
      </p:sp>
      <p:sp>
        <p:nvSpPr>
          <p:cNvPr id="4" name="Slide Number Placeholder 3"/>
          <p:cNvSpPr>
            <a:spLocks noGrp="1"/>
          </p:cNvSpPr>
          <p:nvPr>
            <p:ph type="sldNum" sz="quarter" idx="5"/>
          </p:nvPr>
        </p:nvSpPr>
        <p:spPr/>
        <p:txBody>
          <a:bodyPr/>
          <a:lstStyle/>
          <a:p>
            <a:fld id="{8BAF68C1-49E3-410F-A3DE-E008577AE322}" type="slidenum">
              <a:rPr lang="en-IN" smtClean="0"/>
              <a:t>13</a:t>
            </a:fld>
            <a:endParaRPr lang="en-IN"/>
          </a:p>
        </p:txBody>
      </p:sp>
    </p:spTree>
    <p:extLst>
      <p:ext uri="{BB962C8B-B14F-4D97-AF65-F5344CB8AC3E}">
        <p14:creationId xmlns:p14="http://schemas.microsoft.com/office/powerpoint/2010/main" val="173083088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99E1DE-1AB4-4799-98B9-B3E2FBD1F70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8358699D-C335-4F46-9A4E-14C983E5A31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9A3903C4-C88D-4AF8-938C-ECDC7511B3F7}"/>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EE1D79EC-DE12-436C-91FB-9A02F49E499F}"/>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7A318CB0-69AB-4FC1-848C-F708D28B0826}"/>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750957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5158F9-C1A2-417E-9473-63286F3E7A98}"/>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98250AD5-0148-4C03-8EF2-4018AC1E21DA}"/>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F358D6C4-DD8A-4D8A-93A6-0D9CACCB2BB7}"/>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65D8EC84-5409-4992-81FE-3A13E69EE318}"/>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29D951CD-E2B1-495B-BF25-8D67CDCA46D2}"/>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405223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7D1888-728B-4189-B751-AD267D8C4489}"/>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79A0159D-4A9B-41C1-AEA3-B5AECE71565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0C352520-5220-4900-B1C0-58379D902463}"/>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383904CE-63F1-4F76-8D91-57C5CC853D65}"/>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47562C65-3014-44A7-99D6-6E3943194C6C}"/>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24757489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96E0F4-BC6E-4EDC-9664-96A6B10C9523}"/>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5B4F19BA-401A-42F2-8426-39CC728FB23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7C95CE9D-7692-444F-B486-21C7C9F5FB8C}"/>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AF5F1943-EFDA-48B9-B658-998D626F2BA6}"/>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6" name="Footer Placeholder 5">
            <a:extLst>
              <a:ext uri="{FF2B5EF4-FFF2-40B4-BE49-F238E27FC236}">
                <a16:creationId xmlns:a16="http://schemas.microsoft.com/office/drawing/2014/main" id="{FBFCED57-2EE5-4110-86D0-6521B3C089F0}"/>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CD23BF9A-203A-4E5C-8579-6CD51226E770}"/>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567668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0D067FC-77C9-43A3-AB1E-D03479666656}"/>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88879ED6-1228-4EE9-98C9-8C14E891CCB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731119E-B70A-4A39-9A96-B5ADC67E35F5}"/>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583FFBA3-0DCE-4387-A3D9-5FCA84C560B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86A36E0D-A44C-4EC0-9F15-174AD16AE1E6}"/>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8FAD12C3-148F-411E-879E-171DC18C2338}"/>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8" name="Footer Placeholder 7">
            <a:extLst>
              <a:ext uri="{FF2B5EF4-FFF2-40B4-BE49-F238E27FC236}">
                <a16:creationId xmlns:a16="http://schemas.microsoft.com/office/drawing/2014/main" id="{E24DA084-F260-4F88-912C-785DC3D1AE94}"/>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CEC86A06-B4D0-4C17-AEB0-B78FC999BD54}"/>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7270326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AA7F8D-72F4-4E55-B8F3-15E501225867}"/>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1A0354C1-1ABC-4860-B5C3-702B4C5D768E}"/>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4" name="Footer Placeholder 3">
            <a:extLst>
              <a:ext uri="{FF2B5EF4-FFF2-40B4-BE49-F238E27FC236}">
                <a16:creationId xmlns:a16="http://schemas.microsoft.com/office/drawing/2014/main" id="{572E2B42-AC95-4626-AED9-D03394E3E5CC}"/>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0F8C89AA-C317-47F9-B3AD-2D1173CC4500}"/>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41324332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D0A410E-FC07-4DA7-99DA-D8CE0E2C5EE8}"/>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3" name="Footer Placeholder 2">
            <a:extLst>
              <a:ext uri="{FF2B5EF4-FFF2-40B4-BE49-F238E27FC236}">
                <a16:creationId xmlns:a16="http://schemas.microsoft.com/office/drawing/2014/main" id="{5DE3694B-143D-4D2E-8B38-F0D3CFFBC7D6}"/>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74B54E71-8BA1-4A0B-8583-0023A6C89961}"/>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24972278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277103-ACE3-49D6-9E5B-B98EBB076CA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3590B5A5-C3A0-452F-8F63-A439D2258C9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3061AFCB-CC42-4A20-A3B9-687ECA3B35A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09F2441-B617-4523-801F-6046398DCB20}"/>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6" name="Footer Placeholder 5">
            <a:extLst>
              <a:ext uri="{FF2B5EF4-FFF2-40B4-BE49-F238E27FC236}">
                <a16:creationId xmlns:a16="http://schemas.microsoft.com/office/drawing/2014/main" id="{DA46D891-2694-4C22-B663-ED5609BCBD9E}"/>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D4DABC4-7D74-4934-B252-CCA6BED06CA8}"/>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133986526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3E13EC-7668-4E2C-92DB-6D70656E2C6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0F5281F6-C7F2-496A-87EB-4006E3FADB5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C954329D-6CE9-4D29-B12C-8DCE92FEDF5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C1E4BBE-AC0E-44F6-B949-151D1D89EF99}"/>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6" name="Footer Placeholder 5">
            <a:extLst>
              <a:ext uri="{FF2B5EF4-FFF2-40B4-BE49-F238E27FC236}">
                <a16:creationId xmlns:a16="http://schemas.microsoft.com/office/drawing/2014/main" id="{F106628A-D3F1-452A-9597-A477932029E6}"/>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B2EDF61C-025D-4E37-820E-8B591BCC5A1F}"/>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414285293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D53A98-E33C-4CA0-B7D5-8B20C2C9B015}"/>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B139303C-0142-4FA9-A1CB-FBFBD92B6901}"/>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8E3ADFD7-3D54-47DE-A03E-D8CB0CB510D6}"/>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FEF0FBD5-A68B-4F90-96A6-23F1F2C3D8F1}"/>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6CE2893F-2E23-415A-B51B-2EA838F36F4E}"/>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360516709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87736F5-779A-410F-B235-9A10B7EBB31E}"/>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3F2E0C8E-7D64-41B9-93F4-125941238BD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6343CB11-482C-41B4-A61A-547115A5AAA2}"/>
              </a:ext>
            </a:extLst>
          </p:cNvPr>
          <p:cNvSpPr>
            <a:spLocks noGrp="1"/>
          </p:cNvSpPr>
          <p:nvPr>
            <p:ph type="dt" sz="half" idx="10"/>
          </p:nvPr>
        </p:nvSpPr>
        <p:spPr/>
        <p:txBody>
          <a:body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6B2C47F2-7FFB-4FBE-BBFD-283DADF0EA71}"/>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54A993FC-0BAA-4590-91E8-968DE70D9354}"/>
              </a:ext>
            </a:extLst>
          </p:cNvPr>
          <p:cNvSpPr>
            <a:spLocks noGrp="1"/>
          </p:cNvSpPr>
          <p:nvPr>
            <p:ph type="sldNum" sz="quarter" idx="12"/>
          </p:nvPr>
        </p:nvSpPr>
        <p:spPr/>
        <p:txBody>
          <a:bodyPr/>
          <a:lstStyle/>
          <a:p>
            <a:fld id="{80987DE7-CE2A-4085-9282-0E2104F55B04}" type="slidenum">
              <a:rPr lang="en-IN" smtClean="0"/>
              <a:t>‹#›</a:t>
            </a:fld>
            <a:endParaRPr lang="en-IN"/>
          </a:p>
        </p:txBody>
      </p:sp>
    </p:spTree>
    <p:extLst>
      <p:ext uri="{BB962C8B-B14F-4D97-AF65-F5344CB8AC3E}">
        <p14:creationId xmlns:p14="http://schemas.microsoft.com/office/powerpoint/2010/main" val="84504722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BA02F88-F88A-4C57-A4AD-0B222414905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B8E973A7-9193-4D42-B155-2D587FBF8C15}"/>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FE81F677-5B89-4560-BD66-BAC5DD8D420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A55EADB-6BCF-4D1C-BF7F-50813815B7BA}" type="datetimeFigureOut">
              <a:rPr lang="en-IN" smtClean="0"/>
              <a:t>31-10-2020</a:t>
            </a:fld>
            <a:endParaRPr lang="en-IN"/>
          </a:p>
        </p:txBody>
      </p:sp>
      <p:sp>
        <p:nvSpPr>
          <p:cNvPr id="5" name="Footer Placeholder 4">
            <a:extLst>
              <a:ext uri="{FF2B5EF4-FFF2-40B4-BE49-F238E27FC236}">
                <a16:creationId xmlns:a16="http://schemas.microsoft.com/office/drawing/2014/main" id="{DA875BBC-11FF-492B-BF78-CF12717029A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B9D03571-E043-4ECB-8801-69BF5A6D645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0987DE7-CE2A-4085-9282-0E2104F55B04}" type="slidenum">
              <a:rPr lang="en-IN" smtClean="0"/>
              <a:t>‹#›</a:t>
            </a:fld>
            <a:endParaRPr lang="en-IN"/>
          </a:p>
        </p:txBody>
      </p:sp>
    </p:spTree>
    <p:extLst>
      <p:ext uri="{BB962C8B-B14F-4D97-AF65-F5344CB8AC3E}">
        <p14:creationId xmlns:p14="http://schemas.microsoft.com/office/powerpoint/2010/main" val="187030136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s://www.sciencedirect.com/topics/biochemistry-genetics-and-molecular-biology/homeostasis" TargetMode="External"/><Relationship Id="rId2" Type="http://schemas.openxmlformats.org/officeDocument/2006/relationships/hyperlink" Target="https://www.sciencedirect.com/topics/biochemistry-genetics-and-molecular-biology/glucose-blood-level" TargetMode="External"/><Relationship Id="rId1" Type="http://schemas.openxmlformats.org/officeDocument/2006/relationships/slideLayout" Target="../slideLayouts/slideLayout2.xml"/><Relationship Id="rId4" Type="http://schemas.openxmlformats.org/officeDocument/2006/relationships/hyperlink" Target="https://www.sciencedirect.com/topics/biochemistry-genetics-and-molecular-biology/glucose-homeostasis" TargetMode="Externa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1" name="Rectangle 30">
            <a:extLst>
              <a:ext uri="{FF2B5EF4-FFF2-40B4-BE49-F238E27FC236}">
                <a16:creationId xmlns:a16="http://schemas.microsoft.com/office/drawing/2014/main" id="{73A25D70-4A55-4F72-B9C5-A69CDBF4DB4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1695"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ectangle 32">
            <a:extLst>
              <a:ext uri="{FF2B5EF4-FFF2-40B4-BE49-F238E27FC236}">
                <a16:creationId xmlns:a16="http://schemas.microsoft.com/office/drawing/2014/main" id="{54957100-6D8B-4161-9F2F-C0A949EC84C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5" y="0"/>
            <a:ext cx="12191695"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800"/>
          </a:p>
        </p:txBody>
      </p:sp>
      <p:sp>
        <p:nvSpPr>
          <p:cNvPr id="35" name="Rectangle 34">
            <a:extLst>
              <a:ext uri="{FF2B5EF4-FFF2-40B4-BE49-F238E27FC236}">
                <a16:creationId xmlns:a16="http://schemas.microsoft.com/office/drawing/2014/main" id="{0BD8B065-EE51-4AE2-A94C-86249998FD7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695" cy="6858000"/>
          </a:xfrm>
          <a:prstGeom prst="rect">
            <a:avLst/>
          </a:prstGeom>
          <a:gradFill flip="none" rotWithShape="1">
            <a:gsLst>
              <a:gs pos="16000">
                <a:schemeClr val="accent6">
                  <a:alpha val="20000"/>
                </a:schemeClr>
              </a:gs>
              <a:gs pos="85000">
                <a:schemeClr val="accent1">
                  <a:alpha val="40000"/>
                </a:schemeClr>
              </a:gs>
            </a:gsLst>
            <a:lin ang="120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8509795-A022-4045-BC8A-F636D08393EA}"/>
              </a:ext>
            </a:extLst>
          </p:cNvPr>
          <p:cNvSpPr>
            <a:spLocks noGrp="1"/>
          </p:cNvSpPr>
          <p:nvPr>
            <p:ph type="ctrTitle"/>
          </p:nvPr>
        </p:nvSpPr>
        <p:spPr>
          <a:xfrm>
            <a:off x="3133661" y="1420183"/>
            <a:ext cx="6458013" cy="2387918"/>
          </a:xfrm>
        </p:spPr>
        <p:txBody>
          <a:bodyPr anchor="b">
            <a:normAutofit/>
          </a:bodyPr>
          <a:lstStyle/>
          <a:p>
            <a:r>
              <a:rPr lang="en-IN" sz="5200" dirty="0">
                <a:solidFill>
                  <a:schemeClr val="tx2"/>
                </a:solidFill>
              </a:rPr>
              <a:t>Metabolic Regulation</a:t>
            </a:r>
          </a:p>
        </p:txBody>
      </p:sp>
      <p:sp>
        <p:nvSpPr>
          <p:cNvPr id="3" name="Subtitle 2">
            <a:extLst>
              <a:ext uri="{FF2B5EF4-FFF2-40B4-BE49-F238E27FC236}">
                <a16:creationId xmlns:a16="http://schemas.microsoft.com/office/drawing/2014/main" id="{39E54493-7704-410A-A3B9-27258449AB16}"/>
              </a:ext>
            </a:extLst>
          </p:cNvPr>
          <p:cNvSpPr>
            <a:spLocks noGrp="1"/>
          </p:cNvSpPr>
          <p:nvPr>
            <p:ph type="subTitle" idx="1"/>
          </p:nvPr>
        </p:nvSpPr>
        <p:spPr>
          <a:xfrm>
            <a:off x="3371161" y="4200522"/>
            <a:ext cx="5449982" cy="682079"/>
          </a:xfrm>
        </p:spPr>
        <p:txBody>
          <a:bodyPr>
            <a:normAutofit fontScale="85000" lnSpcReduction="20000"/>
          </a:bodyPr>
          <a:lstStyle/>
          <a:p>
            <a:r>
              <a:rPr lang="en-IN" dirty="0">
                <a:solidFill>
                  <a:schemeClr val="tx2"/>
                </a:solidFill>
              </a:rPr>
              <a:t>VBC- 608</a:t>
            </a:r>
          </a:p>
          <a:p>
            <a:r>
              <a:rPr lang="en-IN" dirty="0">
                <a:solidFill>
                  <a:schemeClr val="tx2"/>
                </a:solidFill>
              </a:rPr>
              <a:t>Unit- 1</a:t>
            </a:r>
          </a:p>
        </p:txBody>
      </p:sp>
      <p:grpSp>
        <p:nvGrpSpPr>
          <p:cNvPr id="37" name="Group 36">
            <a:extLst>
              <a:ext uri="{FF2B5EF4-FFF2-40B4-BE49-F238E27FC236}">
                <a16:creationId xmlns:a16="http://schemas.microsoft.com/office/drawing/2014/main" id="{18999293-B054-4B57-A26F-D04C2BB11338}"/>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8230" y="-43336"/>
            <a:ext cx="5163047" cy="2657478"/>
            <a:chOff x="6867015" y="-1"/>
            <a:chExt cx="5324985" cy="3251912"/>
          </a:xfrm>
          <a:solidFill>
            <a:schemeClr val="bg1">
              <a:alpha val="30000"/>
            </a:schemeClr>
          </a:solidFill>
        </p:grpSpPr>
        <p:sp>
          <p:nvSpPr>
            <p:cNvPr id="38" name="Freeform: Shape 37">
              <a:extLst>
                <a:ext uri="{FF2B5EF4-FFF2-40B4-BE49-F238E27FC236}">
                  <a16:creationId xmlns:a16="http://schemas.microsoft.com/office/drawing/2014/main" id="{5E505D8A-F41A-450D-A648-E77DF6B8D84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867015" y="-1"/>
              <a:ext cx="5324985" cy="3251912"/>
            </a:xfrm>
            <a:custGeom>
              <a:avLst/>
              <a:gdLst>
                <a:gd name="connsiteX0" fmla="*/ 0 w 5324985"/>
                <a:gd name="connsiteY0" fmla="*/ 0 h 3251912"/>
                <a:gd name="connsiteX1" fmla="*/ 36826 w 5324985"/>
                <a:gd name="connsiteY1" fmla="*/ 0 h 3251912"/>
                <a:gd name="connsiteX2" fmla="*/ 45003 w 5324985"/>
                <a:gd name="connsiteY2" fmla="*/ 152909 h 3251912"/>
                <a:gd name="connsiteX3" fmla="*/ 68956 w 5324985"/>
                <a:gd name="connsiteY3" fmla="*/ 308600 h 3251912"/>
                <a:gd name="connsiteX4" fmla="*/ 167774 w 5324985"/>
                <a:gd name="connsiteY4" fmla="*/ 607968 h 3251912"/>
                <a:gd name="connsiteX5" fmla="*/ 201857 w 5324985"/>
                <a:gd name="connsiteY5" fmla="*/ 679539 h 3251912"/>
                <a:gd name="connsiteX6" fmla="*/ 239741 w 5324985"/>
                <a:gd name="connsiteY6" fmla="*/ 749488 h 3251912"/>
                <a:gd name="connsiteX7" fmla="*/ 323724 w 5324985"/>
                <a:gd name="connsiteY7" fmla="*/ 885101 h 3251912"/>
                <a:gd name="connsiteX8" fmla="*/ 416412 w 5324985"/>
                <a:gd name="connsiteY8" fmla="*/ 1016081 h 3251912"/>
                <a:gd name="connsiteX9" fmla="*/ 515719 w 5324985"/>
                <a:gd name="connsiteY9" fmla="*/ 1143356 h 3251912"/>
                <a:gd name="connsiteX10" fmla="*/ 722427 w 5324985"/>
                <a:gd name="connsiteY10" fmla="*/ 1395127 h 3251912"/>
                <a:gd name="connsiteX11" fmla="*/ 825780 w 5324985"/>
                <a:gd name="connsiteY11" fmla="*/ 1522749 h 3251912"/>
                <a:gd name="connsiteX12" fmla="*/ 926314 w 5324985"/>
                <a:gd name="connsiteY12" fmla="*/ 1651992 h 3251912"/>
                <a:gd name="connsiteX13" fmla="*/ 1026848 w 5324985"/>
                <a:gd name="connsiteY13" fmla="*/ 1776836 h 3251912"/>
                <a:gd name="connsiteX14" fmla="*/ 1131918 w 5324985"/>
                <a:gd name="connsiteY14" fmla="*/ 1897393 h 3251912"/>
                <a:gd name="connsiteX15" fmla="*/ 1354688 w 5324985"/>
                <a:gd name="connsiteY15" fmla="*/ 2124728 h 3251912"/>
                <a:gd name="connsiteX16" fmla="*/ 1855027 w 5324985"/>
                <a:gd name="connsiteY16" fmla="*/ 2504236 h 3251912"/>
                <a:gd name="connsiteX17" fmla="*/ 2131618 w 5324985"/>
                <a:gd name="connsiteY17" fmla="*/ 2646913 h 3251912"/>
                <a:gd name="connsiteX18" fmla="*/ 2423534 w 5324985"/>
                <a:gd name="connsiteY18" fmla="*/ 2754732 h 3251912"/>
                <a:gd name="connsiteX19" fmla="*/ 2727588 w 5324985"/>
                <a:gd name="connsiteY19" fmla="*/ 2829197 h 3251912"/>
                <a:gd name="connsiteX20" fmla="*/ 3041083 w 5324985"/>
                <a:gd name="connsiteY20" fmla="*/ 2870890 h 3251912"/>
                <a:gd name="connsiteX21" fmla="*/ 3360340 w 5324985"/>
                <a:gd name="connsiteY21" fmla="*/ 2883976 h 3251912"/>
                <a:gd name="connsiteX22" fmla="*/ 3439663 w 5324985"/>
                <a:gd name="connsiteY22" fmla="*/ 2883396 h 3251912"/>
                <a:gd name="connsiteX23" fmla="*/ 3478529 w 5324985"/>
                <a:gd name="connsiteY23" fmla="*/ 2882471 h 3251912"/>
                <a:gd name="connsiteX24" fmla="*/ 3517271 w 5324985"/>
                <a:gd name="connsiteY24" fmla="*/ 2880616 h 3251912"/>
                <a:gd name="connsiteX25" fmla="*/ 3671260 w 5324985"/>
                <a:gd name="connsiteY25" fmla="*/ 2867878 h 3251912"/>
                <a:gd name="connsiteX26" fmla="*/ 4265268 w 5324985"/>
                <a:gd name="connsiteY26" fmla="*/ 2716283 h 3251912"/>
                <a:gd name="connsiteX27" fmla="*/ 4546395 w 5324985"/>
                <a:gd name="connsiteY27" fmla="*/ 2584724 h 3251912"/>
                <a:gd name="connsiteX28" fmla="*/ 4817837 w 5324985"/>
                <a:gd name="connsiteY28" fmla="*/ 2424674 h 3251912"/>
                <a:gd name="connsiteX29" fmla="*/ 5081677 w 5324985"/>
                <a:gd name="connsiteY29" fmla="*/ 2243548 h 3251912"/>
                <a:gd name="connsiteX30" fmla="*/ 5211881 w 5324985"/>
                <a:gd name="connsiteY30" fmla="*/ 2147658 h 3251912"/>
                <a:gd name="connsiteX31" fmla="*/ 5324985 w 5324985"/>
                <a:gd name="connsiteY31" fmla="*/ 2062128 h 3251912"/>
                <a:gd name="connsiteX32" fmla="*/ 5324985 w 5324985"/>
                <a:gd name="connsiteY32" fmla="*/ 2514993 h 3251912"/>
                <a:gd name="connsiteX33" fmla="*/ 5314867 w 5324985"/>
                <a:gd name="connsiteY33" fmla="*/ 2522881 h 3251912"/>
                <a:gd name="connsiteX34" fmla="*/ 5038276 w 5324985"/>
                <a:gd name="connsiteY34" fmla="*/ 2722421 h 3251912"/>
                <a:gd name="connsiteX35" fmla="*/ 4741701 w 5324985"/>
                <a:gd name="connsiteY35" fmla="*/ 2904937 h 3251912"/>
                <a:gd name="connsiteX36" fmla="*/ 4420728 w 5324985"/>
                <a:gd name="connsiteY36" fmla="*/ 3058848 h 3251912"/>
                <a:gd name="connsiteX37" fmla="*/ 3717481 w 5324985"/>
                <a:gd name="connsiteY37" fmla="*/ 3237079 h 3251912"/>
                <a:gd name="connsiteX38" fmla="*/ 3535661 w 5324985"/>
                <a:gd name="connsiteY38" fmla="*/ 3249934 h 3251912"/>
                <a:gd name="connsiteX39" fmla="*/ 3490175 w 5324985"/>
                <a:gd name="connsiteY39" fmla="*/ 3251555 h 3251912"/>
                <a:gd name="connsiteX40" fmla="*/ 3444813 w 5324985"/>
                <a:gd name="connsiteY40" fmla="*/ 3251787 h 3251912"/>
                <a:gd name="connsiteX41" fmla="*/ 3355681 w 5324985"/>
                <a:gd name="connsiteY41" fmla="*/ 3250745 h 3251912"/>
                <a:gd name="connsiteX42" fmla="*/ 3179011 w 5324985"/>
                <a:gd name="connsiteY42" fmla="*/ 3243795 h 3251912"/>
                <a:gd name="connsiteX43" fmla="*/ 3002217 w 5324985"/>
                <a:gd name="connsiteY43" fmla="*/ 3227814 h 3251912"/>
                <a:gd name="connsiteX44" fmla="*/ 2650103 w 5324985"/>
                <a:gd name="connsiteY44" fmla="*/ 3170836 h 3251912"/>
                <a:gd name="connsiteX45" fmla="*/ 2305836 w 5324985"/>
                <a:gd name="connsiteY45" fmla="*/ 3072514 h 3251912"/>
                <a:gd name="connsiteX46" fmla="*/ 1978611 w 5324985"/>
                <a:gd name="connsiteY46" fmla="*/ 2929952 h 3251912"/>
                <a:gd name="connsiteX47" fmla="*/ 1678235 w 5324985"/>
                <a:gd name="connsiteY47" fmla="*/ 2744424 h 3251912"/>
                <a:gd name="connsiteX48" fmla="*/ 1175688 w 5324985"/>
                <a:gd name="connsiteY48" fmla="*/ 2277018 h 3251912"/>
                <a:gd name="connsiteX49" fmla="*/ 971310 w 5324985"/>
                <a:gd name="connsiteY49" fmla="*/ 2012044 h 3251912"/>
                <a:gd name="connsiteX50" fmla="*/ 790717 w 5324985"/>
                <a:gd name="connsiteY50" fmla="*/ 1735723 h 3251912"/>
                <a:gd name="connsiteX51" fmla="*/ 706488 w 5324985"/>
                <a:gd name="connsiteY51" fmla="*/ 1598604 h 3251912"/>
                <a:gd name="connsiteX52" fmla="*/ 618951 w 5324985"/>
                <a:gd name="connsiteY52" fmla="*/ 1463802 h 3251912"/>
                <a:gd name="connsiteX53" fmla="*/ 436273 w 5324985"/>
                <a:gd name="connsiteY53" fmla="*/ 1195355 h 3251912"/>
                <a:gd name="connsiteX54" fmla="*/ 346896 w 5324985"/>
                <a:gd name="connsiteY54" fmla="*/ 1058816 h 3251912"/>
                <a:gd name="connsiteX55" fmla="*/ 261809 w 5324985"/>
                <a:gd name="connsiteY55" fmla="*/ 919264 h 3251912"/>
                <a:gd name="connsiteX56" fmla="*/ 118487 w 5324985"/>
                <a:gd name="connsiteY56" fmla="*/ 626498 h 3251912"/>
                <a:gd name="connsiteX57" fmla="*/ 28130 w 5324985"/>
                <a:gd name="connsiteY57" fmla="*/ 315781 h 3251912"/>
                <a:gd name="connsiteX58" fmla="*/ 6751 w 5324985"/>
                <a:gd name="connsiteY58" fmla="*/ 156195 h 32519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Lst>
              <a:rect l="l" t="t" r="r" b="b"/>
              <a:pathLst>
                <a:path w="5324985" h="3251912">
                  <a:moveTo>
                    <a:pt x="0" y="0"/>
                  </a:moveTo>
                  <a:lnTo>
                    <a:pt x="36826" y="0"/>
                  </a:lnTo>
                  <a:lnTo>
                    <a:pt x="45003" y="152909"/>
                  </a:lnTo>
                  <a:cubicBezTo>
                    <a:pt x="50351" y="205154"/>
                    <a:pt x="58290" y="257123"/>
                    <a:pt x="68956" y="308600"/>
                  </a:cubicBezTo>
                  <a:cubicBezTo>
                    <a:pt x="91393" y="411324"/>
                    <a:pt x="123882" y="511847"/>
                    <a:pt x="167774" y="607968"/>
                  </a:cubicBezTo>
                  <a:cubicBezTo>
                    <a:pt x="178195" y="632173"/>
                    <a:pt x="190333" y="655798"/>
                    <a:pt x="201857" y="679539"/>
                  </a:cubicBezTo>
                  <a:cubicBezTo>
                    <a:pt x="214363" y="702933"/>
                    <a:pt x="226255" y="726557"/>
                    <a:pt x="239741" y="749488"/>
                  </a:cubicBezTo>
                  <a:cubicBezTo>
                    <a:pt x="265488" y="795812"/>
                    <a:pt x="294176" y="840746"/>
                    <a:pt x="323724" y="885101"/>
                  </a:cubicBezTo>
                  <a:cubicBezTo>
                    <a:pt x="353149" y="929572"/>
                    <a:pt x="384657" y="972885"/>
                    <a:pt x="416412" y="1016081"/>
                  </a:cubicBezTo>
                  <a:cubicBezTo>
                    <a:pt x="448655" y="1058931"/>
                    <a:pt x="482127" y="1101202"/>
                    <a:pt x="515719" y="1143356"/>
                  </a:cubicBezTo>
                  <a:cubicBezTo>
                    <a:pt x="583027" y="1227782"/>
                    <a:pt x="653402" y="1310470"/>
                    <a:pt x="722427" y="1395127"/>
                  </a:cubicBezTo>
                  <a:cubicBezTo>
                    <a:pt x="757123" y="1437282"/>
                    <a:pt x="791697" y="1479783"/>
                    <a:pt x="825780" y="1522749"/>
                  </a:cubicBezTo>
                  <a:cubicBezTo>
                    <a:pt x="859742" y="1565367"/>
                    <a:pt x="893457" y="1610649"/>
                    <a:pt x="926314" y="1651992"/>
                  </a:cubicBezTo>
                  <a:cubicBezTo>
                    <a:pt x="958927" y="1694379"/>
                    <a:pt x="993132" y="1735492"/>
                    <a:pt x="1026848" y="1776836"/>
                  </a:cubicBezTo>
                  <a:cubicBezTo>
                    <a:pt x="1061545" y="1817485"/>
                    <a:pt x="1095996" y="1858133"/>
                    <a:pt x="1131918" y="1897393"/>
                  </a:cubicBezTo>
                  <a:cubicBezTo>
                    <a:pt x="1203273" y="1976376"/>
                    <a:pt x="1277447" y="2052463"/>
                    <a:pt x="1354688" y="2124728"/>
                  </a:cubicBezTo>
                  <a:cubicBezTo>
                    <a:pt x="1509411" y="2268911"/>
                    <a:pt x="1676396" y="2397575"/>
                    <a:pt x="1855027" y="2504236"/>
                  </a:cubicBezTo>
                  <a:cubicBezTo>
                    <a:pt x="1944528" y="2557277"/>
                    <a:pt x="2036357" y="2605917"/>
                    <a:pt x="2131618" y="2646913"/>
                  </a:cubicBezTo>
                  <a:cubicBezTo>
                    <a:pt x="2226267" y="2689068"/>
                    <a:pt x="2323981" y="2724622"/>
                    <a:pt x="2423534" y="2754732"/>
                  </a:cubicBezTo>
                  <a:cubicBezTo>
                    <a:pt x="2523087" y="2784958"/>
                    <a:pt x="2624602" y="2809394"/>
                    <a:pt x="2727588" y="2829197"/>
                  </a:cubicBezTo>
                  <a:cubicBezTo>
                    <a:pt x="2830698" y="2848653"/>
                    <a:pt x="2935522" y="2861971"/>
                    <a:pt x="3041083" y="2870890"/>
                  </a:cubicBezTo>
                  <a:cubicBezTo>
                    <a:pt x="3146644" y="2879922"/>
                    <a:pt x="3253307" y="2883860"/>
                    <a:pt x="3360340" y="2883976"/>
                  </a:cubicBezTo>
                  <a:cubicBezTo>
                    <a:pt x="3387067" y="2883976"/>
                    <a:pt x="3414162" y="2884439"/>
                    <a:pt x="3439663" y="2883396"/>
                  </a:cubicBezTo>
                  <a:lnTo>
                    <a:pt x="3478529" y="2882471"/>
                  </a:lnTo>
                  <a:lnTo>
                    <a:pt x="3517271" y="2880616"/>
                  </a:lnTo>
                  <a:cubicBezTo>
                    <a:pt x="3568887" y="2878417"/>
                    <a:pt x="3620257" y="2873552"/>
                    <a:pt x="3671260" y="2867878"/>
                  </a:cubicBezTo>
                  <a:cubicBezTo>
                    <a:pt x="3875515" y="2844253"/>
                    <a:pt x="4074253" y="2792486"/>
                    <a:pt x="4265268" y="2716283"/>
                  </a:cubicBezTo>
                  <a:cubicBezTo>
                    <a:pt x="4361020" y="2678529"/>
                    <a:pt x="4454444" y="2633710"/>
                    <a:pt x="4546395" y="2584724"/>
                  </a:cubicBezTo>
                  <a:cubicBezTo>
                    <a:pt x="4638470" y="2535967"/>
                    <a:pt x="4728827" y="2481885"/>
                    <a:pt x="4817837" y="2424674"/>
                  </a:cubicBezTo>
                  <a:cubicBezTo>
                    <a:pt x="4906846" y="2367348"/>
                    <a:pt x="4994385" y="2306317"/>
                    <a:pt x="5081677" y="2243548"/>
                  </a:cubicBezTo>
                  <a:cubicBezTo>
                    <a:pt x="5125201" y="2212164"/>
                    <a:pt x="5168603" y="2179969"/>
                    <a:pt x="5211881" y="2147658"/>
                  </a:cubicBezTo>
                  <a:lnTo>
                    <a:pt x="5324985" y="2062128"/>
                  </a:lnTo>
                  <a:lnTo>
                    <a:pt x="5324985" y="2514993"/>
                  </a:lnTo>
                  <a:lnTo>
                    <a:pt x="5314867" y="2522881"/>
                  </a:lnTo>
                  <a:cubicBezTo>
                    <a:pt x="5225490" y="2591325"/>
                    <a:pt x="5133783" y="2658379"/>
                    <a:pt x="5038276" y="2722421"/>
                  </a:cubicBezTo>
                  <a:cubicBezTo>
                    <a:pt x="4942892" y="2786348"/>
                    <a:pt x="4844810" y="2848422"/>
                    <a:pt x="4741701" y="2904937"/>
                  </a:cubicBezTo>
                  <a:cubicBezTo>
                    <a:pt x="4638592" y="2961337"/>
                    <a:pt x="4531929" y="3013683"/>
                    <a:pt x="4420728" y="3058848"/>
                  </a:cubicBezTo>
                  <a:cubicBezTo>
                    <a:pt x="4199063" y="3150338"/>
                    <a:pt x="3959621" y="3211485"/>
                    <a:pt x="3717481" y="3237079"/>
                  </a:cubicBezTo>
                  <a:cubicBezTo>
                    <a:pt x="3656914" y="3243101"/>
                    <a:pt x="3596227" y="3247966"/>
                    <a:pt x="3535661" y="3249934"/>
                  </a:cubicBezTo>
                  <a:lnTo>
                    <a:pt x="3490175" y="3251555"/>
                  </a:lnTo>
                  <a:lnTo>
                    <a:pt x="3444813" y="3251787"/>
                  </a:lnTo>
                  <a:cubicBezTo>
                    <a:pt x="3414162" y="3252250"/>
                    <a:pt x="3385105" y="3251324"/>
                    <a:pt x="3355681" y="3250745"/>
                  </a:cubicBezTo>
                  <a:cubicBezTo>
                    <a:pt x="3296954" y="3250050"/>
                    <a:pt x="3237860" y="3246692"/>
                    <a:pt x="3179011" y="3243795"/>
                  </a:cubicBezTo>
                  <a:cubicBezTo>
                    <a:pt x="3120039" y="3239164"/>
                    <a:pt x="3061067" y="3234878"/>
                    <a:pt x="3002217" y="3227814"/>
                  </a:cubicBezTo>
                  <a:cubicBezTo>
                    <a:pt x="2884397" y="3214496"/>
                    <a:pt x="2766699" y="3196314"/>
                    <a:pt x="2650103" y="3170836"/>
                  </a:cubicBezTo>
                  <a:cubicBezTo>
                    <a:pt x="2533510" y="3145358"/>
                    <a:pt x="2418263" y="3112583"/>
                    <a:pt x="2305836" y="3072514"/>
                  </a:cubicBezTo>
                  <a:cubicBezTo>
                    <a:pt x="2193410" y="3032328"/>
                    <a:pt x="2083926" y="2984383"/>
                    <a:pt x="1978611" y="2929952"/>
                  </a:cubicBezTo>
                  <a:cubicBezTo>
                    <a:pt x="1873663" y="2874711"/>
                    <a:pt x="1772884" y="2812985"/>
                    <a:pt x="1678235" y="2744424"/>
                  </a:cubicBezTo>
                  <a:cubicBezTo>
                    <a:pt x="1488201" y="2608001"/>
                    <a:pt x="1321708" y="2448068"/>
                    <a:pt x="1175688" y="2277018"/>
                  </a:cubicBezTo>
                  <a:cubicBezTo>
                    <a:pt x="1102985" y="2191086"/>
                    <a:pt x="1035309" y="2102377"/>
                    <a:pt x="971310" y="2012044"/>
                  </a:cubicBezTo>
                  <a:cubicBezTo>
                    <a:pt x="907188" y="1921714"/>
                    <a:pt x="847358" y="1829413"/>
                    <a:pt x="790717" y="1735723"/>
                  </a:cubicBezTo>
                  <a:cubicBezTo>
                    <a:pt x="761782" y="1688357"/>
                    <a:pt x="735300" y="1644002"/>
                    <a:pt x="706488" y="1598604"/>
                  </a:cubicBezTo>
                  <a:cubicBezTo>
                    <a:pt x="677922" y="1553555"/>
                    <a:pt x="648866" y="1508505"/>
                    <a:pt x="618951" y="1463802"/>
                  </a:cubicBezTo>
                  <a:lnTo>
                    <a:pt x="436273" y="1195355"/>
                  </a:lnTo>
                  <a:cubicBezTo>
                    <a:pt x="405990" y="1150189"/>
                    <a:pt x="376075" y="1104792"/>
                    <a:pt x="346896" y="1058816"/>
                  </a:cubicBezTo>
                  <a:cubicBezTo>
                    <a:pt x="317716" y="1012838"/>
                    <a:pt x="288782" y="966747"/>
                    <a:pt x="261809" y="919264"/>
                  </a:cubicBezTo>
                  <a:cubicBezTo>
                    <a:pt x="207742" y="824764"/>
                    <a:pt x="158088" y="727485"/>
                    <a:pt x="118487" y="626498"/>
                  </a:cubicBezTo>
                  <a:cubicBezTo>
                    <a:pt x="78151" y="525859"/>
                    <a:pt x="48237" y="421515"/>
                    <a:pt x="28130" y="315781"/>
                  </a:cubicBezTo>
                  <a:cubicBezTo>
                    <a:pt x="18506" y="262914"/>
                    <a:pt x="11425" y="209642"/>
                    <a:pt x="6751" y="15619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Freeform: Shape 38">
              <a:extLst>
                <a:ext uri="{FF2B5EF4-FFF2-40B4-BE49-F238E27FC236}">
                  <a16:creationId xmlns:a16="http://schemas.microsoft.com/office/drawing/2014/main" id="{E2BD6DCE-6A81-4F34-9958-67B578EA166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16467" y="-1"/>
              <a:ext cx="5275533" cy="2980757"/>
            </a:xfrm>
            <a:custGeom>
              <a:avLst/>
              <a:gdLst>
                <a:gd name="connsiteX0" fmla="*/ 0 w 5275533"/>
                <a:gd name="connsiteY0" fmla="*/ 0 h 2980757"/>
                <a:gd name="connsiteX1" fmla="*/ 201166 w 5275533"/>
                <a:gd name="connsiteY1" fmla="*/ 0 h 2980757"/>
                <a:gd name="connsiteX2" fmla="*/ 206734 w 5275533"/>
                <a:gd name="connsiteY2" fmla="*/ 89286 h 2980757"/>
                <a:gd name="connsiteX3" fmla="*/ 232051 w 5275533"/>
                <a:gd name="connsiteY3" fmla="*/ 226897 h 2980757"/>
                <a:gd name="connsiteX4" fmla="*/ 332707 w 5275533"/>
                <a:gd name="connsiteY4" fmla="*/ 487120 h 2980757"/>
                <a:gd name="connsiteX5" fmla="*/ 402959 w 5275533"/>
                <a:gd name="connsiteY5" fmla="*/ 609647 h 2980757"/>
                <a:gd name="connsiteX6" fmla="*/ 483631 w 5275533"/>
                <a:gd name="connsiteY6" fmla="*/ 728236 h 2980757"/>
                <a:gd name="connsiteX7" fmla="*/ 669986 w 5275533"/>
                <a:gd name="connsiteY7" fmla="*/ 957424 h 2980757"/>
                <a:gd name="connsiteX8" fmla="*/ 871667 w 5275533"/>
                <a:gd name="connsiteY8" fmla="*/ 1188348 h 2980757"/>
                <a:gd name="connsiteX9" fmla="*/ 971956 w 5275533"/>
                <a:gd name="connsiteY9" fmla="*/ 1308905 h 2980757"/>
                <a:gd name="connsiteX10" fmla="*/ 1020139 w 5275533"/>
                <a:gd name="connsiteY10" fmla="*/ 1368084 h 2980757"/>
                <a:gd name="connsiteX11" fmla="*/ 1067340 w 5275533"/>
                <a:gd name="connsiteY11" fmla="*/ 1424715 h 2980757"/>
                <a:gd name="connsiteX12" fmla="*/ 1472909 w 5275533"/>
                <a:gd name="connsiteY12" fmla="*/ 1843252 h 2980757"/>
                <a:gd name="connsiteX13" fmla="*/ 1688567 w 5275533"/>
                <a:gd name="connsiteY13" fmla="*/ 2031559 h 2980757"/>
                <a:gd name="connsiteX14" fmla="*/ 1914401 w 5275533"/>
                <a:gd name="connsiteY14" fmla="*/ 2205156 h 2980757"/>
                <a:gd name="connsiteX15" fmla="*/ 2418909 w 5275533"/>
                <a:gd name="connsiteY15" fmla="*/ 2479741 h 2980757"/>
                <a:gd name="connsiteX16" fmla="*/ 2701141 w 5275533"/>
                <a:gd name="connsiteY16" fmla="*/ 2557333 h 2980757"/>
                <a:gd name="connsiteX17" fmla="*/ 2773475 w 5275533"/>
                <a:gd name="connsiteY17" fmla="*/ 2570999 h 2980757"/>
                <a:gd name="connsiteX18" fmla="*/ 2846424 w 5275533"/>
                <a:gd name="connsiteY18" fmla="*/ 2582465 h 2980757"/>
                <a:gd name="connsiteX19" fmla="*/ 2993669 w 5275533"/>
                <a:gd name="connsiteY19" fmla="*/ 2598909 h 2980757"/>
                <a:gd name="connsiteX20" fmla="*/ 3067721 w 5275533"/>
                <a:gd name="connsiteY20" fmla="*/ 2604237 h 2980757"/>
                <a:gd name="connsiteX21" fmla="*/ 3142019 w 5275533"/>
                <a:gd name="connsiteY21" fmla="*/ 2607943 h 2980757"/>
                <a:gd name="connsiteX22" fmla="*/ 3216561 w 5275533"/>
                <a:gd name="connsiteY22" fmla="*/ 2609564 h 2980757"/>
                <a:gd name="connsiteX23" fmla="*/ 3291225 w 5275533"/>
                <a:gd name="connsiteY23" fmla="*/ 2609217 h 2980757"/>
                <a:gd name="connsiteX24" fmla="*/ 3328619 w 5275533"/>
                <a:gd name="connsiteY24" fmla="*/ 2608869 h 2980757"/>
                <a:gd name="connsiteX25" fmla="*/ 3364665 w 5275533"/>
                <a:gd name="connsiteY25" fmla="*/ 2607363 h 2980757"/>
                <a:gd name="connsiteX26" fmla="*/ 3400587 w 5275533"/>
                <a:gd name="connsiteY26" fmla="*/ 2605627 h 2980757"/>
                <a:gd name="connsiteX27" fmla="*/ 3436387 w 5275533"/>
                <a:gd name="connsiteY27" fmla="*/ 2602847 h 2980757"/>
                <a:gd name="connsiteX28" fmla="*/ 3578361 w 5275533"/>
                <a:gd name="connsiteY28" fmla="*/ 2586286 h 2980757"/>
                <a:gd name="connsiteX29" fmla="*/ 4119159 w 5275533"/>
                <a:gd name="connsiteY29" fmla="*/ 2418594 h 2980757"/>
                <a:gd name="connsiteX30" fmla="*/ 4618765 w 5275533"/>
                <a:gd name="connsiteY30" fmla="*/ 2124668 h 2980757"/>
                <a:gd name="connsiteX31" fmla="*/ 4739895 w 5275533"/>
                <a:gd name="connsiteY31" fmla="*/ 2038275 h 2980757"/>
                <a:gd name="connsiteX32" fmla="*/ 4861027 w 5275533"/>
                <a:gd name="connsiteY32" fmla="*/ 1948986 h 2980757"/>
                <a:gd name="connsiteX33" fmla="*/ 5106354 w 5275533"/>
                <a:gd name="connsiteY33" fmla="*/ 1763690 h 2980757"/>
                <a:gd name="connsiteX34" fmla="*/ 5275533 w 5275533"/>
                <a:gd name="connsiteY34" fmla="*/ 1641017 h 2980757"/>
                <a:gd name="connsiteX35" fmla="*/ 5275533 w 5275533"/>
                <a:gd name="connsiteY35" fmla="*/ 2257481 h 2980757"/>
                <a:gd name="connsiteX36" fmla="*/ 5168881 w 5275533"/>
                <a:gd name="connsiteY36" fmla="*/ 2332084 h 2980757"/>
                <a:gd name="connsiteX37" fmla="*/ 5036225 w 5275533"/>
                <a:gd name="connsiteY37" fmla="*/ 2421489 h 2980757"/>
                <a:gd name="connsiteX38" fmla="*/ 4899401 w 5275533"/>
                <a:gd name="connsiteY38" fmla="*/ 2508347 h 2980757"/>
                <a:gd name="connsiteX39" fmla="*/ 4612145 w 5275533"/>
                <a:gd name="connsiteY39" fmla="*/ 2671407 h 2980757"/>
                <a:gd name="connsiteX40" fmla="*/ 4303187 w 5275533"/>
                <a:gd name="connsiteY40" fmla="*/ 2810030 h 2980757"/>
                <a:gd name="connsiteX41" fmla="*/ 3630835 w 5275533"/>
                <a:gd name="connsiteY41" fmla="*/ 2969500 h 2980757"/>
                <a:gd name="connsiteX42" fmla="*/ 3457719 w 5275533"/>
                <a:gd name="connsiteY42" fmla="*/ 2979808 h 2980757"/>
                <a:gd name="connsiteX43" fmla="*/ 3414441 w 5275533"/>
                <a:gd name="connsiteY43" fmla="*/ 2980733 h 2980757"/>
                <a:gd name="connsiteX44" fmla="*/ 3371285 w 5275533"/>
                <a:gd name="connsiteY44" fmla="*/ 2980502 h 2980757"/>
                <a:gd name="connsiteX45" fmla="*/ 3328252 w 5275533"/>
                <a:gd name="connsiteY45" fmla="*/ 2980039 h 2980757"/>
                <a:gd name="connsiteX46" fmla="*/ 3286445 w 5275533"/>
                <a:gd name="connsiteY46" fmla="*/ 2978534 h 2980757"/>
                <a:gd name="connsiteX47" fmla="*/ 2952475 w 5275533"/>
                <a:gd name="connsiteY47" fmla="*/ 2953402 h 2980757"/>
                <a:gd name="connsiteX48" fmla="*/ 2620591 w 5275533"/>
                <a:gd name="connsiteY48" fmla="*/ 2898046 h 2980757"/>
                <a:gd name="connsiteX49" fmla="*/ 2294591 w 5275533"/>
                <a:gd name="connsiteY49" fmla="*/ 2811305 h 2980757"/>
                <a:gd name="connsiteX50" fmla="*/ 1670544 w 5275533"/>
                <a:gd name="connsiteY50" fmla="*/ 2550501 h 2980757"/>
                <a:gd name="connsiteX51" fmla="*/ 1144703 w 5275533"/>
                <a:gd name="connsiteY51" fmla="*/ 2144472 h 2980757"/>
                <a:gd name="connsiteX52" fmla="*/ 931497 w 5275533"/>
                <a:gd name="connsiteY52" fmla="*/ 1900114 h 2980757"/>
                <a:gd name="connsiteX53" fmla="*/ 745265 w 5275533"/>
                <a:gd name="connsiteY53" fmla="*/ 1641395 h 2980757"/>
                <a:gd name="connsiteX54" fmla="*/ 701741 w 5275533"/>
                <a:gd name="connsiteY54" fmla="*/ 1575500 h 2980757"/>
                <a:gd name="connsiteX55" fmla="*/ 660178 w 5275533"/>
                <a:gd name="connsiteY55" fmla="*/ 1511573 h 2980757"/>
                <a:gd name="connsiteX56" fmla="*/ 578158 w 5275533"/>
                <a:gd name="connsiteY56" fmla="*/ 1387656 h 2980757"/>
                <a:gd name="connsiteX57" fmla="*/ 408230 w 5275533"/>
                <a:gd name="connsiteY57" fmla="*/ 1134497 h 2980757"/>
                <a:gd name="connsiteX58" fmla="*/ 242349 w 5275533"/>
                <a:gd name="connsiteY58" fmla="*/ 866860 h 2980757"/>
                <a:gd name="connsiteX59" fmla="*/ 167562 w 5275533"/>
                <a:gd name="connsiteY59" fmla="*/ 724994 h 2980757"/>
                <a:gd name="connsiteX60" fmla="*/ 104054 w 5275533"/>
                <a:gd name="connsiteY60" fmla="*/ 576525 h 2980757"/>
                <a:gd name="connsiteX61" fmla="*/ 55381 w 5275533"/>
                <a:gd name="connsiteY61" fmla="*/ 422499 h 2980757"/>
                <a:gd name="connsiteX62" fmla="*/ 37236 w 5275533"/>
                <a:gd name="connsiteY62" fmla="*/ 343980 h 2980757"/>
                <a:gd name="connsiteX63" fmla="*/ 29267 w 5275533"/>
                <a:gd name="connsiteY63" fmla="*/ 304604 h 2980757"/>
                <a:gd name="connsiteX64" fmla="*/ 22646 w 5275533"/>
                <a:gd name="connsiteY64" fmla="*/ 265113 h 2980757"/>
                <a:gd name="connsiteX65" fmla="*/ 3903 w 5275533"/>
                <a:gd name="connsiteY65" fmla="*/ 106787 h 29807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Lst>
              <a:rect l="l" t="t" r="r" b="b"/>
              <a:pathLst>
                <a:path w="5275533" h="2980757">
                  <a:moveTo>
                    <a:pt x="0" y="0"/>
                  </a:moveTo>
                  <a:lnTo>
                    <a:pt x="201166" y="0"/>
                  </a:lnTo>
                  <a:lnTo>
                    <a:pt x="206734" y="89286"/>
                  </a:lnTo>
                  <a:cubicBezTo>
                    <a:pt x="212220" y="135755"/>
                    <a:pt x="220465" y="181731"/>
                    <a:pt x="232051" y="226897"/>
                  </a:cubicBezTo>
                  <a:cubicBezTo>
                    <a:pt x="254855" y="317344"/>
                    <a:pt x="290287" y="403854"/>
                    <a:pt x="332707" y="487120"/>
                  </a:cubicBezTo>
                  <a:cubicBezTo>
                    <a:pt x="354163" y="528696"/>
                    <a:pt x="377948" y="569461"/>
                    <a:pt x="402959" y="609647"/>
                  </a:cubicBezTo>
                  <a:cubicBezTo>
                    <a:pt x="428337" y="649717"/>
                    <a:pt x="455433" y="689209"/>
                    <a:pt x="483631" y="728236"/>
                  </a:cubicBezTo>
                  <a:cubicBezTo>
                    <a:pt x="540764" y="806061"/>
                    <a:pt x="604271" y="881569"/>
                    <a:pt x="669986" y="957424"/>
                  </a:cubicBezTo>
                  <a:cubicBezTo>
                    <a:pt x="735701" y="1033395"/>
                    <a:pt x="804359" y="1109366"/>
                    <a:pt x="871667" y="1188348"/>
                  </a:cubicBezTo>
                  <a:cubicBezTo>
                    <a:pt x="905383" y="1227723"/>
                    <a:pt x="938731" y="1268025"/>
                    <a:pt x="971956" y="1308905"/>
                  </a:cubicBezTo>
                  <a:lnTo>
                    <a:pt x="1020139" y="1368084"/>
                  </a:lnTo>
                  <a:cubicBezTo>
                    <a:pt x="1035954" y="1386962"/>
                    <a:pt x="1051035" y="1406302"/>
                    <a:pt x="1067340" y="1424715"/>
                  </a:cubicBezTo>
                  <a:cubicBezTo>
                    <a:pt x="1194602" y="1574573"/>
                    <a:pt x="1332652" y="1712503"/>
                    <a:pt x="1472909" y="1843252"/>
                  </a:cubicBezTo>
                  <a:cubicBezTo>
                    <a:pt x="1543406" y="1908337"/>
                    <a:pt x="1615128" y="1971221"/>
                    <a:pt x="1688567" y="2031559"/>
                  </a:cubicBezTo>
                  <a:cubicBezTo>
                    <a:pt x="1762006" y="2091895"/>
                    <a:pt x="1836793" y="2150263"/>
                    <a:pt x="1914401" y="2205156"/>
                  </a:cubicBezTo>
                  <a:cubicBezTo>
                    <a:pt x="2069003" y="2315176"/>
                    <a:pt x="2235742" y="2413498"/>
                    <a:pt x="2418909" y="2479741"/>
                  </a:cubicBezTo>
                  <a:cubicBezTo>
                    <a:pt x="2510249" y="2512863"/>
                    <a:pt x="2604898" y="2538225"/>
                    <a:pt x="2701141" y="2557333"/>
                  </a:cubicBezTo>
                  <a:cubicBezTo>
                    <a:pt x="2725293" y="2561850"/>
                    <a:pt x="2749201" y="2567062"/>
                    <a:pt x="2773475" y="2570999"/>
                  </a:cubicBezTo>
                  <a:lnTo>
                    <a:pt x="2846424" y="2582465"/>
                  </a:lnTo>
                  <a:cubicBezTo>
                    <a:pt x="2895343" y="2588602"/>
                    <a:pt x="2944261" y="2595088"/>
                    <a:pt x="2993669" y="2598909"/>
                  </a:cubicBezTo>
                  <a:cubicBezTo>
                    <a:pt x="3018313" y="2601110"/>
                    <a:pt x="3042956" y="2603195"/>
                    <a:pt x="3067721" y="2604237"/>
                  </a:cubicBezTo>
                  <a:cubicBezTo>
                    <a:pt x="3092487" y="2605394"/>
                    <a:pt x="3117130" y="2607247"/>
                    <a:pt x="3142019" y="2607943"/>
                  </a:cubicBezTo>
                  <a:lnTo>
                    <a:pt x="3216561" y="2609564"/>
                  </a:lnTo>
                  <a:cubicBezTo>
                    <a:pt x="3241326" y="2610142"/>
                    <a:pt x="3266337" y="2609333"/>
                    <a:pt x="3291225" y="2609217"/>
                  </a:cubicBezTo>
                  <a:lnTo>
                    <a:pt x="3328619" y="2608869"/>
                  </a:lnTo>
                  <a:cubicBezTo>
                    <a:pt x="3340757" y="2608522"/>
                    <a:pt x="3352649" y="2607827"/>
                    <a:pt x="3364665" y="2607363"/>
                  </a:cubicBezTo>
                  <a:cubicBezTo>
                    <a:pt x="3376679" y="2606784"/>
                    <a:pt x="3388695" y="2606438"/>
                    <a:pt x="3400587" y="2605627"/>
                  </a:cubicBezTo>
                  <a:lnTo>
                    <a:pt x="3436387" y="2602847"/>
                  </a:lnTo>
                  <a:cubicBezTo>
                    <a:pt x="3484079" y="2599257"/>
                    <a:pt x="3531404" y="2593235"/>
                    <a:pt x="3578361" y="2586286"/>
                  </a:cubicBezTo>
                  <a:cubicBezTo>
                    <a:pt x="3766310" y="2556871"/>
                    <a:pt x="3947025" y="2499314"/>
                    <a:pt x="4119159" y="2418594"/>
                  </a:cubicBezTo>
                  <a:cubicBezTo>
                    <a:pt x="4291907" y="2338801"/>
                    <a:pt x="4456317" y="2236657"/>
                    <a:pt x="4618765" y="2124668"/>
                  </a:cubicBezTo>
                  <a:cubicBezTo>
                    <a:pt x="4659346" y="2096759"/>
                    <a:pt x="4699682" y="2067575"/>
                    <a:pt x="4739895" y="2038275"/>
                  </a:cubicBezTo>
                  <a:cubicBezTo>
                    <a:pt x="4780355" y="2008976"/>
                    <a:pt x="4820691" y="1979212"/>
                    <a:pt x="4861027" y="1948986"/>
                  </a:cubicBezTo>
                  <a:lnTo>
                    <a:pt x="5106354" y="1763690"/>
                  </a:lnTo>
                  <a:lnTo>
                    <a:pt x="5275533" y="1641017"/>
                  </a:lnTo>
                  <a:lnTo>
                    <a:pt x="5275533" y="2257481"/>
                  </a:lnTo>
                  <a:lnTo>
                    <a:pt x="5168881" y="2332084"/>
                  </a:lnTo>
                  <a:cubicBezTo>
                    <a:pt x="5125235" y="2362079"/>
                    <a:pt x="5081099" y="2391958"/>
                    <a:pt x="5036225" y="2421489"/>
                  </a:cubicBezTo>
                  <a:cubicBezTo>
                    <a:pt x="4991231" y="2450790"/>
                    <a:pt x="4945867" y="2479857"/>
                    <a:pt x="4899401" y="2508347"/>
                  </a:cubicBezTo>
                  <a:cubicBezTo>
                    <a:pt x="4806959" y="2565440"/>
                    <a:pt x="4711574" y="2620798"/>
                    <a:pt x="4612145" y="2671407"/>
                  </a:cubicBezTo>
                  <a:cubicBezTo>
                    <a:pt x="4512836" y="2722247"/>
                    <a:pt x="4410095" y="2769496"/>
                    <a:pt x="4303187" y="2810030"/>
                  </a:cubicBezTo>
                  <a:cubicBezTo>
                    <a:pt x="4090349" y="2892256"/>
                    <a:pt x="3861694" y="2947728"/>
                    <a:pt x="3630835" y="2969500"/>
                  </a:cubicBezTo>
                  <a:cubicBezTo>
                    <a:pt x="3573089" y="2974712"/>
                    <a:pt x="3515343" y="2978649"/>
                    <a:pt x="3457719" y="2979808"/>
                  </a:cubicBezTo>
                  <a:lnTo>
                    <a:pt x="3414441" y="2980733"/>
                  </a:lnTo>
                  <a:cubicBezTo>
                    <a:pt x="3400097" y="2980850"/>
                    <a:pt x="3385630" y="2980502"/>
                    <a:pt x="3371285" y="2980502"/>
                  </a:cubicBezTo>
                  <a:lnTo>
                    <a:pt x="3328252" y="2980039"/>
                  </a:lnTo>
                  <a:lnTo>
                    <a:pt x="3286445" y="2978534"/>
                  </a:lnTo>
                  <a:cubicBezTo>
                    <a:pt x="3175121" y="2975174"/>
                    <a:pt x="3063553" y="2966837"/>
                    <a:pt x="2952475" y="2953402"/>
                  </a:cubicBezTo>
                  <a:cubicBezTo>
                    <a:pt x="2841275" y="2940664"/>
                    <a:pt x="2730319" y="2922365"/>
                    <a:pt x="2620591" y="2898046"/>
                  </a:cubicBezTo>
                  <a:cubicBezTo>
                    <a:pt x="2510984" y="2873494"/>
                    <a:pt x="2402235" y="2844426"/>
                    <a:pt x="2294591" y="2811305"/>
                  </a:cubicBezTo>
                  <a:cubicBezTo>
                    <a:pt x="2079669" y="2744483"/>
                    <a:pt x="1867198" y="2661331"/>
                    <a:pt x="1670544" y="2550501"/>
                  </a:cubicBezTo>
                  <a:cubicBezTo>
                    <a:pt x="1473767" y="2439903"/>
                    <a:pt x="1298079" y="2299657"/>
                    <a:pt x="1144703" y="2144472"/>
                  </a:cubicBezTo>
                  <a:cubicBezTo>
                    <a:pt x="1067586" y="2066996"/>
                    <a:pt x="997458" y="1984539"/>
                    <a:pt x="931497" y="1900114"/>
                  </a:cubicBezTo>
                  <a:cubicBezTo>
                    <a:pt x="865906" y="1815342"/>
                    <a:pt x="803500" y="1729295"/>
                    <a:pt x="745265" y="1641395"/>
                  </a:cubicBezTo>
                  <a:cubicBezTo>
                    <a:pt x="730307" y="1619623"/>
                    <a:pt x="716207" y="1597503"/>
                    <a:pt x="701741" y="1575500"/>
                  </a:cubicBezTo>
                  <a:lnTo>
                    <a:pt x="660178" y="1511573"/>
                  </a:lnTo>
                  <a:cubicBezTo>
                    <a:pt x="633574" y="1470229"/>
                    <a:pt x="605989" y="1429232"/>
                    <a:pt x="578158" y="1387656"/>
                  </a:cubicBezTo>
                  <a:lnTo>
                    <a:pt x="408230" y="1134497"/>
                  </a:lnTo>
                  <a:cubicBezTo>
                    <a:pt x="351220" y="1048219"/>
                    <a:pt x="294945" y="959392"/>
                    <a:pt x="242349" y="866860"/>
                  </a:cubicBezTo>
                  <a:cubicBezTo>
                    <a:pt x="216112" y="820536"/>
                    <a:pt x="190734" y="773402"/>
                    <a:pt x="167562" y="724994"/>
                  </a:cubicBezTo>
                  <a:cubicBezTo>
                    <a:pt x="144513" y="676469"/>
                    <a:pt x="123057" y="627019"/>
                    <a:pt x="104054" y="576525"/>
                  </a:cubicBezTo>
                  <a:cubicBezTo>
                    <a:pt x="85418" y="525917"/>
                    <a:pt x="68867" y="474613"/>
                    <a:pt x="55381" y="422499"/>
                  </a:cubicBezTo>
                  <a:cubicBezTo>
                    <a:pt x="49006" y="396442"/>
                    <a:pt x="42508" y="370269"/>
                    <a:pt x="37236" y="343980"/>
                  </a:cubicBezTo>
                  <a:lnTo>
                    <a:pt x="29267" y="304604"/>
                  </a:lnTo>
                  <a:lnTo>
                    <a:pt x="22646" y="265113"/>
                  </a:lnTo>
                  <a:cubicBezTo>
                    <a:pt x="14003" y="212420"/>
                    <a:pt x="7872" y="159582"/>
                    <a:pt x="3903" y="106787"/>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Freeform: Shape 39">
              <a:extLst>
                <a:ext uri="{FF2B5EF4-FFF2-40B4-BE49-F238E27FC236}">
                  <a16:creationId xmlns:a16="http://schemas.microsoft.com/office/drawing/2014/main" id="{5C462BE8-CD72-48CF-8A7B-C716D2B99EB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21214" y="-1"/>
              <a:ext cx="5270786" cy="2927775"/>
            </a:xfrm>
            <a:custGeom>
              <a:avLst/>
              <a:gdLst>
                <a:gd name="connsiteX0" fmla="*/ 0 w 5270786"/>
                <a:gd name="connsiteY0" fmla="*/ 0 h 2927775"/>
                <a:gd name="connsiteX1" fmla="*/ 613805 w 5270786"/>
                <a:gd name="connsiteY1" fmla="*/ 0 h 2927775"/>
                <a:gd name="connsiteX2" fmla="*/ 618487 w 5270786"/>
                <a:gd name="connsiteY2" fmla="*/ 85404 h 2927775"/>
                <a:gd name="connsiteX3" fmla="*/ 1054084 w 5270786"/>
                <a:gd name="connsiteY3" fmla="*/ 895200 h 2927775"/>
                <a:gd name="connsiteX4" fmla="*/ 1276976 w 5270786"/>
                <a:gd name="connsiteY4" fmla="*/ 1191325 h 2927775"/>
                <a:gd name="connsiteX5" fmla="*/ 3368450 w 5270786"/>
                <a:gd name="connsiteY5" fmla="*/ 2348843 h 2927775"/>
                <a:gd name="connsiteX6" fmla="*/ 4956151 w 5270786"/>
                <a:gd name="connsiteY6" fmla="*/ 1636730 h 2927775"/>
                <a:gd name="connsiteX7" fmla="*/ 5149372 w 5270786"/>
                <a:gd name="connsiteY7" fmla="*/ 1495325 h 2927775"/>
                <a:gd name="connsiteX8" fmla="*/ 5270786 w 5270786"/>
                <a:gd name="connsiteY8" fmla="*/ 1406110 h 2927775"/>
                <a:gd name="connsiteX9" fmla="*/ 5270786 w 5270786"/>
                <a:gd name="connsiteY9" fmla="*/ 2138641 h 2927775"/>
                <a:gd name="connsiteX10" fmla="*/ 5112925 w 5270786"/>
                <a:gd name="connsiteY10" fmla="*/ 2253730 h 2927775"/>
                <a:gd name="connsiteX11" fmla="*/ 3368327 w 5270786"/>
                <a:gd name="connsiteY11" fmla="*/ 2927775 h 2927775"/>
                <a:gd name="connsiteX12" fmla="*/ 769646 w 5270786"/>
                <a:gd name="connsiteY12" fmla="*/ 1516288 h 2927775"/>
                <a:gd name="connsiteX13" fmla="*/ 3149 w 5270786"/>
                <a:gd name="connsiteY13" fmla="*/ 85252 h 29277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5270786" h="2927775">
                  <a:moveTo>
                    <a:pt x="0" y="0"/>
                  </a:moveTo>
                  <a:lnTo>
                    <a:pt x="613805" y="0"/>
                  </a:lnTo>
                  <a:lnTo>
                    <a:pt x="618487" y="85404"/>
                  </a:lnTo>
                  <a:cubicBezTo>
                    <a:pt x="650052" y="360109"/>
                    <a:pt x="792650" y="556543"/>
                    <a:pt x="1054084" y="895200"/>
                  </a:cubicBezTo>
                  <a:cubicBezTo>
                    <a:pt x="1126174" y="988542"/>
                    <a:pt x="1200716" y="1085128"/>
                    <a:pt x="1276976" y="1191325"/>
                  </a:cubicBezTo>
                  <a:cubicBezTo>
                    <a:pt x="1859704" y="2002688"/>
                    <a:pt x="2485223" y="2348843"/>
                    <a:pt x="3368450" y="2348843"/>
                  </a:cubicBezTo>
                  <a:cubicBezTo>
                    <a:pt x="3948114" y="2348843"/>
                    <a:pt x="4373422" y="2066846"/>
                    <a:pt x="4956151" y="1636730"/>
                  </a:cubicBezTo>
                  <a:cubicBezTo>
                    <a:pt x="5021253" y="1588668"/>
                    <a:pt x="5086356" y="1541186"/>
                    <a:pt x="5149372" y="1495325"/>
                  </a:cubicBezTo>
                  <a:lnTo>
                    <a:pt x="5270786" y="1406110"/>
                  </a:lnTo>
                  <a:lnTo>
                    <a:pt x="5270786" y="2138641"/>
                  </a:lnTo>
                  <a:lnTo>
                    <a:pt x="5112925" y="2253730"/>
                  </a:lnTo>
                  <a:cubicBezTo>
                    <a:pt x="4598179" y="2621786"/>
                    <a:pt x="4074961" y="2927775"/>
                    <a:pt x="3368327" y="2927775"/>
                  </a:cubicBezTo>
                  <a:cubicBezTo>
                    <a:pt x="2170746" y="2927775"/>
                    <a:pt x="1393203" y="2384512"/>
                    <a:pt x="769646" y="1516288"/>
                  </a:cubicBezTo>
                  <a:cubicBezTo>
                    <a:pt x="418850" y="1027932"/>
                    <a:pt x="48120" y="683401"/>
                    <a:pt x="3149" y="85252"/>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Freeform: Shape 40">
              <a:extLst>
                <a:ext uri="{FF2B5EF4-FFF2-40B4-BE49-F238E27FC236}">
                  <a16:creationId xmlns:a16="http://schemas.microsoft.com/office/drawing/2014/main" id="{1C2CDB70-40F1-4D00-8F17-A532E732EB2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6921214" y="-1"/>
              <a:ext cx="5270786" cy="2927775"/>
            </a:xfrm>
            <a:custGeom>
              <a:avLst/>
              <a:gdLst>
                <a:gd name="connsiteX0" fmla="*/ 0 w 5270786"/>
                <a:gd name="connsiteY0" fmla="*/ 0 h 2927775"/>
                <a:gd name="connsiteX1" fmla="*/ 736294 w 5270786"/>
                <a:gd name="connsiteY1" fmla="*/ 0 h 2927775"/>
                <a:gd name="connsiteX2" fmla="*/ 740298 w 5270786"/>
                <a:gd name="connsiteY2" fmla="*/ 72745 h 2927775"/>
                <a:gd name="connsiteX3" fmla="*/ 1153024 w 5270786"/>
                <a:gd name="connsiteY3" fmla="*/ 826989 h 2927775"/>
                <a:gd name="connsiteX4" fmla="*/ 1378368 w 5270786"/>
                <a:gd name="connsiteY4" fmla="*/ 1126356 h 2927775"/>
                <a:gd name="connsiteX5" fmla="*/ 2238056 w 5270786"/>
                <a:gd name="connsiteY5" fmla="*/ 1955322 h 2927775"/>
                <a:gd name="connsiteX6" fmla="*/ 3368327 w 5270786"/>
                <a:gd name="connsiteY6" fmla="*/ 2233033 h 2927775"/>
                <a:gd name="connsiteX7" fmla="*/ 4095360 w 5270786"/>
                <a:gd name="connsiteY7" fmla="*/ 2056192 h 2927775"/>
                <a:gd name="connsiteX8" fmla="*/ 4880506 w 5270786"/>
                <a:gd name="connsiteY8" fmla="*/ 1545587 h 2927775"/>
                <a:gd name="connsiteX9" fmla="*/ 5074340 w 5270786"/>
                <a:gd name="connsiteY9" fmla="*/ 1403721 h 2927775"/>
                <a:gd name="connsiteX10" fmla="*/ 5270786 w 5270786"/>
                <a:gd name="connsiteY10" fmla="*/ 1259367 h 2927775"/>
                <a:gd name="connsiteX11" fmla="*/ 5270786 w 5270786"/>
                <a:gd name="connsiteY11" fmla="*/ 2138641 h 2927775"/>
                <a:gd name="connsiteX12" fmla="*/ 5112925 w 5270786"/>
                <a:gd name="connsiteY12" fmla="*/ 2253730 h 2927775"/>
                <a:gd name="connsiteX13" fmla="*/ 3368327 w 5270786"/>
                <a:gd name="connsiteY13" fmla="*/ 2927775 h 2927775"/>
                <a:gd name="connsiteX14" fmla="*/ 769646 w 5270786"/>
                <a:gd name="connsiteY14" fmla="*/ 1516288 h 2927775"/>
                <a:gd name="connsiteX15" fmla="*/ 3149 w 5270786"/>
                <a:gd name="connsiteY15" fmla="*/ 85252 h 292777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5270786" h="2927775">
                  <a:moveTo>
                    <a:pt x="0" y="0"/>
                  </a:moveTo>
                  <a:lnTo>
                    <a:pt x="736294" y="0"/>
                  </a:lnTo>
                  <a:lnTo>
                    <a:pt x="740298" y="72745"/>
                  </a:lnTo>
                  <a:cubicBezTo>
                    <a:pt x="768839" y="319371"/>
                    <a:pt x="898885" y="497858"/>
                    <a:pt x="1153024" y="826989"/>
                  </a:cubicBezTo>
                  <a:cubicBezTo>
                    <a:pt x="1225727" y="921142"/>
                    <a:pt x="1300882" y="1018537"/>
                    <a:pt x="1378368" y="1126356"/>
                  </a:cubicBezTo>
                  <a:cubicBezTo>
                    <a:pt x="1652384" y="1507833"/>
                    <a:pt x="1933512" y="1779060"/>
                    <a:pt x="2238056" y="1955322"/>
                  </a:cubicBezTo>
                  <a:cubicBezTo>
                    <a:pt x="2560868" y="2142238"/>
                    <a:pt x="2930637" y="2233033"/>
                    <a:pt x="3368327" y="2233033"/>
                  </a:cubicBezTo>
                  <a:cubicBezTo>
                    <a:pt x="3616720" y="2233033"/>
                    <a:pt x="3847703" y="2176866"/>
                    <a:pt x="4095360" y="2056192"/>
                  </a:cubicBezTo>
                  <a:cubicBezTo>
                    <a:pt x="4349636" y="1932276"/>
                    <a:pt x="4601340" y="1751613"/>
                    <a:pt x="4880506" y="1545587"/>
                  </a:cubicBezTo>
                  <a:cubicBezTo>
                    <a:pt x="4945974" y="1497295"/>
                    <a:pt x="5011199" y="1449697"/>
                    <a:pt x="5074340" y="1403721"/>
                  </a:cubicBezTo>
                  <a:lnTo>
                    <a:pt x="5270786" y="1259367"/>
                  </a:lnTo>
                  <a:lnTo>
                    <a:pt x="5270786" y="2138641"/>
                  </a:lnTo>
                  <a:lnTo>
                    <a:pt x="5112925" y="2253730"/>
                  </a:lnTo>
                  <a:cubicBezTo>
                    <a:pt x="4598179" y="2621786"/>
                    <a:pt x="4074961" y="2927775"/>
                    <a:pt x="3368327" y="2927775"/>
                  </a:cubicBezTo>
                  <a:cubicBezTo>
                    <a:pt x="2170746" y="2927775"/>
                    <a:pt x="1393203" y="2384512"/>
                    <a:pt x="769646" y="1516288"/>
                  </a:cubicBezTo>
                  <a:cubicBezTo>
                    <a:pt x="418850" y="1027932"/>
                    <a:pt x="48120" y="683401"/>
                    <a:pt x="3149" y="85252"/>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43" name="Group 42">
            <a:extLst>
              <a:ext uri="{FF2B5EF4-FFF2-40B4-BE49-F238E27FC236}">
                <a16:creationId xmlns:a16="http://schemas.microsoft.com/office/drawing/2014/main" id="{761945C4-D997-42F3-B59A-984CF006671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10800000">
            <a:off x="9058275" y="4146310"/>
            <a:ext cx="3142400" cy="2716805"/>
            <a:chOff x="-305" y="-4155"/>
            <a:chExt cx="2514948" cy="2174333"/>
          </a:xfrm>
          <a:solidFill>
            <a:schemeClr val="bg1">
              <a:alpha val="30000"/>
            </a:schemeClr>
          </a:solidFill>
        </p:grpSpPr>
        <p:sp>
          <p:nvSpPr>
            <p:cNvPr id="44" name="Freeform: Shape 43">
              <a:extLst>
                <a:ext uri="{FF2B5EF4-FFF2-40B4-BE49-F238E27FC236}">
                  <a16:creationId xmlns:a16="http://schemas.microsoft.com/office/drawing/2014/main" id="{4651FE4A-9487-43BE-A388-134535743B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0"/>
              <a:ext cx="2514948" cy="2170178"/>
            </a:xfrm>
            <a:custGeom>
              <a:avLst/>
              <a:gdLst>
                <a:gd name="connsiteX0" fmla="*/ 2466091 w 2514948"/>
                <a:gd name="connsiteY0" fmla="*/ 0 h 2170178"/>
                <a:gd name="connsiteX1" fmla="*/ 2514948 w 2514948"/>
                <a:gd name="connsiteY1" fmla="*/ 0 h 2170178"/>
                <a:gd name="connsiteX2" fmla="*/ 2512286 w 2514948"/>
                <a:gd name="connsiteY2" fmla="*/ 12375 h 2170178"/>
                <a:gd name="connsiteX3" fmla="*/ 2394961 w 2514948"/>
                <a:gd name="connsiteY3" fmla="*/ 368660 h 2170178"/>
                <a:gd name="connsiteX4" fmla="*/ 2289734 w 2514948"/>
                <a:gd name="connsiteY4" fmla="*/ 598078 h 2170178"/>
                <a:gd name="connsiteX5" fmla="*/ 2163747 w 2514948"/>
                <a:gd name="connsiteY5" fmla="*/ 819078 h 2170178"/>
                <a:gd name="connsiteX6" fmla="*/ 1852241 w 2514948"/>
                <a:gd name="connsiteY6" fmla="*/ 1228932 h 2170178"/>
                <a:gd name="connsiteX7" fmla="*/ 1668235 w 2514948"/>
                <a:gd name="connsiteY7" fmla="*/ 1413844 h 2170178"/>
                <a:gd name="connsiteX8" fmla="*/ 1619510 w 2514948"/>
                <a:gd name="connsiteY8" fmla="*/ 1457722 h 2170178"/>
                <a:gd name="connsiteX9" fmla="*/ 1569835 w 2514948"/>
                <a:gd name="connsiteY9" fmla="*/ 1500704 h 2170178"/>
                <a:gd name="connsiteX10" fmla="*/ 1467169 w 2514948"/>
                <a:gd name="connsiteY10" fmla="*/ 1583266 h 2170178"/>
                <a:gd name="connsiteX11" fmla="*/ 1018393 w 2514948"/>
                <a:gd name="connsiteY11" fmla="*/ 1867576 h 2170178"/>
                <a:gd name="connsiteX12" fmla="*/ 255857 w 2514948"/>
                <a:gd name="connsiteY12" fmla="*/ 2133049 h 2170178"/>
                <a:gd name="connsiteX13" fmla="*/ 0 w 2514948"/>
                <a:gd name="connsiteY13" fmla="*/ 2170178 h 2170178"/>
                <a:gd name="connsiteX14" fmla="*/ 0 w 2514948"/>
                <a:gd name="connsiteY14" fmla="*/ 1940056 h 2170178"/>
                <a:gd name="connsiteX15" fmla="*/ 201609 w 2514948"/>
                <a:gd name="connsiteY15" fmla="*/ 1902856 h 2170178"/>
                <a:gd name="connsiteX16" fmla="*/ 440974 w 2514948"/>
                <a:gd name="connsiteY16" fmla="*/ 1838472 h 2170178"/>
                <a:gd name="connsiteX17" fmla="*/ 674558 w 2514948"/>
                <a:gd name="connsiteY17" fmla="*/ 1756359 h 2170178"/>
                <a:gd name="connsiteX18" fmla="*/ 901222 w 2514948"/>
                <a:gd name="connsiteY18" fmla="*/ 1657142 h 2170178"/>
                <a:gd name="connsiteX19" fmla="*/ 1330943 w 2514948"/>
                <a:gd name="connsiteY19" fmla="*/ 1413396 h 2170178"/>
                <a:gd name="connsiteX20" fmla="*/ 1432566 w 2514948"/>
                <a:gd name="connsiteY20" fmla="*/ 1343193 h 2170178"/>
                <a:gd name="connsiteX21" fmla="*/ 1482527 w 2514948"/>
                <a:gd name="connsiteY21" fmla="*/ 1306926 h 2170178"/>
                <a:gd name="connsiteX22" fmla="*/ 1531821 w 2514948"/>
                <a:gd name="connsiteY22" fmla="*/ 1269765 h 2170178"/>
                <a:gd name="connsiteX23" fmla="*/ 1721986 w 2514948"/>
                <a:gd name="connsiteY23" fmla="*/ 1112073 h 2170178"/>
                <a:gd name="connsiteX24" fmla="*/ 2061460 w 2514948"/>
                <a:gd name="connsiteY24" fmla="*/ 754336 h 2170178"/>
                <a:gd name="connsiteX25" fmla="*/ 2206218 w 2514948"/>
                <a:gd name="connsiteY25" fmla="*/ 554827 h 2170178"/>
                <a:gd name="connsiteX26" fmla="*/ 2329455 w 2514948"/>
                <a:gd name="connsiteY26" fmla="*/ 341886 h 2170178"/>
                <a:gd name="connsiteX27" fmla="*/ 2356757 w 2514948"/>
                <a:gd name="connsiteY27" fmla="*/ 286815 h 2170178"/>
                <a:gd name="connsiteX28" fmla="*/ 2370030 w 2514948"/>
                <a:gd name="connsiteY28" fmla="*/ 259056 h 2170178"/>
                <a:gd name="connsiteX29" fmla="*/ 2382637 w 2514948"/>
                <a:gd name="connsiteY29" fmla="*/ 231028 h 2170178"/>
                <a:gd name="connsiteX30" fmla="*/ 2406716 w 2514948"/>
                <a:gd name="connsiteY30" fmla="*/ 174525 h 2170178"/>
                <a:gd name="connsiteX31" fmla="*/ 2429278 w 2514948"/>
                <a:gd name="connsiteY31" fmla="*/ 117393 h 21701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Lst>
              <a:rect l="l" t="t" r="r" b="b"/>
              <a:pathLst>
                <a:path w="2514948" h="2170178">
                  <a:moveTo>
                    <a:pt x="2466091" y="0"/>
                  </a:moveTo>
                  <a:lnTo>
                    <a:pt x="2514948" y="0"/>
                  </a:lnTo>
                  <a:lnTo>
                    <a:pt x="2512286" y="12375"/>
                  </a:lnTo>
                  <a:cubicBezTo>
                    <a:pt x="2481760" y="133161"/>
                    <a:pt x="2442526" y="252239"/>
                    <a:pt x="2394961" y="368660"/>
                  </a:cubicBezTo>
                  <a:cubicBezTo>
                    <a:pt x="2363109" y="446208"/>
                    <a:pt x="2328603" y="523039"/>
                    <a:pt x="2289734" y="598078"/>
                  </a:cubicBezTo>
                  <a:cubicBezTo>
                    <a:pt x="2251436" y="673387"/>
                    <a:pt x="2209251" y="747083"/>
                    <a:pt x="2163747" y="819078"/>
                  </a:cubicBezTo>
                  <a:cubicBezTo>
                    <a:pt x="2072646" y="962979"/>
                    <a:pt x="1968652" y="1100611"/>
                    <a:pt x="1852241" y="1228932"/>
                  </a:cubicBezTo>
                  <a:cubicBezTo>
                    <a:pt x="1793748" y="1292868"/>
                    <a:pt x="1732698" y="1354923"/>
                    <a:pt x="1668235" y="1413844"/>
                  </a:cubicBezTo>
                  <a:cubicBezTo>
                    <a:pt x="1652214" y="1428709"/>
                    <a:pt x="1636100" y="1443395"/>
                    <a:pt x="1619510" y="1457722"/>
                  </a:cubicBezTo>
                  <a:cubicBezTo>
                    <a:pt x="1603015" y="1472140"/>
                    <a:pt x="1586805" y="1486825"/>
                    <a:pt x="1569835" y="1500704"/>
                  </a:cubicBezTo>
                  <a:cubicBezTo>
                    <a:pt x="1536276" y="1528911"/>
                    <a:pt x="1501865" y="1556223"/>
                    <a:pt x="1467169" y="1583266"/>
                  </a:cubicBezTo>
                  <a:cubicBezTo>
                    <a:pt x="1327719" y="1690722"/>
                    <a:pt x="1177085" y="1785910"/>
                    <a:pt x="1018393" y="1867576"/>
                  </a:cubicBezTo>
                  <a:cubicBezTo>
                    <a:pt x="780425" y="1990142"/>
                    <a:pt x="522567" y="2080875"/>
                    <a:pt x="255857" y="2133049"/>
                  </a:cubicBezTo>
                  <a:lnTo>
                    <a:pt x="0" y="2170178"/>
                  </a:lnTo>
                  <a:lnTo>
                    <a:pt x="0" y="1940056"/>
                  </a:lnTo>
                  <a:lnTo>
                    <a:pt x="201609" y="1902856"/>
                  </a:lnTo>
                  <a:cubicBezTo>
                    <a:pt x="282186" y="1884231"/>
                    <a:pt x="362102" y="1863008"/>
                    <a:pt x="440974" y="1838472"/>
                  </a:cubicBezTo>
                  <a:cubicBezTo>
                    <a:pt x="519848" y="1814027"/>
                    <a:pt x="597771" y="1786627"/>
                    <a:pt x="674558" y="1756359"/>
                  </a:cubicBezTo>
                  <a:cubicBezTo>
                    <a:pt x="751250" y="1726003"/>
                    <a:pt x="826900" y="1692870"/>
                    <a:pt x="901222" y="1657142"/>
                  </a:cubicBezTo>
                  <a:cubicBezTo>
                    <a:pt x="1049865" y="1585774"/>
                    <a:pt x="1193581" y="1504376"/>
                    <a:pt x="1330943" y="1413396"/>
                  </a:cubicBezTo>
                  <a:cubicBezTo>
                    <a:pt x="1365165" y="1390563"/>
                    <a:pt x="1399293" y="1367370"/>
                    <a:pt x="1432566" y="1343193"/>
                  </a:cubicBezTo>
                  <a:cubicBezTo>
                    <a:pt x="1449441" y="1331373"/>
                    <a:pt x="1465936" y="1319104"/>
                    <a:pt x="1482527" y="1306926"/>
                  </a:cubicBezTo>
                  <a:cubicBezTo>
                    <a:pt x="1499210" y="1294837"/>
                    <a:pt x="1515611" y="1282391"/>
                    <a:pt x="1531821" y="1269765"/>
                  </a:cubicBezTo>
                  <a:cubicBezTo>
                    <a:pt x="1596947" y="1219350"/>
                    <a:pt x="1660652" y="1167055"/>
                    <a:pt x="1721986" y="1112073"/>
                  </a:cubicBezTo>
                  <a:cubicBezTo>
                    <a:pt x="1844940" y="1002469"/>
                    <a:pt x="1958983" y="882926"/>
                    <a:pt x="2061460" y="754336"/>
                  </a:cubicBezTo>
                  <a:cubicBezTo>
                    <a:pt x="2112652" y="690042"/>
                    <a:pt x="2161094" y="623510"/>
                    <a:pt x="2206218" y="554827"/>
                  </a:cubicBezTo>
                  <a:cubicBezTo>
                    <a:pt x="2250583" y="485787"/>
                    <a:pt x="2292484" y="415046"/>
                    <a:pt x="2329455" y="341886"/>
                  </a:cubicBezTo>
                  <a:cubicBezTo>
                    <a:pt x="2339030" y="323709"/>
                    <a:pt x="2347941" y="305261"/>
                    <a:pt x="2356757" y="286815"/>
                  </a:cubicBezTo>
                  <a:lnTo>
                    <a:pt x="2370030" y="259056"/>
                  </a:lnTo>
                  <a:lnTo>
                    <a:pt x="2382637" y="231028"/>
                  </a:lnTo>
                  <a:cubicBezTo>
                    <a:pt x="2390885" y="212312"/>
                    <a:pt x="2399227" y="193598"/>
                    <a:pt x="2406716" y="174525"/>
                  </a:cubicBezTo>
                  <a:cubicBezTo>
                    <a:pt x="2414206" y="155452"/>
                    <a:pt x="2422453" y="136646"/>
                    <a:pt x="2429278" y="117393"/>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Freeform: Shape 44">
              <a:extLst>
                <a:ext uri="{FF2B5EF4-FFF2-40B4-BE49-F238E27FC236}">
                  <a16:creationId xmlns:a16="http://schemas.microsoft.com/office/drawing/2014/main" id="{F44B0EF3-9992-4B95-8A43-6206B3FC3FA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4155"/>
              <a:ext cx="2493062" cy="1947896"/>
            </a:xfrm>
            <a:custGeom>
              <a:avLst/>
              <a:gdLst>
                <a:gd name="connsiteX0" fmla="*/ 1896911 w 2493062"/>
                <a:gd name="connsiteY0" fmla="*/ 0 h 1947896"/>
                <a:gd name="connsiteX1" fmla="*/ 2493062 w 2493062"/>
                <a:gd name="connsiteY1" fmla="*/ 0 h 1947896"/>
                <a:gd name="connsiteX2" fmla="*/ 2435315 w 2493062"/>
                <a:gd name="connsiteY2" fmla="*/ 178165 h 1947896"/>
                <a:gd name="connsiteX3" fmla="*/ 93066 w 2493062"/>
                <a:gd name="connsiteY3" fmla="*/ 1935859 h 1947896"/>
                <a:gd name="connsiteX4" fmla="*/ 0 w 2493062"/>
                <a:gd name="connsiteY4" fmla="*/ 1947896 h 1947896"/>
                <a:gd name="connsiteX5" fmla="*/ 0 w 2493062"/>
                <a:gd name="connsiteY5" fmla="*/ 1404756 h 1947896"/>
                <a:gd name="connsiteX6" fmla="*/ 17392 w 2493062"/>
                <a:gd name="connsiteY6" fmla="*/ 1402364 h 1947896"/>
                <a:gd name="connsiteX7" fmla="*/ 464249 w 2493062"/>
                <a:gd name="connsiteY7" fmla="*/ 1281208 h 1947896"/>
                <a:gd name="connsiteX8" fmla="*/ 1260556 w 2493062"/>
                <a:gd name="connsiteY8" fmla="*/ 833835 h 1947896"/>
                <a:gd name="connsiteX9" fmla="*/ 1807924 w 2493062"/>
                <a:gd name="connsiteY9" fmla="*/ 193222 h 1947896"/>
                <a:gd name="connsiteX10" fmla="*/ 1874357 w 2493062"/>
                <a:gd name="connsiteY10" fmla="*/ 58333 h 19478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493062" h="1947896">
                  <a:moveTo>
                    <a:pt x="1896911" y="0"/>
                  </a:moveTo>
                  <a:lnTo>
                    <a:pt x="2493062" y="0"/>
                  </a:lnTo>
                  <a:lnTo>
                    <a:pt x="2435315" y="178165"/>
                  </a:lnTo>
                  <a:cubicBezTo>
                    <a:pt x="2088122" y="1071812"/>
                    <a:pt x="1129732" y="1758033"/>
                    <a:pt x="93066" y="1935859"/>
                  </a:cubicBezTo>
                  <a:lnTo>
                    <a:pt x="0" y="1947896"/>
                  </a:lnTo>
                  <a:lnTo>
                    <a:pt x="0" y="1404756"/>
                  </a:lnTo>
                  <a:lnTo>
                    <a:pt x="17392" y="1402364"/>
                  </a:lnTo>
                  <a:cubicBezTo>
                    <a:pt x="167719" y="1375030"/>
                    <a:pt x="318070" y="1334398"/>
                    <a:pt x="464249" y="1281208"/>
                  </a:cubicBezTo>
                  <a:cubicBezTo>
                    <a:pt x="753480" y="1176081"/>
                    <a:pt x="1028869" y="1021346"/>
                    <a:pt x="1260556" y="833835"/>
                  </a:cubicBezTo>
                  <a:cubicBezTo>
                    <a:pt x="1491960" y="646594"/>
                    <a:pt x="1681177" y="425056"/>
                    <a:pt x="1807924" y="193222"/>
                  </a:cubicBezTo>
                  <a:cubicBezTo>
                    <a:pt x="1832328" y="148578"/>
                    <a:pt x="1854477" y="103599"/>
                    <a:pt x="1874357" y="58333"/>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reeform: Shape 45">
              <a:extLst>
                <a:ext uri="{FF2B5EF4-FFF2-40B4-BE49-F238E27FC236}">
                  <a16:creationId xmlns:a16="http://schemas.microsoft.com/office/drawing/2014/main" id="{041B1C1F-C2FE-4C47-9D74-ADB9B53F4BF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0"/>
              <a:ext cx="2501089" cy="1972702"/>
            </a:xfrm>
            <a:custGeom>
              <a:avLst/>
              <a:gdLst>
                <a:gd name="connsiteX0" fmla="*/ 2318728 w 2501089"/>
                <a:gd name="connsiteY0" fmla="*/ 0 h 1972702"/>
                <a:gd name="connsiteX1" fmla="*/ 2501089 w 2501089"/>
                <a:gd name="connsiteY1" fmla="*/ 0 h 1972702"/>
                <a:gd name="connsiteX2" fmla="*/ 2453909 w 2501089"/>
                <a:gd name="connsiteY2" fmla="*/ 167837 h 1972702"/>
                <a:gd name="connsiteX3" fmla="*/ 2361125 w 2501089"/>
                <a:gd name="connsiteY3" fmla="*/ 392084 h 1972702"/>
                <a:gd name="connsiteX4" fmla="*/ 1768255 w 2501089"/>
                <a:gd name="connsiteY4" fmla="*/ 1167644 h 1972702"/>
                <a:gd name="connsiteX5" fmla="*/ 1375125 w 2501089"/>
                <a:gd name="connsiteY5" fmla="*/ 1471474 h 1972702"/>
                <a:gd name="connsiteX6" fmla="*/ 935735 w 2501089"/>
                <a:gd name="connsiteY6" fmla="*/ 1712713 h 1972702"/>
                <a:gd name="connsiteX7" fmla="*/ 212353 w 2501089"/>
                <a:gd name="connsiteY7" fmla="*/ 1940294 h 1972702"/>
                <a:gd name="connsiteX8" fmla="*/ 0 w 2501089"/>
                <a:gd name="connsiteY8" fmla="*/ 1972702 h 1972702"/>
                <a:gd name="connsiteX9" fmla="*/ 0 w 2501089"/>
                <a:gd name="connsiteY9" fmla="*/ 1732181 h 1972702"/>
                <a:gd name="connsiteX10" fmla="*/ 161195 w 2501089"/>
                <a:gd name="connsiteY10" fmla="*/ 1706590 h 1972702"/>
                <a:gd name="connsiteX11" fmla="*/ 388463 w 2501089"/>
                <a:gd name="connsiteY11" fmla="*/ 1652268 h 1972702"/>
                <a:gd name="connsiteX12" fmla="*/ 826716 w 2501089"/>
                <a:gd name="connsiteY12" fmla="*/ 1493950 h 1972702"/>
                <a:gd name="connsiteX13" fmla="*/ 1609847 w 2501089"/>
                <a:gd name="connsiteY13" fmla="*/ 1007535 h 1972702"/>
                <a:gd name="connsiteX14" fmla="*/ 1929982 w 2501089"/>
                <a:gd name="connsiteY14" fmla="*/ 682930 h 1972702"/>
                <a:gd name="connsiteX15" fmla="*/ 2183093 w 2501089"/>
                <a:gd name="connsiteY15" fmla="*/ 310149 h 1972702"/>
                <a:gd name="connsiteX16" fmla="*/ 2280286 w 2501089"/>
                <a:gd name="connsiteY16" fmla="*/ 108435 h 19727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2501089" h="1972702">
                  <a:moveTo>
                    <a:pt x="2318728" y="0"/>
                  </a:moveTo>
                  <a:lnTo>
                    <a:pt x="2501089" y="0"/>
                  </a:lnTo>
                  <a:lnTo>
                    <a:pt x="2453909" y="167837"/>
                  </a:lnTo>
                  <a:cubicBezTo>
                    <a:pt x="2427555" y="244153"/>
                    <a:pt x="2396627" y="319103"/>
                    <a:pt x="2361125" y="392084"/>
                  </a:cubicBezTo>
                  <a:cubicBezTo>
                    <a:pt x="2218453" y="684005"/>
                    <a:pt x="2011698" y="945211"/>
                    <a:pt x="1768255" y="1167644"/>
                  </a:cubicBezTo>
                  <a:cubicBezTo>
                    <a:pt x="1646250" y="1278860"/>
                    <a:pt x="1514385" y="1380316"/>
                    <a:pt x="1375125" y="1471474"/>
                  </a:cubicBezTo>
                  <a:cubicBezTo>
                    <a:pt x="1235677" y="1562542"/>
                    <a:pt x="1088928" y="1643672"/>
                    <a:pt x="935735" y="1712713"/>
                  </a:cubicBezTo>
                  <a:cubicBezTo>
                    <a:pt x="705659" y="1815533"/>
                    <a:pt x="462359" y="1892212"/>
                    <a:pt x="212353" y="1940294"/>
                  </a:cubicBezTo>
                  <a:lnTo>
                    <a:pt x="0" y="1972702"/>
                  </a:lnTo>
                  <a:lnTo>
                    <a:pt x="0" y="1732181"/>
                  </a:lnTo>
                  <a:lnTo>
                    <a:pt x="161195" y="1706590"/>
                  </a:lnTo>
                  <a:cubicBezTo>
                    <a:pt x="237638" y="1691378"/>
                    <a:pt x="313477" y="1673222"/>
                    <a:pt x="388463" y="1652268"/>
                  </a:cubicBezTo>
                  <a:cubicBezTo>
                    <a:pt x="538529" y="1610539"/>
                    <a:pt x="684898" y="1556543"/>
                    <a:pt x="826716" y="1493950"/>
                  </a:cubicBezTo>
                  <a:cubicBezTo>
                    <a:pt x="1111207" y="1370107"/>
                    <a:pt x="1376832" y="1205881"/>
                    <a:pt x="1609847" y="1007535"/>
                  </a:cubicBezTo>
                  <a:cubicBezTo>
                    <a:pt x="1725975" y="908049"/>
                    <a:pt x="1833571" y="799519"/>
                    <a:pt x="1929982" y="682930"/>
                  </a:cubicBezTo>
                  <a:cubicBezTo>
                    <a:pt x="2026581" y="566520"/>
                    <a:pt x="2111806" y="441692"/>
                    <a:pt x="2183093" y="310149"/>
                  </a:cubicBezTo>
                  <a:cubicBezTo>
                    <a:pt x="2218738" y="244422"/>
                    <a:pt x="2251396" y="177150"/>
                    <a:pt x="2280286" y="10843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800"/>
            </a:p>
          </p:txBody>
        </p:sp>
        <p:sp>
          <p:nvSpPr>
            <p:cNvPr id="47" name="Freeform: Shape 46">
              <a:extLst>
                <a:ext uri="{FF2B5EF4-FFF2-40B4-BE49-F238E27FC236}">
                  <a16:creationId xmlns:a16="http://schemas.microsoft.com/office/drawing/2014/main" id="{1048177B-A49E-4E24-9007-07A0EDD6A2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05" y="1"/>
              <a:ext cx="2491105" cy="1943661"/>
            </a:xfrm>
            <a:custGeom>
              <a:avLst/>
              <a:gdLst>
                <a:gd name="connsiteX0" fmla="*/ 1995408 w 2491105"/>
                <a:gd name="connsiteY0" fmla="*/ 0 h 1943661"/>
                <a:gd name="connsiteX1" fmla="*/ 2491105 w 2491105"/>
                <a:gd name="connsiteY1" fmla="*/ 0 h 1943661"/>
                <a:gd name="connsiteX2" fmla="*/ 2434705 w 2491105"/>
                <a:gd name="connsiteY2" fmla="*/ 174009 h 1943661"/>
                <a:gd name="connsiteX3" fmla="*/ 92457 w 2491105"/>
                <a:gd name="connsiteY3" fmla="*/ 1931703 h 1943661"/>
                <a:gd name="connsiteX4" fmla="*/ 0 w 2491105"/>
                <a:gd name="connsiteY4" fmla="*/ 1943661 h 1943661"/>
                <a:gd name="connsiteX5" fmla="*/ 0 w 2491105"/>
                <a:gd name="connsiteY5" fmla="*/ 1491489 h 1943661"/>
                <a:gd name="connsiteX6" fmla="*/ 34107 w 2491105"/>
                <a:gd name="connsiteY6" fmla="*/ 1486836 h 1943661"/>
                <a:gd name="connsiteX7" fmla="*/ 497577 w 2491105"/>
                <a:gd name="connsiteY7" fmla="*/ 1360598 h 1943661"/>
                <a:gd name="connsiteX8" fmla="*/ 1321566 w 2491105"/>
                <a:gd name="connsiteY8" fmla="*/ 897645 h 1943661"/>
                <a:gd name="connsiteX9" fmla="*/ 1891495 w 2491105"/>
                <a:gd name="connsiteY9" fmla="*/ 230078 h 1943661"/>
                <a:gd name="connsiteX10" fmla="*/ 1961469 w 2491105"/>
                <a:gd name="connsiteY10" fmla="*/ 87885 h 194366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2491105" h="1943661">
                  <a:moveTo>
                    <a:pt x="1995408" y="0"/>
                  </a:moveTo>
                  <a:lnTo>
                    <a:pt x="2491105" y="0"/>
                  </a:lnTo>
                  <a:lnTo>
                    <a:pt x="2434705" y="174009"/>
                  </a:lnTo>
                  <a:cubicBezTo>
                    <a:pt x="2087512" y="1067655"/>
                    <a:pt x="1129122" y="1753877"/>
                    <a:pt x="92457" y="1931703"/>
                  </a:cubicBezTo>
                  <a:lnTo>
                    <a:pt x="0" y="1943661"/>
                  </a:lnTo>
                  <a:lnTo>
                    <a:pt x="0" y="1491489"/>
                  </a:lnTo>
                  <a:lnTo>
                    <a:pt x="34107" y="1486836"/>
                  </a:lnTo>
                  <a:cubicBezTo>
                    <a:pt x="189055" y="1458696"/>
                    <a:pt x="343908" y="1416565"/>
                    <a:pt x="497577" y="1360598"/>
                  </a:cubicBezTo>
                  <a:cubicBezTo>
                    <a:pt x="796856" y="1251889"/>
                    <a:pt x="1081725" y="1091781"/>
                    <a:pt x="1321566" y="897645"/>
                  </a:cubicBezTo>
                  <a:cubicBezTo>
                    <a:pt x="1565577" y="700195"/>
                    <a:pt x="1757355" y="475523"/>
                    <a:pt x="1891495" y="230078"/>
                  </a:cubicBezTo>
                  <a:cubicBezTo>
                    <a:pt x="1917197" y="183033"/>
                    <a:pt x="1940526" y="135619"/>
                    <a:pt x="1961469" y="87885"/>
                  </a:cubicBezTo>
                  <a:close/>
                </a:path>
              </a:pathLst>
            </a:cu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sp>
        <p:nvSpPr>
          <p:cNvPr id="4" name="TextBox 3">
            <a:extLst>
              <a:ext uri="{FF2B5EF4-FFF2-40B4-BE49-F238E27FC236}">
                <a16:creationId xmlns:a16="http://schemas.microsoft.com/office/drawing/2014/main" id="{D6207656-BE14-4015-A723-E3DD285EF2E1}"/>
              </a:ext>
            </a:extLst>
          </p:cNvPr>
          <p:cNvSpPr txBox="1"/>
          <p:nvPr/>
        </p:nvSpPr>
        <p:spPr>
          <a:xfrm>
            <a:off x="10638133" y="277090"/>
            <a:ext cx="618837" cy="369332"/>
          </a:xfrm>
          <a:prstGeom prst="rect">
            <a:avLst/>
          </a:prstGeom>
          <a:noFill/>
        </p:spPr>
        <p:txBody>
          <a:bodyPr wrap="square" rtlCol="0">
            <a:spAutoFit/>
          </a:bodyPr>
          <a:lstStyle/>
          <a:p>
            <a:r>
              <a:rPr lang="en-IN" dirty="0"/>
              <a:t>P.G.</a:t>
            </a:r>
          </a:p>
        </p:txBody>
      </p:sp>
      <p:sp>
        <p:nvSpPr>
          <p:cNvPr id="5" name="TextBox 4">
            <a:extLst>
              <a:ext uri="{FF2B5EF4-FFF2-40B4-BE49-F238E27FC236}">
                <a16:creationId xmlns:a16="http://schemas.microsoft.com/office/drawing/2014/main" id="{159A32C3-E045-4899-BC31-B260FA1C92AA}"/>
              </a:ext>
            </a:extLst>
          </p:cNvPr>
          <p:cNvSpPr txBox="1"/>
          <p:nvPr/>
        </p:nvSpPr>
        <p:spPr>
          <a:xfrm>
            <a:off x="350982" y="6197600"/>
            <a:ext cx="1717963" cy="646331"/>
          </a:xfrm>
          <a:prstGeom prst="rect">
            <a:avLst/>
          </a:prstGeom>
          <a:noFill/>
        </p:spPr>
        <p:txBody>
          <a:bodyPr wrap="square" rtlCol="0">
            <a:spAutoFit/>
          </a:bodyPr>
          <a:lstStyle/>
          <a:p>
            <a:r>
              <a:rPr lang="en-IN" dirty="0"/>
              <a:t>5.10.2020</a:t>
            </a:r>
          </a:p>
          <a:p>
            <a:r>
              <a:rPr lang="en-IN" dirty="0"/>
              <a:t>12.10.2020</a:t>
            </a:r>
          </a:p>
        </p:txBody>
      </p:sp>
    </p:spTree>
    <p:extLst>
      <p:ext uri="{BB962C8B-B14F-4D97-AF65-F5344CB8AC3E}">
        <p14:creationId xmlns:p14="http://schemas.microsoft.com/office/powerpoint/2010/main" val="408614387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313957-C12E-47F4-AF9A-CB97F7EDF856}"/>
              </a:ext>
            </a:extLst>
          </p:cNvPr>
          <p:cNvSpPr>
            <a:spLocks noGrp="1"/>
          </p:cNvSpPr>
          <p:nvPr>
            <p:ph type="title"/>
          </p:nvPr>
        </p:nvSpPr>
        <p:spPr>
          <a:xfrm>
            <a:off x="4965430" y="629268"/>
            <a:ext cx="6586491" cy="1286160"/>
          </a:xfrm>
        </p:spPr>
        <p:txBody>
          <a:bodyPr anchor="b">
            <a:normAutofit/>
          </a:bodyPr>
          <a:lstStyle/>
          <a:p>
            <a:endParaRPr lang="en-IN"/>
          </a:p>
        </p:txBody>
      </p:sp>
      <p:sp>
        <p:nvSpPr>
          <p:cNvPr id="3" name="Content Placeholder 2">
            <a:extLst>
              <a:ext uri="{FF2B5EF4-FFF2-40B4-BE49-F238E27FC236}">
                <a16:creationId xmlns:a16="http://schemas.microsoft.com/office/drawing/2014/main" id="{E9D933E3-D012-44A9-84AE-8A2DF320153A}"/>
              </a:ext>
            </a:extLst>
          </p:cNvPr>
          <p:cNvSpPr>
            <a:spLocks noGrp="1"/>
          </p:cNvSpPr>
          <p:nvPr>
            <p:ph idx="1"/>
          </p:nvPr>
        </p:nvSpPr>
        <p:spPr>
          <a:xfrm>
            <a:off x="4965431" y="2438400"/>
            <a:ext cx="6586489" cy="3785419"/>
          </a:xfrm>
        </p:spPr>
        <p:txBody>
          <a:bodyPr>
            <a:normAutofit/>
          </a:bodyPr>
          <a:lstStyle/>
          <a:p>
            <a:r>
              <a:rPr lang="en-US" sz="2000" b="0" i="0">
                <a:effectLst/>
                <a:latin typeface="NexusSans"/>
              </a:rPr>
              <a:t>Metabolic Regulation is a term used to describe the process by which metabolic pathways </a:t>
            </a:r>
            <a:r>
              <a:rPr lang="en-US" sz="2000" b="0" i="0" strike="noStrike">
                <a:effectLst/>
                <a:latin typeface="NexusSans"/>
              </a:rPr>
              <a:t>  </a:t>
            </a:r>
            <a:r>
              <a:rPr lang="en-US" sz="2000" b="0" i="0">
                <a:effectLst/>
                <a:latin typeface="NexusSans"/>
              </a:rPr>
              <a:t>(both the anabolic/biosynthetic and catabolic/degradative pathways) are regulated in mammals</a:t>
            </a:r>
          </a:p>
          <a:p>
            <a:endParaRPr lang="en-US" sz="2000">
              <a:latin typeface="NexusSans"/>
            </a:endParaRPr>
          </a:p>
          <a:p>
            <a:r>
              <a:rPr lang="en-US" sz="2000" b="0" i="0">
                <a:effectLst/>
                <a:latin typeface="NexusSans"/>
              </a:rPr>
              <a:t>Living organisms need to generate energy continuously to maintain cellular processes and functions</a:t>
            </a:r>
          </a:p>
          <a:p>
            <a:endParaRPr lang="en-US" sz="2000">
              <a:latin typeface="NexusSans"/>
            </a:endParaRPr>
          </a:p>
          <a:p>
            <a:r>
              <a:rPr lang="en-US" sz="2000" b="0" i="0">
                <a:effectLst/>
                <a:latin typeface="NexusSans"/>
              </a:rPr>
              <a:t>The ability to oxidize available substrates (termed as fuels) to maintain energy needs (energy homeostasis) is central to survival of an organism</a:t>
            </a:r>
            <a:endParaRPr lang="en-IN" sz="2000"/>
          </a:p>
        </p:txBody>
      </p:sp>
      <p:pic>
        <p:nvPicPr>
          <p:cNvPr id="5" name="Picture 4">
            <a:extLst>
              <a:ext uri="{FF2B5EF4-FFF2-40B4-BE49-F238E27FC236}">
                <a16:creationId xmlns:a16="http://schemas.microsoft.com/office/drawing/2014/main" id="{14FFEFAE-D47A-4CCE-A5D7-856EC8711FAD}"/>
              </a:ext>
            </a:extLst>
          </p:cNvPr>
          <p:cNvPicPr>
            <a:picLocks noChangeAspect="1"/>
          </p:cNvPicPr>
          <p:nvPr/>
        </p:nvPicPr>
        <p:blipFill rotWithShape="1">
          <a:blip r:embed="rId2"/>
          <a:srcRect l="18123" r="36757" b="-1"/>
          <a:stretch/>
        </p:blipFill>
        <p:spPr>
          <a:xfrm>
            <a:off x="20" y="10"/>
            <a:ext cx="4635571" cy="6857990"/>
          </a:xfrm>
          <a:prstGeom prst="rect">
            <a:avLst/>
          </a:prstGeom>
          <a:effectLst/>
        </p:spPr>
      </p:pic>
      <p:cxnSp>
        <p:nvCxnSpPr>
          <p:cNvPr id="9" name="Straight Connector 8">
            <a:extLst>
              <a:ext uri="{FF2B5EF4-FFF2-40B4-BE49-F238E27FC236}">
                <a16:creationId xmlns:a16="http://schemas.microsoft.com/office/drawing/2014/main" id="{A7F400EE-A8A5-48AF-B4D6-291B52C6F0B0}"/>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080934" y="2115117"/>
            <a:ext cx="6309360" cy="0"/>
          </a:xfrm>
          <a:prstGeom prst="line">
            <a:avLst/>
          </a:prstGeom>
          <a:ln w="19050">
            <a:solidFill>
              <a:srgbClr val="8BED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1169410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9A715A-4F8E-4440-9A83-63FDD12B37A6}"/>
              </a:ext>
            </a:extLst>
          </p:cNvPr>
          <p:cNvSpPr>
            <a:spLocks noGrp="1"/>
          </p:cNvSpPr>
          <p:nvPr>
            <p:ph type="title"/>
          </p:nvPr>
        </p:nvSpPr>
        <p:spPr/>
        <p:txBody>
          <a:bodyPr/>
          <a:lstStyle/>
          <a:p>
            <a:endParaRPr lang="en-IN"/>
          </a:p>
        </p:txBody>
      </p:sp>
      <p:sp>
        <p:nvSpPr>
          <p:cNvPr id="3" name="Content Placeholder 2">
            <a:extLst>
              <a:ext uri="{FF2B5EF4-FFF2-40B4-BE49-F238E27FC236}">
                <a16:creationId xmlns:a16="http://schemas.microsoft.com/office/drawing/2014/main" id="{AF09FE85-D080-4FDC-BBED-9552EF940915}"/>
              </a:ext>
            </a:extLst>
          </p:cNvPr>
          <p:cNvSpPr>
            <a:spLocks noGrp="1"/>
          </p:cNvSpPr>
          <p:nvPr>
            <p:ph idx="1"/>
          </p:nvPr>
        </p:nvSpPr>
        <p:spPr/>
        <p:txBody>
          <a:bodyPr>
            <a:normAutofit fontScale="92500" lnSpcReduction="10000"/>
          </a:bodyPr>
          <a:lstStyle/>
          <a:p>
            <a:r>
              <a:rPr lang="en-US" b="0" i="0" dirty="0">
                <a:solidFill>
                  <a:srgbClr val="2E2E2E"/>
                </a:solidFill>
                <a:effectLst/>
                <a:latin typeface="NexusSans"/>
              </a:rPr>
              <a:t>In mammals a near constant level of </a:t>
            </a:r>
            <a:r>
              <a:rPr lang="en-US" b="0" i="0" u="none" strike="noStrike" dirty="0">
                <a:solidFill>
                  <a:srgbClr val="0C7DBB"/>
                </a:solidFill>
                <a:effectLst/>
                <a:latin typeface="NexusSans"/>
                <a:hlinkClick r:id="rId2" tooltip="Learn more about Glucose Blood Level from ScienceDirect's AI-generated Topic Pages"/>
              </a:rPr>
              <a:t>blood glucose</a:t>
            </a:r>
            <a:r>
              <a:rPr lang="en-US" b="0" i="0" dirty="0">
                <a:solidFill>
                  <a:srgbClr val="2E2E2E"/>
                </a:solidFill>
                <a:effectLst/>
                <a:latin typeface="NexusSans"/>
              </a:rPr>
              <a:t> (glucose homeostasis) is maintained to supply this fuel for energy production by the brain and other tissues</a:t>
            </a:r>
          </a:p>
          <a:p>
            <a:endParaRPr lang="en-US" dirty="0">
              <a:solidFill>
                <a:srgbClr val="2E2E2E"/>
              </a:solidFill>
              <a:latin typeface="NexusSans"/>
            </a:endParaRPr>
          </a:p>
          <a:p>
            <a:r>
              <a:rPr lang="en-US" b="0" i="0" dirty="0">
                <a:solidFill>
                  <a:srgbClr val="2E2E2E"/>
                </a:solidFill>
                <a:effectLst/>
                <a:latin typeface="NexusSans"/>
              </a:rPr>
              <a:t>Hence, the maintenance of energy </a:t>
            </a:r>
            <a:r>
              <a:rPr lang="en-US" b="0" i="0" u="none" strike="noStrike" dirty="0">
                <a:solidFill>
                  <a:srgbClr val="0C7DBB"/>
                </a:solidFill>
                <a:effectLst/>
                <a:latin typeface="NexusSans"/>
                <a:hlinkClick r:id="rId3" tooltip="Learn more about Homeostasis from ScienceDirect's AI-generated Topic Pages"/>
              </a:rPr>
              <a:t>homeostasis</a:t>
            </a:r>
            <a:r>
              <a:rPr lang="en-US" b="0" i="0" dirty="0">
                <a:solidFill>
                  <a:srgbClr val="2E2E2E"/>
                </a:solidFill>
                <a:effectLst/>
                <a:latin typeface="NexusSans"/>
              </a:rPr>
              <a:t> and </a:t>
            </a:r>
            <a:r>
              <a:rPr lang="en-US" b="0" i="0" u="none" strike="noStrike" dirty="0">
                <a:solidFill>
                  <a:srgbClr val="0C7DBB"/>
                </a:solidFill>
                <a:effectLst/>
                <a:latin typeface="NexusSans"/>
                <a:hlinkClick r:id="rId4" tooltip="Learn more about Glucose Homeostasis from ScienceDirect's AI-generated Topic Pages"/>
              </a:rPr>
              <a:t>glucose homeostasis</a:t>
            </a:r>
            <a:r>
              <a:rPr lang="en-US" b="0" i="0" dirty="0">
                <a:solidFill>
                  <a:srgbClr val="2E2E2E"/>
                </a:solidFill>
                <a:effectLst/>
                <a:latin typeface="NexusSans"/>
              </a:rPr>
              <a:t> is critical for the function and survival of mammals during the fed as well as the fasting states</a:t>
            </a:r>
          </a:p>
          <a:p>
            <a:endParaRPr lang="en-US" dirty="0">
              <a:solidFill>
                <a:srgbClr val="2E2E2E"/>
              </a:solidFill>
              <a:latin typeface="NexusSans"/>
            </a:endParaRPr>
          </a:p>
          <a:p>
            <a:r>
              <a:rPr lang="en-US" b="0" i="0" dirty="0">
                <a:solidFill>
                  <a:srgbClr val="2E2E2E"/>
                </a:solidFill>
                <a:effectLst/>
                <a:latin typeface="NexusSans"/>
              </a:rPr>
              <a:t>Caloric homeostasis in the fed and the fasted states depends upon a continuous monitoring and adjustment of the blood concentrations of insulin and glucagon</a:t>
            </a:r>
            <a:endParaRPr lang="en-IN" dirty="0"/>
          </a:p>
        </p:txBody>
      </p:sp>
    </p:spTree>
    <p:extLst>
      <p:ext uri="{BB962C8B-B14F-4D97-AF65-F5344CB8AC3E}">
        <p14:creationId xmlns:p14="http://schemas.microsoft.com/office/powerpoint/2010/main" val="316835650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B867FF-FC45-48F7-8104-F89BE54909F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8BB56887-D0D5-4F0C-9E19-7247EB83C8B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208695" y="1"/>
            <a:ext cx="1135066" cy="477997"/>
          </a:xfrm>
          <a:custGeom>
            <a:avLst/>
            <a:gdLst>
              <a:gd name="connsiteX0" fmla="*/ 0 w 1135066"/>
              <a:gd name="connsiteY0" fmla="*/ 0 h 477997"/>
              <a:gd name="connsiteX1" fmla="*/ 1135066 w 1135066"/>
              <a:gd name="connsiteY1" fmla="*/ 0 h 477997"/>
              <a:gd name="connsiteX2" fmla="*/ 1133370 w 1135066"/>
              <a:gd name="connsiteY2" fmla="*/ 16827 h 477997"/>
              <a:gd name="connsiteX3" fmla="*/ 567533 w 1135066"/>
              <a:gd name="connsiteY3" fmla="*/ 477997 h 477997"/>
              <a:gd name="connsiteX4" fmla="*/ 1696 w 1135066"/>
              <a:gd name="connsiteY4" fmla="*/ 16827 h 47799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35066" h="477997">
                <a:moveTo>
                  <a:pt x="0" y="0"/>
                </a:moveTo>
                <a:lnTo>
                  <a:pt x="1135066" y="0"/>
                </a:lnTo>
                <a:lnTo>
                  <a:pt x="1133370" y="16827"/>
                </a:lnTo>
                <a:cubicBezTo>
                  <a:pt x="1079514" y="280016"/>
                  <a:pt x="846644" y="477997"/>
                  <a:pt x="567533" y="477997"/>
                </a:cubicBezTo>
                <a:cubicBezTo>
                  <a:pt x="288422" y="477997"/>
                  <a:pt x="55552" y="280016"/>
                  <a:pt x="1696" y="16827"/>
                </a:cubicBez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E598E711-4602-4DD0-A4E6-2C283B19CAB6}"/>
              </a:ext>
            </a:extLst>
          </p:cNvPr>
          <p:cNvSpPr>
            <a:spLocks noGrp="1"/>
          </p:cNvSpPr>
          <p:nvPr>
            <p:ph type="title"/>
          </p:nvPr>
        </p:nvSpPr>
        <p:spPr>
          <a:xfrm>
            <a:off x="838200" y="365125"/>
            <a:ext cx="10515600" cy="1325563"/>
          </a:xfrm>
        </p:spPr>
        <p:txBody>
          <a:bodyPr>
            <a:normAutofit/>
          </a:bodyPr>
          <a:lstStyle/>
          <a:p>
            <a:endParaRPr lang="en-IN"/>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V="1">
            <a:off x="555710" y="2183223"/>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AB8B2AC9-A368-4983-876C-D200AFCD8C7E}"/>
              </a:ext>
            </a:extLst>
          </p:cNvPr>
          <p:cNvSpPr>
            <a:spLocks noGrp="1"/>
          </p:cNvSpPr>
          <p:nvPr>
            <p:ph idx="1"/>
          </p:nvPr>
        </p:nvSpPr>
        <p:spPr>
          <a:xfrm>
            <a:off x="838200" y="1825625"/>
            <a:ext cx="10515600" cy="4351338"/>
          </a:xfrm>
        </p:spPr>
        <p:txBody>
          <a:bodyPr>
            <a:normAutofit/>
          </a:bodyPr>
          <a:lstStyle/>
          <a:p>
            <a:r>
              <a:rPr lang="en-US" b="0" i="0">
                <a:effectLst/>
                <a:latin typeface="NexusSans"/>
              </a:rPr>
              <a:t>A change in the flux in a metabolic pathway is achieved by modulating the activity of one or more key enzymes (regulatory enzymes) which are subject to a variety of mechanisms to control their activities</a:t>
            </a:r>
          </a:p>
          <a:p>
            <a:endParaRPr lang="en-US">
              <a:latin typeface="NexusSans"/>
            </a:endParaRPr>
          </a:p>
          <a:p>
            <a:r>
              <a:rPr lang="en-US" b="0" i="0">
                <a:effectLst/>
                <a:latin typeface="NexusSans"/>
              </a:rPr>
              <a:t>by modulating the flux through various metabolic pathways to meet the metabolic needs of different organs, the body is able to maintain both its energy homeostasis and glucose homeostasis by utilizing the available fuels either from the dietary sources or from the internal tissue deposits</a:t>
            </a:r>
            <a:endParaRPr lang="en-IN" dirty="0"/>
          </a:p>
        </p:txBody>
      </p:sp>
    </p:spTree>
    <p:extLst>
      <p:ext uri="{BB962C8B-B14F-4D97-AF65-F5344CB8AC3E}">
        <p14:creationId xmlns:p14="http://schemas.microsoft.com/office/powerpoint/2010/main" val="103935554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4F91323-2B71-4002-81CB-78EFA41B23BD}"/>
              </a:ext>
            </a:extLst>
          </p:cNvPr>
          <p:cNvPicPr>
            <a:picLocks noChangeAspect="1"/>
          </p:cNvPicPr>
          <p:nvPr/>
        </p:nvPicPr>
        <p:blipFill>
          <a:blip r:embed="rId3"/>
          <a:stretch>
            <a:fillRect/>
          </a:stretch>
        </p:blipFill>
        <p:spPr>
          <a:xfrm>
            <a:off x="4064000" y="215362"/>
            <a:ext cx="4146550" cy="6301819"/>
          </a:xfrm>
          <a:prstGeom prst="rect">
            <a:avLst/>
          </a:prstGeom>
        </p:spPr>
      </p:pic>
    </p:spTree>
    <p:extLst>
      <p:ext uri="{BB962C8B-B14F-4D97-AF65-F5344CB8AC3E}">
        <p14:creationId xmlns:p14="http://schemas.microsoft.com/office/powerpoint/2010/main" val="381755758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Group 3">
            <a:extLst>
              <a:ext uri="{FF2B5EF4-FFF2-40B4-BE49-F238E27FC236}">
                <a16:creationId xmlns:a16="http://schemas.microsoft.com/office/drawing/2014/main" id="{A3514D20-804D-4C03-80BF-A5FF70DB9D27}"/>
              </a:ext>
            </a:extLst>
          </p:cNvPr>
          <p:cNvGrpSpPr/>
          <p:nvPr/>
        </p:nvGrpSpPr>
        <p:grpSpPr>
          <a:xfrm>
            <a:off x="2209800" y="286327"/>
            <a:ext cx="8014855" cy="6064541"/>
            <a:chOff x="2209800" y="286327"/>
            <a:chExt cx="8014855" cy="6064541"/>
          </a:xfrm>
        </p:grpSpPr>
        <p:pic>
          <p:nvPicPr>
            <p:cNvPr id="1026" name="Picture 2">
              <a:extLst>
                <a:ext uri="{FF2B5EF4-FFF2-40B4-BE49-F238E27FC236}">
                  <a16:creationId xmlns:a16="http://schemas.microsoft.com/office/drawing/2014/main" id="{CFD6200C-41CE-434E-B5E5-10E0BF7A0C2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09800" y="385388"/>
              <a:ext cx="7934325" cy="5965480"/>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26B0718C-9A61-4BBA-BB4C-DA9159D693DF}"/>
                </a:ext>
              </a:extLst>
            </p:cNvPr>
            <p:cNvSpPr/>
            <p:nvPr/>
          </p:nvSpPr>
          <p:spPr>
            <a:xfrm>
              <a:off x="9725891" y="286327"/>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8200688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4">
            <a:extLst>
              <a:ext uri="{FF2B5EF4-FFF2-40B4-BE49-F238E27FC236}">
                <a16:creationId xmlns:a16="http://schemas.microsoft.com/office/drawing/2014/main" id="{BF9E89D5-1DD2-48BE-B335-AB9B8BB60072}"/>
              </a:ext>
            </a:extLst>
          </p:cNvPr>
          <p:cNvGrpSpPr/>
          <p:nvPr/>
        </p:nvGrpSpPr>
        <p:grpSpPr>
          <a:xfrm>
            <a:off x="2409825" y="182301"/>
            <a:ext cx="7621732" cy="6225543"/>
            <a:chOff x="2409825" y="182301"/>
            <a:chExt cx="7621732" cy="6225543"/>
          </a:xfrm>
        </p:grpSpPr>
        <p:pic>
          <p:nvPicPr>
            <p:cNvPr id="2050" name="Picture 2">
              <a:extLst>
                <a:ext uri="{FF2B5EF4-FFF2-40B4-BE49-F238E27FC236}">
                  <a16:creationId xmlns:a16="http://schemas.microsoft.com/office/drawing/2014/main" id="{3F2268B6-E4E2-4161-B94F-3770B37BAC5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09825" y="296212"/>
              <a:ext cx="7562849" cy="6111632"/>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59D33808-14F3-4FA7-B080-15ABF4A7D9BE}"/>
                </a:ext>
              </a:extLst>
            </p:cNvPr>
            <p:cNvSpPr/>
            <p:nvPr/>
          </p:nvSpPr>
          <p:spPr>
            <a:xfrm>
              <a:off x="9532793" y="182301"/>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292792160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574B5DBC-5DF3-473C-8CD4-9659A3B663C1}"/>
              </a:ext>
            </a:extLst>
          </p:cNvPr>
          <p:cNvGrpSpPr/>
          <p:nvPr/>
        </p:nvGrpSpPr>
        <p:grpSpPr>
          <a:xfrm>
            <a:off x="2120900" y="569947"/>
            <a:ext cx="8147050" cy="5583203"/>
            <a:chOff x="2120900" y="569947"/>
            <a:chExt cx="8147050" cy="5583203"/>
          </a:xfrm>
        </p:grpSpPr>
        <p:pic>
          <p:nvPicPr>
            <p:cNvPr id="4" name="Picture 3">
              <a:extLst>
                <a:ext uri="{FF2B5EF4-FFF2-40B4-BE49-F238E27FC236}">
                  <a16:creationId xmlns:a16="http://schemas.microsoft.com/office/drawing/2014/main" id="{2034A8A8-52BF-4FCC-A916-177C50884707}"/>
                </a:ext>
              </a:extLst>
            </p:cNvPr>
            <p:cNvPicPr>
              <a:picLocks noChangeAspect="1"/>
            </p:cNvPicPr>
            <p:nvPr/>
          </p:nvPicPr>
          <p:blipFill>
            <a:blip r:embed="rId3"/>
            <a:stretch>
              <a:fillRect/>
            </a:stretch>
          </p:blipFill>
          <p:spPr>
            <a:xfrm>
              <a:off x="2120900" y="569947"/>
              <a:ext cx="8147050" cy="5583203"/>
            </a:xfrm>
            <a:prstGeom prst="rect">
              <a:avLst/>
            </a:prstGeom>
          </p:spPr>
        </p:pic>
        <p:sp>
          <p:nvSpPr>
            <p:cNvPr id="3" name="Rectangle 2">
              <a:extLst>
                <a:ext uri="{FF2B5EF4-FFF2-40B4-BE49-F238E27FC236}">
                  <a16:creationId xmlns:a16="http://schemas.microsoft.com/office/drawing/2014/main" id="{61A84B11-1E9B-4B9A-B6B3-D09F1A9599B0}"/>
                </a:ext>
              </a:extLst>
            </p:cNvPr>
            <p:cNvSpPr/>
            <p:nvPr/>
          </p:nvSpPr>
          <p:spPr>
            <a:xfrm>
              <a:off x="9769186" y="569947"/>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137622375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A2DD2917-2E20-41E5-971B-630CF8016394}"/>
              </a:ext>
            </a:extLst>
          </p:cNvPr>
          <p:cNvGrpSpPr/>
          <p:nvPr/>
        </p:nvGrpSpPr>
        <p:grpSpPr>
          <a:xfrm>
            <a:off x="2085976" y="286327"/>
            <a:ext cx="8138679" cy="6211878"/>
            <a:chOff x="2085976" y="286327"/>
            <a:chExt cx="8138679" cy="6211878"/>
          </a:xfrm>
        </p:grpSpPr>
        <p:pic>
          <p:nvPicPr>
            <p:cNvPr id="4" name="Picture 3">
              <a:extLst>
                <a:ext uri="{FF2B5EF4-FFF2-40B4-BE49-F238E27FC236}">
                  <a16:creationId xmlns:a16="http://schemas.microsoft.com/office/drawing/2014/main" id="{C45080B6-FCB3-4393-9D02-1E992222CFCF}"/>
                </a:ext>
              </a:extLst>
            </p:cNvPr>
            <p:cNvPicPr>
              <a:picLocks noChangeAspect="1"/>
            </p:cNvPicPr>
            <p:nvPr/>
          </p:nvPicPr>
          <p:blipFill>
            <a:blip r:embed="rId3"/>
            <a:stretch>
              <a:fillRect/>
            </a:stretch>
          </p:blipFill>
          <p:spPr>
            <a:xfrm>
              <a:off x="2085976" y="388683"/>
              <a:ext cx="8058150" cy="6109522"/>
            </a:xfrm>
            <a:prstGeom prst="rect">
              <a:avLst/>
            </a:prstGeom>
          </p:spPr>
        </p:pic>
        <p:sp>
          <p:nvSpPr>
            <p:cNvPr id="3" name="Rectangle 2">
              <a:extLst>
                <a:ext uri="{FF2B5EF4-FFF2-40B4-BE49-F238E27FC236}">
                  <a16:creationId xmlns:a16="http://schemas.microsoft.com/office/drawing/2014/main" id="{C4C26780-F031-46D9-923C-B4F04FB8BEFB}"/>
                </a:ext>
              </a:extLst>
            </p:cNvPr>
            <p:cNvSpPr/>
            <p:nvPr/>
          </p:nvSpPr>
          <p:spPr>
            <a:xfrm>
              <a:off x="9725891" y="286327"/>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4537937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94DF46B4-C463-4494-90BD-93F318C05F5F}"/>
              </a:ext>
            </a:extLst>
          </p:cNvPr>
          <p:cNvGrpSpPr/>
          <p:nvPr/>
        </p:nvGrpSpPr>
        <p:grpSpPr>
          <a:xfrm>
            <a:off x="1905001" y="432935"/>
            <a:ext cx="8162924" cy="6157378"/>
            <a:chOff x="1905001" y="432935"/>
            <a:chExt cx="8162924" cy="6157378"/>
          </a:xfrm>
        </p:grpSpPr>
        <p:pic>
          <p:nvPicPr>
            <p:cNvPr id="4" name="Picture 3">
              <a:extLst>
                <a:ext uri="{FF2B5EF4-FFF2-40B4-BE49-F238E27FC236}">
                  <a16:creationId xmlns:a16="http://schemas.microsoft.com/office/drawing/2014/main" id="{C9E5F1C5-4CAB-4BF0-87EF-7EA8E9197FCA}"/>
                </a:ext>
              </a:extLst>
            </p:cNvPr>
            <p:cNvPicPr>
              <a:picLocks noChangeAspect="1"/>
            </p:cNvPicPr>
            <p:nvPr/>
          </p:nvPicPr>
          <p:blipFill>
            <a:blip r:embed="rId3"/>
            <a:stretch>
              <a:fillRect/>
            </a:stretch>
          </p:blipFill>
          <p:spPr>
            <a:xfrm>
              <a:off x="1905001" y="432935"/>
              <a:ext cx="8162924" cy="6157378"/>
            </a:xfrm>
            <a:prstGeom prst="rect">
              <a:avLst/>
            </a:prstGeom>
          </p:spPr>
        </p:pic>
        <p:sp>
          <p:nvSpPr>
            <p:cNvPr id="3" name="Rectangle 2">
              <a:extLst>
                <a:ext uri="{FF2B5EF4-FFF2-40B4-BE49-F238E27FC236}">
                  <a16:creationId xmlns:a16="http://schemas.microsoft.com/office/drawing/2014/main" id="{00076BE6-AF13-4A39-8A6D-764850F7A096}"/>
                </a:ext>
              </a:extLst>
            </p:cNvPr>
            <p:cNvSpPr/>
            <p:nvPr/>
          </p:nvSpPr>
          <p:spPr>
            <a:xfrm>
              <a:off x="9569161" y="432935"/>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90958713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CC21A93C-91B0-4DD3-B66A-982DFC15E3BD}"/>
              </a:ext>
            </a:extLst>
          </p:cNvPr>
          <p:cNvGrpSpPr/>
          <p:nvPr/>
        </p:nvGrpSpPr>
        <p:grpSpPr>
          <a:xfrm>
            <a:off x="1693124" y="485775"/>
            <a:ext cx="9055134" cy="5734050"/>
            <a:chOff x="1693124" y="485775"/>
            <a:chExt cx="9055134" cy="5734050"/>
          </a:xfrm>
        </p:grpSpPr>
        <p:pic>
          <p:nvPicPr>
            <p:cNvPr id="4" name="Picture 3">
              <a:extLst>
                <a:ext uri="{FF2B5EF4-FFF2-40B4-BE49-F238E27FC236}">
                  <a16:creationId xmlns:a16="http://schemas.microsoft.com/office/drawing/2014/main" id="{6E2F3C98-CCED-490F-A798-C7D577405C3C}"/>
                </a:ext>
              </a:extLst>
            </p:cNvPr>
            <p:cNvPicPr>
              <a:picLocks noChangeAspect="1"/>
            </p:cNvPicPr>
            <p:nvPr/>
          </p:nvPicPr>
          <p:blipFill>
            <a:blip r:embed="rId3"/>
            <a:stretch>
              <a:fillRect/>
            </a:stretch>
          </p:blipFill>
          <p:spPr>
            <a:xfrm>
              <a:off x="1693124" y="485775"/>
              <a:ext cx="9046184" cy="5734050"/>
            </a:xfrm>
            <a:prstGeom prst="rect">
              <a:avLst/>
            </a:prstGeom>
          </p:spPr>
        </p:pic>
        <p:sp>
          <p:nvSpPr>
            <p:cNvPr id="3" name="Rectangle 2">
              <a:extLst>
                <a:ext uri="{FF2B5EF4-FFF2-40B4-BE49-F238E27FC236}">
                  <a16:creationId xmlns:a16="http://schemas.microsoft.com/office/drawing/2014/main" id="{8A097FC9-F5B4-47DB-BF19-A8DED3435F8C}"/>
                </a:ext>
              </a:extLst>
            </p:cNvPr>
            <p:cNvSpPr/>
            <p:nvPr/>
          </p:nvSpPr>
          <p:spPr>
            <a:xfrm>
              <a:off x="10249494" y="485775"/>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294729082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B46F56FB-62E0-407A-9282-B78157A36740}"/>
              </a:ext>
            </a:extLst>
          </p:cNvPr>
          <p:cNvGrpSpPr/>
          <p:nvPr/>
        </p:nvGrpSpPr>
        <p:grpSpPr>
          <a:xfrm>
            <a:off x="1790700" y="286327"/>
            <a:ext cx="8433955" cy="6359621"/>
            <a:chOff x="1790700" y="286327"/>
            <a:chExt cx="8433955" cy="6359621"/>
          </a:xfrm>
        </p:grpSpPr>
        <p:pic>
          <p:nvPicPr>
            <p:cNvPr id="4" name="Picture 3">
              <a:extLst>
                <a:ext uri="{FF2B5EF4-FFF2-40B4-BE49-F238E27FC236}">
                  <a16:creationId xmlns:a16="http://schemas.microsoft.com/office/drawing/2014/main" id="{9B4B8661-C6BB-4B01-AB01-9311C11B7DE7}"/>
                </a:ext>
              </a:extLst>
            </p:cNvPr>
            <p:cNvPicPr>
              <a:picLocks noChangeAspect="1"/>
            </p:cNvPicPr>
            <p:nvPr/>
          </p:nvPicPr>
          <p:blipFill>
            <a:blip r:embed="rId3"/>
            <a:stretch>
              <a:fillRect/>
            </a:stretch>
          </p:blipFill>
          <p:spPr>
            <a:xfrm>
              <a:off x="1790700" y="365125"/>
              <a:ext cx="8405738" cy="6280823"/>
            </a:xfrm>
            <a:prstGeom prst="rect">
              <a:avLst/>
            </a:prstGeom>
          </p:spPr>
        </p:pic>
        <p:sp>
          <p:nvSpPr>
            <p:cNvPr id="3" name="Rectangle 2">
              <a:extLst>
                <a:ext uri="{FF2B5EF4-FFF2-40B4-BE49-F238E27FC236}">
                  <a16:creationId xmlns:a16="http://schemas.microsoft.com/office/drawing/2014/main" id="{C7785155-8EE8-4D9C-9EC4-51BD2D7D51C6}"/>
                </a:ext>
              </a:extLst>
            </p:cNvPr>
            <p:cNvSpPr/>
            <p:nvPr/>
          </p:nvSpPr>
          <p:spPr>
            <a:xfrm>
              <a:off x="9725891" y="286327"/>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33612695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5">
            <a:extLst>
              <a:ext uri="{FF2B5EF4-FFF2-40B4-BE49-F238E27FC236}">
                <a16:creationId xmlns:a16="http://schemas.microsoft.com/office/drawing/2014/main" id="{C9A6F1E5-DCD3-4E27-92C1-0EC58866F6C5}"/>
              </a:ext>
            </a:extLst>
          </p:cNvPr>
          <p:cNvGrpSpPr/>
          <p:nvPr/>
        </p:nvGrpSpPr>
        <p:grpSpPr>
          <a:xfrm>
            <a:off x="1929129" y="365125"/>
            <a:ext cx="8333740" cy="6127750"/>
            <a:chOff x="1929129" y="365125"/>
            <a:chExt cx="8333740" cy="6127750"/>
          </a:xfrm>
        </p:grpSpPr>
        <p:pic>
          <p:nvPicPr>
            <p:cNvPr id="4" name="Picture 3">
              <a:extLst>
                <a:ext uri="{FF2B5EF4-FFF2-40B4-BE49-F238E27FC236}">
                  <a16:creationId xmlns:a16="http://schemas.microsoft.com/office/drawing/2014/main" id="{E9D82E35-CB58-4272-BF4F-53BDBF9D4999}"/>
                </a:ext>
              </a:extLst>
            </p:cNvPr>
            <p:cNvPicPr>
              <a:picLocks noChangeAspect="1"/>
            </p:cNvPicPr>
            <p:nvPr/>
          </p:nvPicPr>
          <p:blipFill>
            <a:blip r:embed="rId3"/>
            <a:stretch>
              <a:fillRect/>
            </a:stretch>
          </p:blipFill>
          <p:spPr>
            <a:xfrm>
              <a:off x="1929129" y="365125"/>
              <a:ext cx="8333740" cy="6127750"/>
            </a:xfrm>
            <a:prstGeom prst="rect">
              <a:avLst/>
            </a:prstGeom>
          </p:spPr>
        </p:pic>
        <p:sp>
          <p:nvSpPr>
            <p:cNvPr id="3" name="Rectangle 2">
              <a:extLst>
                <a:ext uri="{FF2B5EF4-FFF2-40B4-BE49-F238E27FC236}">
                  <a16:creationId xmlns:a16="http://schemas.microsoft.com/office/drawing/2014/main" id="{A8C10C58-B6E9-4546-9EEA-A339E051285E}"/>
                </a:ext>
              </a:extLst>
            </p:cNvPr>
            <p:cNvSpPr/>
            <p:nvPr/>
          </p:nvSpPr>
          <p:spPr>
            <a:xfrm>
              <a:off x="9764105" y="365125"/>
              <a:ext cx="498764" cy="53570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grpSp>
    </p:spTree>
    <p:extLst>
      <p:ext uri="{BB962C8B-B14F-4D97-AF65-F5344CB8AC3E}">
        <p14:creationId xmlns:p14="http://schemas.microsoft.com/office/powerpoint/2010/main" val="21987614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640</Words>
  <Application>Microsoft Office PowerPoint</Application>
  <PresentationFormat>Widescreen</PresentationFormat>
  <Paragraphs>37</Paragraphs>
  <Slides>13</Slides>
  <Notes>9</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13</vt:i4>
      </vt:variant>
    </vt:vector>
  </HeadingPairs>
  <TitlesOfParts>
    <vt:vector size="18" baseType="lpstr">
      <vt:lpstr>Arial</vt:lpstr>
      <vt:lpstr>Calibri</vt:lpstr>
      <vt:lpstr>Calibri Light</vt:lpstr>
      <vt:lpstr>NexusSans</vt:lpstr>
      <vt:lpstr>Office Theme</vt:lpstr>
      <vt:lpstr>Metabolic Regulation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Metabolic Regulation</dc:title>
  <dc:creator>ani.gatz1 ani.gatz1</dc:creator>
  <cp:lastModifiedBy>ani.gatz1 ani.gatz1</cp:lastModifiedBy>
  <cp:revision>2</cp:revision>
  <dcterms:created xsi:type="dcterms:W3CDTF">2020-10-31T05:02:18Z</dcterms:created>
  <dcterms:modified xsi:type="dcterms:W3CDTF">2020-10-31T05:02:52Z</dcterms:modified>
</cp:coreProperties>
</file>