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1" r:id="rId2"/>
    <p:sldId id="262" r:id="rId3"/>
    <p:sldId id="278" r:id="rId4"/>
    <p:sldId id="263" r:id="rId5"/>
    <p:sldId id="264" r:id="rId6"/>
    <p:sldId id="303" r:id="rId7"/>
    <p:sldId id="265" r:id="rId8"/>
    <p:sldId id="283" r:id="rId9"/>
    <p:sldId id="266" r:id="rId10"/>
    <p:sldId id="282" r:id="rId11"/>
    <p:sldId id="286" r:id="rId12"/>
    <p:sldId id="281" r:id="rId13"/>
    <p:sldId id="285" r:id="rId14"/>
    <p:sldId id="284" r:id="rId15"/>
    <p:sldId id="270" r:id="rId16"/>
    <p:sldId id="272" r:id="rId17"/>
    <p:sldId id="30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58" autoAdjust="0"/>
  </p:normalViewPr>
  <p:slideViewPr>
    <p:cSldViewPr snapToGrid="0">
      <p:cViewPr varScale="1">
        <p:scale>
          <a:sx n="78" d="100"/>
          <a:sy n="78" d="100"/>
        </p:scale>
        <p:origin x="850" y="101"/>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947425-707C-4A9E-A265-8F4683B70D08}" type="datetimeFigureOut">
              <a:rPr lang="en-IN" smtClean="0"/>
              <a:t>05-11-2020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79DA60-F85F-48CE-A847-420F6F1FD8CB}" type="slidenum">
              <a:rPr lang="en-IN" smtClean="0"/>
              <a:t>‹#›</a:t>
            </a:fld>
            <a:endParaRPr lang="en-IN"/>
          </a:p>
        </p:txBody>
      </p:sp>
    </p:spTree>
    <p:extLst>
      <p:ext uri="{BB962C8B-B14F-4D97-AF65-F5344CB8AC3E}">
        <p14:creationId xmlns:p14="http://schemas.microsoft.com/office/powerpoint/2010/main" val="42225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89C05-CC66-4BC3-89D1-66D0A1224BB2}"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08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24FB069-EEC3-492A-B229-126723BD53CE}" type="datetimeFigureOut">
              <a:rPr lang="en-IN" smtClean="0"/>
              <a:t>05-11-2020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58353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24FB069-EEC3-492A-B229-126723BD53CE}" type="datetimeFigureOut">
              <a:rPr lang="en-IN" smtClean="0"/>
              <a:t>05-11-2020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57516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24FB069-EEC3-492A-B229-126723BD53CE}" type="datetimeFigureOut">
              <a:rPr lang="en-IN" smtClean="0"/>
              <a:t>05-11-2020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71208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24FB069-EEC3-492A-B229-126723BD53CE}" type="datetimeFigureOut">
              <a:rPr lang="en-IN" smtClean="0"/>
              <a:t>05-11-2020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363958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4FB069-EEC3-492A-B229-126723BD53CE}" type="datetimeFigureOut">
              <a:rPr lang="en-IN" smtClean="0"/>
              <a:t>05-11-2020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125769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24FB069-EEC3-492A-B229-126723BD53CE}" type="datetimeFigureOut">
              <a:rPr lang="en-IN" smtClean="0"/>
              <a:t>05-11-2020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308655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24FB069-EEC3-492A-B229-126723BD53CE}" type="datetimeFigureOut">
              <a:rPr lang="en-IN" smtClean="0"/>
              <a:t>05-11-2020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183594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24FB069-EEC3-492A-B229-126723BD53CE}" type="datetimeFigureOut">
              <a:rPr lang="en-IN" smtClean="0"/>
              <a:t>05-11-2020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33807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FB069-EEC3-492A-B229-126723BD53CE}" type="datetimeFigureOut">
              <a:rPr lang="en-IN" smtClean="0"/>
              <a:t>05-11-2020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109143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4FB069-EEC3-492A-B229-126723BD53CE}" type="datetimeFigureOut">
              <a:rPr lang="en-IN" smtClean="0"/>
              <a:t>05-11-2020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1347997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4FB069-EEC3-492A-B229-126723BD53CE}" type="datetimeFigureOut">
              <a:rPr lang="en-IN" smtClean="0"/>
              <a:t>05-11-2020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040E93-BA71-497E-BE9F-AA991B7B1711}" type="slidenum">
              <a:rPr lang="en-IN" smtClean="0"/>
              <a:t>‹#›</a:t>
            </a:fld>
            <a:endParaRPr lang="en-IN"/>
          </a:p>
        </p:txBody>
      </p:sp>
    </p:spTree>
    <p:extLst>
      <p:ext uri="{BB962C8B-B14F-4D97-AF65-F5344CB8AC3E}">
        <p14:creationId xmlns:p14="http://schemas.microsoft.com/office/powerpoint/2010/main" val="294181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FB069-EEC3-492A-B229-126723BD53CE}" type="datetimeFigureOut">
              <a:rPr lang="en-IN" smtClean="0"/>
              <a:t>05-11-2020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40E93-BA71-497E-BE9F-AA991B7B1711}" type="slidenum">
              <a:rPr lang="en-IN" smtClean="0"/>
              <a:t>‹#›</a:t>
            </a:fld>
            <a:endParaRPr lang="en-IN"/>
          </a:p>
        </p:txBody>
      </p:sp>
    </p:spTree>
    <p:extLst>
      <p:ext uri="{BB962C8B-B14F-4D97-AF65-F5344CB8AC3E}">
        <p14:creationId xmlns:p14="http://schemas.microsoft.com/office/powerpoint/2010/main" val="419569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3"/>
            <a:srcRect/>
            <a:tile tx="0" ty="0" sx="100000" sy="100000" flip="none" algn="tl"/>
          </a:blipFill>
        </p:spPr>
        <p:txBody>
          <a:bodyPr>
            <a:normAutofit/>
          </a:bodyPr>
          <a:lstStyle/>
          <a:p>
            <a:pPr algn="ctr" eaLnBrk="1" hangingPunct="1"/>
            <a:r>
              <a:rPr lang="en-IN" altLang="en-US" sz="2400" i="1"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BIHAR ANIMAL SCIENCES UNIVERSITY, PATNA, BIHAR</a:t>
            </a:r>
            <a:br>
              <a:rPr lang="en-IN" altLang="en-US" sz="2400" i="1"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br>
            <a:r>
              <a:rPr lang="en-IN" altLang="en-US" sz="2400"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Bihar Veterinary College, Patna</a:t>
            </a:r>
          </a:p>
        </p:txBody>
      </p:sp>
      <p:pic>
        <p:nvPicPr>
          <p:cNvPr id="3075"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N"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Speaker: </a:t>
            </a:r>
            <a:r>
              <a:rPr kumimoji="0" lang="en-IN" sz="2400" b="1" i="0" u="none" strike="noStrike" kern="1200" cap="none" spc="0" normalizeH="0" baseline="0" noProof="0" dirty="0" smtClean="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Ramesh Kumar Singh</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smtClean="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Assistant Professor cum Jr. Scientist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smtClean="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Division </a:t>
            </a:r>
            <a:r>
              <a:rPr kumimoji="0" lang="en-IN"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of Animal Genetics </a:t>
            </a:r>
            <a:r>
              <a:rPr kumimoji="0" lang="en-IN" sz="2400" b="1" i="0" u="none" strike="noStrike" kern="1200" cap="none" spc="0" normalizeH="0" baseline="0" noProof="0" dirty="0" smtClean="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and </a:t>
            </a:r>
            <a:r>
              <a:rPr kumimoji="0" lang="en-IN"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Breeding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altLang="en-US"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rPr>
              <a:t>Bihar Veterinary College, Patna</a:t>
            </a:r>
            <a:endParaRPr kumimoji="0" lang="en-IN" sz="2400" b="1" i="0" u="none" strike="noStrike" kern="1200" cap="none" spc="0" normalizeH="0" baseline="0" noProof="0" dirty="0">
              <a:ln w="9525">
                <a:solidFill>
                  <a:prstClr val="white"/>
                </a:solidFill>
                <a:prstDash val="solid"/>
              </a:ln>
              <a:solidFill>
                <a:srgbClr val="0000CC"/>
              </a:solidFill>
              <a:effectLst>
                <a:outerShdw blurRad="12700" dist="38100" dir="2700000" algn="tl" rotWithShape="0">
                  <a:prstClr val="white">
                    <a:lumMod val="50000"/>
                  </a:prstClr>
                </a:outerShdw>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338552" y="2439620"/>
            <a:ext cx="9356436" cy="11387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b="1" i="0" u="none" strike="noStrike" kern="1200" cap="none" spc="0" normalizeH="0" baseline="0" noProof="0" dirty="0" smtClean="0">
                <a:ln>
                  <a:noFill/>
                </a:ln>
                <a:solidFill>
                  <a:srgbClr val="0000CC"/>
                </a:solidFill>
                <a:effectLst/>
                <a:uLnTx/>
                <a:uFillTx/>
                <a:latin typeface="Times New Roman" panose="02020603050405020304" pitchFamily="18" charset="0"/>
                <a:ea typeface="+mn-ea"/>
                <a:cs typeface="Times New Roman" panose="02020603050405020304" pitchFamily="18" charset="0"/>
              </a:rPr>
              <a:t>UNIT-I</a:t>
            </a:r>
          </a:p>
          <a:p>
            <a:pPr lvl="0" algn="ctr">
              <a:defRPr/>
            </a:pPr>
            <a:r>
              <a:rPr lang="en-IN" sz="3200" b="1" dirty="0">
                <a:solidFill>
                  <a:srgbClr val="002060"/>
                </a:solidFill>
              </a:rPr>
              <a:t>One-dimensional </a:t>
            </a:r>
            <a:r>
              <a:rPr lang="en-IN" sz="3200" b="1" dirty="0" smtClean="0">
                <a:solidFill>
                  <a:srgbClr val="002060"/>
                </a:solidFill>
              </a:rPr>
              <a:t>Diagrams for </a:t>
            </a:r>
            <a:r>
              <a:rPr kumimoji="0" lang="en-IN" sz="32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Presentation </a:t>
            </a:r>
            <a:r>
              <a:rPr kumimoji="0" lang="en-IN" sz="32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of Data </a:t>
            </a:r>
            <a:endParaRPr kumimoji="0" lang="en-IN" sz="32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pic>
        <p:nvPicPr>
          <p:cNvPr id="7" name="Picture 6" descr="Bihar Animal Sciences University | बिहार पशु विज्ञान विश्वविद्यालय"/>
          <p:cNvPicPr/>
          <p:nvPr/>
        </p:nvPicPr>
        <p:blipFill>
          <a:blip r:embed="rId6">
            <a:extLst>
              <a:ext uri="{28A0092B-C50C-407E-A947-70E740481C1C}">
                <a14:useLocalDpi xmlns:a14="http://schemas.microsoft.com/office/drawing/2010/main" val="0"/>
              </a:ext>
            </a:extLst>
          </a:blip>
          <a:srcRect/>
          <a:stretch>
            <a:fillRect/>
          </a:stretch>
        </p:blipFill>
        <p:spPr bwMode="auto">
          <a:xfrm>
            <a:off x="26987" y="0"/>
            <a:ext cx="1862773" cy="1504950"/>
          </a:xfrm>
          <a:prstGeom prst="rect">
            <a:avLst/>
          </a:prstGeom>
          <a:noFill/>
          <a:ln>
            <a:noFill/>
          </a:ln>
        </p:spPr>
      </p:pic>
    </p:spTree>
    <p:extLst>
      <p:ext uri="{BB962C8B-B14F-4D97-AF65-F5344CB8AC3E}">
        <p14:creationId xmlns:p14="http://schemas.microsoft.com/office/powerpoint/2010/main" val="3035276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Percentage </a:t>
            </a:r>
            <a:r>
              <a:rPr lang="en-IN" sz="3200" b="1" dirty="0" smtClean="0">
                <a:solidFill>
                  <a:srgbClr val="FF0000"/>
                </a:solidFill>
                <a:latin typeface="Times New Roman" panose="02020603050405020304" pitchFamily="18" charset="0"/>
                <a:cs typeface="Times New Roman" panose="02020603050405020304" pitchFamily="18" charset="0"/>
              </a:rPr>
              <a:t>Sub-divided Bar </a:t>
            </a:r>
            <a:r>
              <a:rPr lang="en-IN" sz="3200" b="1" dirty="0">
                <a:solidFill>
                  <a:srgbClr val="FF0000"/>
                </a:solidFill>
                <a:latin typeface="Times New Roman" panose="02020603050405020304" pitchFamily="18" charset="0"/>
                <a:cs typeface="Times New Roman" panose="02020603050405020304" pitchFamily="18" charset="0"/>
              </a:rPr>
              <a:t>diagram</a:t>
            </a:r>
          </a:p>
        </p:txBody>
      </p:sp>
      <p:sp>
        <p:nvSpPr>
          <p:cNvPr id="3" name="Content Placeholder 2"/>
          <p:cNvSpPr>
            <a:spLocks noGrp="1"/>
          </p:cNvSpPr>
          <p:nvPr>
            <p:ph idx="1"/>
          </p:nvPr>
        </p:nvSpPr>
        <p:spPr/>
        <p:txBody>
          <a:bodyPr/>
          <a:lstStyle/>
          <a:p>
            <a:endParaRPr lang="en-IN" dirty="0"/>
          </a:p>
        </p:txBody>
      </p:sp>
      <p:pic>
        <p:nvPicPr>
          <p:cNvPr id="3074" name="Picture 2" descr="Image result for Percentage bar diagram statistics ex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5626"/>
            <a:ext cx="10515600" cy="4128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067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Picture 2" descr="Image result for subdivided bar diagram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8136" y="1825625"/>
            <a:ext cx="57957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28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Percentage </a:t>
            </a:r>
            <a:r>
              <a:rPr lang="en-IN" sz="3200" b="1" dirty="0" smtClean="0">
                <a:solidFill>
                  <a:srgbClr val="FF0000"/>
                </a:solidFill>
                <a:latin typeface="Times New Roman" panose="02020603050405020304" pitchFamily="18" charset="0"/>
                <a:cs typeface="Times New Roman" panose="02020603050405020304" pitchFamily="18" charset="0"/>
              </a:rPr>
              <a:t>Simple Bar </a:t>
            </a:r>
            <a:r>
              <a:rPr lang="en-IN" sz="3200" b="1" dirty="0">
                <a:solidFill>
                  <a:srgbClr val="FF0000"/>
                </a:solidFill>
                <a:latin typeface="Times New Roman" panose="02020603050405020304" pitchFamily="18" charset="0"/>
                <a:cs typeface="Times New Roman" panose="02020603050405020304" pitchFamily="18" charset="0"/>
              </a:rPr>
              <a:t>diagram</a:t>
            </a:r>
          </a:p>
        </p:txBody>
      </p:sp>
      <p:pic>
        <p:nvPicPr>
          <p:cNvPr id="1026" name="Picture 2" descr="Image result for line bar diagram statistics examp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579418"/>
            <a:ext cx="9718963" cy="394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294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Multiple Bar Diagrams</a:t>
            </a:r>
          </a:p>
        </p:txBody>
      </p:sp>
      <p:sp>
        <p:nvSpPr>
          <p:cNvPr id="3" name="Content Placeholder 2"/>
          <p:cNvSpPr>
            <a:spLocks noGrp="1"/>
          </p:cNvSpPr>
          <p:nvPr>
            <p:ph idx="1"/>
          </p:nvPr>
        </p:nvSpPr>
        <p:spPr/>
        <p:txBody>
          <a:bodyPr>
            <a:normAutofit fontScale="62500" lnSpcReduction="20000"/>
          </a:bodyPr>
          <a:lstStyle/>
          <a:p>
            <a:pPr marL="342900" lvl="0" indent="-342900" algn="just">
              <a:lnSpc>
                <a:spcPct val="200000"/>
              </a:lnSpc>
              <a:spcAft>
                <a:spcPts val="800"/>
              </a:spcAft>
              <a:buFont typeface="Symbol" panose="05050102010706020507" pitchFamily="18" charset="2"/>
              <a:buChar char=""/>
            </a:pPr>
            <a:r>
              <a:rPr lang="en-IN" sz="34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When more than one variables are to be presented, </a:t>
            </a:r>
            <a:r>
              <a:rPr lang="en-IN" sz="3400" dirty="0" smtClean="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Multiple </a:t>
            </a:r>
            <a:r>
              <a:rPr lang="en-IN" sz="34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Bar diagrams may be </a:t>
            </a:r>
            <a:r>
              <a:rPr lang="en-IN" sz="3400" dirty="0" smtClean="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used.  Its </a:t>
            </a:r>
            <a:r>
              <a:rPr lang="en-IN" sz="34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drawing is </a:t>
            </a:r>
            <a:r>
              <a:rPr lang="en-IN" sz="3400" dirty="0" smtClean="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same </a:t>
            </a:r>
            <a:r>
              <a:rPr lang="en-IN" sz="34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to that of simple Bar </a:t>
            </a:r>
            <a:r>
              <a:rPr lang="en-IN" sz="3400" dirty="0" smtClean="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diagram.</a:t>
            </a:r>
          </a:p>
          <a:p>
            <a:pPr marL="342900" lvl="0" indent="-342900" algn="just">
              <a:lnSpc>
                <a:spcPct val="200000"/>
              </a:lnSpc>
              <a:spcAft>
                <a:spcPts val="800"/>
              </a:spcAft>
              <a:buFont typeface="Symbol" panose="05050102010706020507" pitchFamily="18" charset="2"/>
              <a:buChar char=""/>
            </a:pPr>
            <a:r>
              <a:rPr lang="en-IN" sz="3400" dirty="0" smtClean="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A </a:t>
            </a:r>
            <a:r>
              <a:rPr lang="en-IN" sz="34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set of adjacent bars is one for each variable is drawn proper and equal spacing is given between different sets of the bars. </a:t>
            </a:r>
            <a:endParaRPr lang="en-IN" sz="3400" dirty="0" smtClean="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200000"/>
              </a:lnSpc>
              <a:spcAft>
                <a:spcPts val="800"/>
              </a:spcAft>
              <a:buFont typeface="Symbol" panose="05050102010706020507" pitchFamily="18" charset="2"/>
              <a:buChar char=""/>
            </a:pPr>
            <a:r>
              <a:rPr lang="en-IN" sz="3400" dirty="0" smtClean="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To </a:t>
            </a:r>
            <a:r>
              <a:rPr lang="en-IN" sz="34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distinguish between different bars in a set, different colours, shades dotting or crossing may be used. Key or index to this effect may be given. </a:t>
            </a:r>
            <a:r>
              <a:rPr lang="en-IN" sz="3400" dirty="0" smtClean="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 </a:t>
            </a:r>
            <a:endParaRPr lang="en-IN" sz="34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2149240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smtClean="0">
                <a:solidFill>
                  <a:srgbClr val="FF0000"/>
                </a:solidFill>
                <a:latin typeface="Times New Roman" panose="02020603050405020304" pitchFamily="18" charset="0"/>
                <a:cs typeface="Times New Roman" panose="02020603050405020304" pitchFamily="18" charset="0"/>
              </a:rPr>
              <a:t>Multiple Bar Diagrams</a:t>
            </a:r>
            <a:endParaRPr lang="en-IN" sz="3200" b="1" dirty="0">
              <a:solidFill>
                <a:srgbClr val="FF0000"/>
              </a:solidFill>
              <a:latin typeface="Times New Roman" panose="02020603050405020304" pitchFamily="18" charset="0"/>
              <a:cs typeface="Times New Roman" panose="02020603050405020304" pitchFamily="18" charset="0"/>
            </a:endParaRPr>
          </a:p>
        </p:txBody>
      </p:sp>
      <p:pic>
        <p:nvPicPr>
          <p:cNvPr id="4098" name="Picture 2" descr="Image result for multiple bar diagram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7509" y="1977533"/>
            <a:ext cx="3657143" cy="288079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multiple bar diagram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6410" y="1977533"/>
            <a:ext cx="4952135" cy="2733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39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09" y="-1"/>
            <a:ext cx="11868727" cy="2817091"/>
          </a:xfrm>
        </p:spPr>
        <p:txBody>
          <a:bodyPr>
            <a:normAutofit/>
          </a:bodyPr>
          <a:lstStyle/>
          <a:p>
            <a:pPr algn="just"/>
            <a:r>
              <a:rPr lang="en-IN" sz="2800" b="1" dirty="0">
                <a:solidFill>
                  <a:srgbClr val="0070C0"/>
                </a:solidFill>
                <a:latin typeface="Times New Roman" panose="02020603050405020304" pitchFamily="18" charset="0"/>
                <a:cs typeface="Times New Roman" panose="02020603050405020304" pitchFamily="18" charset="0"/>
              </a:rPr>
              <a:t>Deviation Bars </a:t>
            </a:r>
            <a:r>
              <a:rPr lang="en-IN" sz="2800" b="1" dirty="0" smtClean="0">
                <a:solidFill>
                  <a:srgbClr val="0070C0"/>
                </a:solidFill>
                <a:latin typeface="Times New Roman" panose="02020603050405020304" pitchFamily="18" charset="0"/>
                <a:cs typeface="Times New Roman" panose="02020603050405020304" pitchFamily="18" charset="0"/>
              </a:rPr>
              <a:t>- </a:t>
            </a:r>
            <a:r>
              <a:rPr lang="en-IN"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It </a:t>
            </a:r>
            <a:r>
              <a:rPr lang="en-IN"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is also Called as Bilateral Bar Diagrams and used to depict plus (surplus) and minus (deficit) directions from the point of reference. The net Quantities which have both positive and negative values.</a:t>
            </a:r>
            <a:r>
              <a:rPr lang="en-IN" sz="2800" dirty="0">
                <a:latin typeface="Times New Roman" panose="02020603050405020304" pitchFamily="18" charset="0"/>
                <a:cs typeface="Times New Roman" panose="02020603050405020304" pitchFamily="18" charset="0"/>
              </a:rPr>
              <a:t> </a:t>
            </a:r>
            <a:br>
              <a:rPr lang="en-IN" sz="2800" dirty="0">
                <a:latin typeface="Times New Roman" panose="02020603050405020304" pitchFamily="18" charset="0"/>
                <a:cs typeface="Times New Roman" panose="02020603050405020304" pitchFamily="18" charset="0"/>
              </a:rPr>
            </a:br>
            <a:endParaRPr lang="en-IN" sz="2800" dirty="0">
              <a:latin typeface="Times New Roman" panose="02020603050405020304" pitchFamily="18" charset="0"/>
              <a:cs typeface="Times New Roman" panose="02020603050405020304" pitchFamily="18" charset="0"/>
            </a:endParaRPr>
          </a:p>
        </p:txBody>
      </p:sp>
      <p:pic>
        <p:nvPicPr>
          <p:cNvPr id="5122" name="Picture 2" descr="Image result for deviation bar diagram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473" y="2438400"/>
            <a:ext cx="6076950" cy="408824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deviation bar diagram imag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390216" y="2373744"/>
            <a:ext cx="5801784" cy="3941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350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2142835"/>
          </a:xfrm>
        </p:spPr>
        <p:txBody>
          <a:bodyPr>
            <a:normAutofit/>
          </a:bodyPr>
          <a:lstStyle/>
          <a:p>
            <a:pPr algn="just"/>
            <a:r>
              <a:rPr lang="en-IN" sz="2800" b="1" u="sng" dirty="0">
                <a:solidFill>
                  <a:srgbClr val="0070C0"/>
                </a:solidFill>
                <a:latin typeface="Times New Roman" panose="02020603050405020304" pitchFamily="18" charset="0"/>
                <a:cs typeface="Times New Roman" panose="02020603050405020304" pitchFamily="18" charset="0"/>
              </a:rPr>
              <a:t>Broken Bars - </a:t>
            </a:r>
            <a:r>
              <a:rPr lang="en-I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The observation of a variable presents extreme variation, then smaller values of observation appear to small in size in comparison to larger one in form of Bars. Thus Broken Bars are used to present such kind of data graphically</a:t>
            </a:r>
            <a:r>
              <a:rPr lang="en-IN" sz="2400" dirty="0">
                <a:latin typeface="Times New Roman" panose="02020603050405020304" pitchFamily="18" charset="0"/>
                <a:cs typeface="Times New Roman" panose="02020603050405020304" pitchFamily="18" charset="0"/>
              </a:rPr>
              <a:t>. </a:t>
            </a:r>
            <a:br>
              <a:rPr lang="en-IN" sz="2400" dirty="0">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pic>
        <p:nvPicPr>
          <p:cNvPr id="6146" name="Picture 2" descr="Image result for broken bar diagram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447637"/>
            <a:ext cx="4860636" cy="397913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broken bar diagram imag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8144" y="2447637"/>
            <a:ext cx="5292437" cy="3888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50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8800" dirty="0" smtClean="0">
                <a:solidFill>
                  <a:srgbClr val="0070C0"/>
                </a:solidFill>
                <a:latin typeface="AdineKirnberg-Script" pitchFamily="2" charset="0"/>
              </a:rPr>
              <a:t>Thanking You</a:t>
            </a:r>
            <a:endParaRPr lang="en-IN" sz="8800" dirty="0">
              <a:solidFill>
                <a:srgbClr val="0070C0"/>
              </a:solidFill>
              <a:latin typeface="AdineKirnberg-Script" pitchFamily="2" charset="0"/>
            </a:endParaRPr>
          </a:p>
        </p:txBody>
      </p:sp>
    </p:spTree>
    <p:extLst>
      <p:ext uri="{BB962C8B-B14F-4D97-AF65-F5344CB8AC3E}">
        <p14:creationId xmlns:p14="http://schemas.microsoft.com/office/powerpoint/2010/main" val="162668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4"/>
            <a:ext cx="10515600" cy="775854"/>
          </a:xfrm>
        </p:spPr>
        <p:txBody>
          <a:bodyPr>
            <a:normAutofit fontScale="90000"/>
          </a:bodyPr>
          <a:lstStyle/>
          <a:p>
            <a:pPr algn="ctr"/>
            <a:r>
              <a:rPr lang="en-IN" sz="3200" b="1" dirty="0">
                <a:solidFill>
                  <a:srgbClr val="FF0000"/>
                </a:solidFill>
                <a:latin typeface="Times New Roman" panose="02020603050405020304" pitchFamily="18" charset="0"/>
                <a:cs typeface="Times New Roman" panose="02020603050405020304" pitchFamily="18" charset="0"/>
              </a:rPr>
              <a:t>One-dimensional diagrams </a:t>
            </a:r>
            <a:r>
              <a:rPr lang="en-IN" sz="3200" dirty="0">
                <a:solidFill>
                  <a:srgbClr val="FF0000"/>
                </a:solidFill>
                <a:latin typeface="Times New Roman" panose="02020603050405020304" pitchFamily="18" charset="0"/>
                <a:cs typeface="Times New Roman" panose="02020603050405020304" pitchFamily="18" charset="0"/>
              </a:rPr>
              <a:t/>
            </a:r>
            <a:br>
              <a:rPr lang="en-IN" sz="3200" dirty="0">
                <a:solidFill>
                  <a:srgbClr val="FF0000"/>
                </a:solidFill>
                <a:latin typeface="Times New Roman" panose="02020603050405020304" pitchFamily="18" charset="0"/>
                <a:cs typeface="Times New Roman" panose="02020603050405020304" pitchFamily="18" charset="0"/>
              </a:rPr>
            </a:br>
            <a:endParaRPr lang="en-IN"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486275"/>
          </a:xfrm>
        </p:spPr>
        <p:txBody>
          <a:bodyPr/>
          <a:lstStyle/>
          <a:p>
            <a:pPr lvl="0" algn="just"/>
            <a:r>
              <a:rPr lang="en-IN" sz="2400" dirty="0">
                <a:solidFill>
                  <a:srgbClr val="0070C0"/>
                </a:solidFill>
                <a:latin typeface="Times New Roman" panose="02020603050405020304" pitchFamily="18" charset="0"/>
                <a:cs typeface="Times New Roman" panose="02020603050405020304" pitchFamily="18" charset="0"/>
              </a:rPr>
              <a:t>(a)</a:t>
            </a:r>
            <a:r>
              <a:rPr lang="en-IN" sz="2400" dirty="0">
                <a:latin typeface="Times New Roman" panose="02020603050405020304" pitchFamily="18" charset="0"/>
                <a:cs typeface="Times New Roman" panose="02020603050405020304" pitchFamily="18" charset="0"/>
              </a:rPr>
              <a:t> </a:t>
            </a:r>
            <a:r>
              <a:rPr lang="en-IN" sz="2400" b="1" u="sng" dirty="0">
                <a:solidFill>
                  <a:srgbClr val="0070C0"/>
                </a:solidFill>
                <a:latin typeface="Times New Roman" panose="02020603050405020304" pitchFamily="18" charset="0"/>
                <a:cs typeface="Times New Roman" panose="02020603050405020304" pitchFamily="18" charset="0"/>
              </a:rPr>
              <a:t>LINE DIAGRAM: -</a:t>
            </a:r>
            <a:r>
              <a:rPr lang="en-IN" sz="2400" dirty="0">
                <a:solidFill>
                  <a:srgbClr val="0070C0"/>
                </a:solidFill>
                <a:latin typeface="Times New Roman" panose="02020603050405020304" pitchFamily="18" charset="0"/>
                <a:cs typeface="Times New Roman" panose="02020603050405020304" pitchFamily="18" charset="0"/>
              </a:rPr>
              <a:t> </a:t>
            </a:r>
            <a:r>
              <a:rPr lang="en-IN" sz="24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It involves only arranging of vertical lines, each vertical line height is equal to its corresponding frequency. The variate values (x) is presented along X-axis on suitable scale and the corresponding frequency are presented on a suitable scale along Y-axis. </a:t>
            </a:r>
            <a:endParaRPr lang="en-IN" sz="24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0" lvl="0" indent="0" algn="just">
              <a:buNone/>
            </a:pPr>
            <a:endParaRPr lang="en-IN" sz="2400" dirty="0">
              <a:latin typeface="Times New Roman" panose="02020603050405020304" pitchFamily="18" charset="0"/>
              <a:cs typeface="Times New Roman" panose="02020603050405020304" pitchFamily="18" charset="0"/>
            </a:endParaRPr>
          </a:p>
          <a:p>
            <a:pPr lvl="0" algn="just"/>
            <a:r>
              <a:rPr lang="en-IN" sz="2400" dirty="0">
                <a:solidFill>
                  <a:srgbClr val="0070C0"/>
                </a:solidFill>
                <a:latin typeface="Times New Roman" panose="02020603050405020304" pitchFamily="18" charset="0"/>
                <a:cs typeface="Times New Roman" panose="02020603050405020304" pitchFamily="18" charset="0"/>
              </a:rPr>
              <a:t>(b) </a:t>
            </a:r>
            <a:r>
              <a:rPr lang="en-IN" sz="2400" b="1" u="sng" dirty="0">
                <a:solidFill>
                  <a:srgbClr val="0070C0"/>
                </a:solidFill>
                <a:latin typeface="Times New Roman" panose="02020603050405020304" pitchFamily="18" charset="0"/>
                <a:cs typeface="Times New Roman" panose="02020603050405020304" pitchFamily="18" charset="0"/>
              </a:rPr>
              <a:t>BAR DIAGRAMS: -</a:t>
            </a:r>
            <a:r>
              <a:rPr lang="en-IN" sz="2400" dirty="0">
                <a:solidFill>
                  <a:srgbClr val="0070C0"/>
                </a:solidFill>
                <a:latin typeface="Times New Roman" panose="02020603050405020304" pitchFamily="18" charset="0"/>
                <a:cs typeface="Times New Roman" panose="02020603050405020304" pitchFamily="18" charset="0"/>
              </a:rPr>
              <a:t> </a:t>
            </a:r>
            <a:r>
              <a:rPr lang="en-IN" sz="2400" b="1" dirty="0">
                <a:latin typeface="Times New Roman" panose="02020603050405020304" pitchFamily="18" charset="0"/>
                <a:cs typeface="Times New Roman" panose="02020603050405020304" pitchFamily="18" charset="0"/>
              </a:rPr>
              <a:t>It consist of a group of equidistant rectangles one for each group or category of the data in which value or </a:t>
            </a:r>
            <a:r>
              <a:rPr lang="en-IN" sz="2400" b="1" dirty="0" smtClean="0">
                <a:latin typeface="Times New Roman" panose="02020603050405020304" pitchFamily="18" charset="0"/>
                <a:cs typeface="Times New Roman" panose="02020603050405020304" pitchFamily="18" charset="0"/>
              </a:rPr>
              <a:t>magnitude are </a:t>
            </a:r>
            <a:r>
              <a:rPr lang="en-IN" sz="2400" b="1" dirty="0">
                <a:latin typeface="Times New Roman" panose="02020603050405020304" pitchFamily="18" charset="0"/>
                <a:cs typeface="Times New Roman" panose="02020603050405020304" pitchFamily="18" charset="0"/>
              </a:rPr>
              <a:t>represented by the length or height of the rectangles, the width of rectangles being arbitrary and immaterial. The following may be borne in mind to draw bar diagrams. </a:t>
            </a:r>
          </a:p>
          <a:p>
            <a:endParaRPr lang="en-IN" dirty="0"/>
          </a:p>
        </p:txBody>
      </p:sp>
    </p:spTree>
    <p:extLst>
      <p:ext uri="{BB962C8B-B14F-4D97-AF65-F5344CB8AC3E}">
        <p14:creationId xmlns:p14="http://schemas.microsoft.com/office/powerpoint/2010/main" val="1223665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u="sng" dirty="0">
                <a:solidFill>
                  <a:srgbClr val="FF0000"/>
                </a:solidFill>
                <a:latin typeface="Times New Roman" panose="02020603050405020304" pitchFamily="18" charset="0"/>
                <a:cs typeface="Times New Roman" panose="02020603050405020304" pitchFamily="18" charset="0"/>
              </a:rPr>
              <a:t>LINE </a:t>
            </a:r>
            <a:r>
              <a:rPr lang="en-IN" sz="3200" b="1" u="sng" dirty="0" smtClean="0">
                <a:solidFill>
                  <a:srgbClr val="FF0000"/>
                </a:solidFill>
                <a:latin typeface="Times New Roman" panose="02020603050405020304" pitchFamily="18" charset="0"/>
                <a:cs typeface="Times New Roman" panose="02020603050405020304" pitchFamily="18" charset="0"/>
              </a:rPr>
              <a:t>DIAGRAMS:</a:t>
            </a:r>
            <a:endParaRPr lang="en-IN" sz="3200"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Image result for line bar diagram statistics examp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90688"/>
            <a:ext cx="4980952" cy="30571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0447" y="1477818"/>
            <a:ext cx="4924425" cy="32050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636" y="4682836"/>
            <a:ext cx="5329382" cy="20955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lat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4484" y="4793239"/>
            <a:ext cx="4684280"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852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smtClean="0">
                <a:solidFill>
                  <a:srgbClr val="FF0000"/>
                </a:solidFill>
                <a:latin typeface="Times New Roman" panose="02020603050405020304" pitchFamily="18" charset="0"/>
                <a:cs typeface="Times New Roman" panose="02020603050405020304" pitchFamily="18" charset="0"/>
              </a:rPr>
              <a:t>Properties</a:t>
            </a:r>
            <a:endParaRPr lang="en-IN"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lgn="just"/>
            <a:r>
              <a:rPr lang="en-IN"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All </a:t>
            </a:r>
            <a:r>
              <a:rPr lang="en-I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the drawn bars should have equal width</a:t>
            </a:r>
          </a:p>
          <a:p>
            <a:pPr lvl="0" algn="just"/>
            <a:r>
              <a:rPr lang="en-I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Equal space may be provided between each bars </a:t>
            </a:r>
          </a:p>
          <a:p>
            <a:pPr lvl="0" algn="just"/>
            <a:r>
              <a:rPr lang="en-I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The height of bars or rectangles should be proportional to their magnitude</a:t>
            </a:r>
          </a:p>
          <a:p>
            <a:pPr lvl="0" algn="just"/>
            <a:r>
              <a:rPr lang="en-I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Bars should be drawn on same plane. </a:t>
            </a:r>
          </a:p>
          <a:p>
            <a:pPr lvl="0" algn="just"/>
            <a:r>
              <a:rPr lang="en-I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It may be horizontal or vertical</a:t>
            </a:r>
          </a:p>
          <a:p>
            <a:pPr lvl="0" algn="just"/>
            <a:r>
              <a:rPr lang="en-I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Magnitude may be written on top of bars </a:t>
            </a:r>
          </a:p>
          <a:p>
            <a:pPr lvl="0" algn="just"/>
            <a:r>
              <a:rPr lang="en-IN"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Wherever possible bars should be arrange left to right in order of their magnitude </a:t>
            </a:r>
          </a:p>
          <a:p>
            <a:endParaRPr lang="en-IN" dirty="0"/>
          </a:p>
        </p:txBody>
      </p:sp>
    </p:spTree>
    <p:extLst>
      <p:ext uri="{BB962C8B-B14F-4D97-AF65-F5344CB8AC3E}">
        <p14:creationId xmlns:p14="http://schemas.microsoft.com/office/powerpoint/2010/main" val="367758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b="1" dirty="0">
                <a:solidFill>
                  <a:srgbClr val="FF0000"/>
                </a:solidFill>
                <a:latin typeface="Times New Roman" panose="02020603050405020304" pitchFamily="18" charset="0"/>
                <a:cs typeface="Times New Roman" panose="02020603050405020304" pitchFamily="18" charset="0"/>
              </a:rPr>
              <a:t>Types of Bars Diagram  </a:t>
            </a:r>
            <a:r>
              <a:rPr lang="en-IN" dirty="0"/>
              <a:t/>
            </a:r>
            <a:br>
              <a:rPr lang="en-IN" dirty="0"/>
            </a:br>
            <a:endParaRPr lang="en-IN" dirty="0"/>
          </a:p>
        </p:txBody>
      </p:sp>
      <p:sp>
        <p:nvSpPr>
          <p:cNvPr id="3" name="Content Placeholder 2"/>
          <p:cNvSpPr>
            <a:spLocks noGrp="1"/>
          </p:cNvSpPr>
          <p:nvPr>
            <p:ph idx="1"/>
          </p:nvPr>
        </p:nvSpPr>
        <p:spPr/>
        <p:txBody>
          <a:bodyPr/>
          <a:lstStyle/>
          <a:p>
            <a:pPr lvl="0" algn="just"/>
            <a:r>
              <a:rPr lang="en-IN" sz="2400" dirty="0">
                <a:solidFill>
                  <a:srgbClr val="00B0F0"/>
                </a:solidFill>
                <a:latin typeface="Times New Roman" panose="02020603050405020304" pitchFamily="18" charset="0"/>
                <a:cs typeface="Times New Roman" panose="02020603050405020304" pitchFamily="18" charset="0"/>
              </a:rPr>
              <a:t>Simple Bar </a:t>
            </a:r>
            <a:r>
              <a:rPr lang="en-IN" sz="2400" dirty="0" smtClean="0">
                <a:solidFill>
                  <a:srgbClr val="00B0F0"/>
                </a:solidFill>
                <a:latin typeface="Times New Roman" panose="02020603050405020304" pitchFamily="18" charset="0"/>
                <a:cs typeface="Times New Roman" panose="02020603050405020304" pitchFamily="18" charset="0"/>
              </a:rPr>
              <a:t>Diagram:- </a:t>
            </a:r>
            <a:r>
              <a:rPr lang="en-IN"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It </a:t>
            </a:r>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is most commonly used one</a:t>
            </a:r>
          </a:p>
          <a:p>
            <a:pPr lvl="0" algn="just"/>
            <a:r>
              <a:rPr lang="en-IN" sz="2400" dirty="0">
                <a:solidFill>
                  <a:srgbClr val="00B0F0"/>
                </a:solidFill>
                <a:latin typeface="Times New Roman" panose="02020603050405020304" pitchFamily="18" charset="0"/>
                <a:cs typeface="Times New Roman" panose="02020603050405020304" pitchFamily="18" charset="0"/>
              </a:rPr>
              <a:t>Subdivided or component </a:t>
            </a:r>
            <a:r>
              <a:rPr lang="en-IN" sz="2400" dirty="0" smtClean="0">
                <a:solidFill>
                  <a:srgbClr val="00B0F0"/>
                </a:solidFill>
                <a:latin typeface="Times New Roman" panose="02020603050405020304" pitchFamily="18" charset="0"/>
                <a:cs typeface="Times New Roman" panose="02020603050405020304" pitchFamily="18" charset="0"/>
              </a:rPr>
              <a:t>Bar </a:t>
            </a:r>
            <a:r>
              <a:rPr lang="en-IN" sz="2400" dirty="0" smtClean="0">
                <a:solidFill>
                  <a:srgbClr val="00B0F0"/>
                </a:solidFill>
                <a:latin typeface="Times New Roman" panose="02020603050405020304" pitchFamily="18" charset="0"/>
                <a:cs typeface="Times New Roman" panose="02020603050405020304" pitchFamily="18" charset="0"/>
              </a:rPr>
              <a:t>Diagram:- </a:t>
            </a:r>
            <a:r>
              <a:rPr lang="en-IN"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Sub-divided </a:t>
            </a:r>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bar diagrams are useful not only for presenting several items of a variable or category graphically but also facilitates comparisons of different parts or component to the whole.</a:t>
            </a:r>
          </a:p>
          <a:p>
            <a:pPr marL="0" indent="0">
              <a:buNone/>
            </a:pPr>
            <a:endParaRPr lang="en-IN" dirty="0"/>
          </a:p>
        </p:txBody>
      </p:sp>
    </p:spTree>
    <p:extLst>
      <p:ext uri="{BB962C8B-B14F-4D97-AF65-F5344CB8AC3E}">
        <p14:creationId xmlns:p14="http://schemas.microsoft.com/office/powerpoint/2010/main" val="2322381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Simple Bar Diagram</a:t>
            </a:r>
          </a:p>
        </p:txBody>
      </p:sp>
      <p:pic>
        <p:nvPicPr>
          <p:cNvPr id="1026" name="Picture 2" descr="Image result for bar diagram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43337" y="2410619"/>
            <a:ext cx="4505325"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53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5782"/>
            <a:ext cx="10515600" cy="720436"/>
          </a:xfrm>
        </p:spPr>
        <p:txBody>
          <a:bodyPr>
            <a:normAutofit fontScale="90000"/>
          </a:bodyPr>
          <a:lstStyle/>
          <a:p>
            <a:pPr algn="ctr"/>
            <a:r>
              <a:rPr lang="en-IN" sz="3200" dirty="0" smtClean="0">
                <a:solidFill>
                  <a:srgbClr val="FF0000"/>
                </a:solidFill>
                <a:latin typeface="Times New Roman" panose="02020603050405020304" pitchFamily="18" charset="0"/>
                <a:cs typeface="Times New Roman" panose="02020603050405020304" pitchFamily="18" charset="0"/>
              </a:rPr>
              <a:t/>
            </a:r>
            <a:br>
              <a:rPr lang="en-IN" sz="3200" dirty="0" smtClean="0">
                <a:solidFill>
                  <a:srgbClr val="FF0000"/>
                </a:solidFill>
                <a:latin typeface="Times New Roman" panose="02020603050405020304" pitchFamily="18" charset="0"/>
                <a:cs typeface="Times New Roman" panose="02020603050405020304" pitchFamily="18" charset="0"/>
              </a:rPr>
            </a:br>
            <a:r>
              <a:rPr lang="en-IN" sz="3200" b="1" dirty="0" smtClean="0">
                <a:solidFill>
                  <a:srgbClr val="FF0000"/>
                </a:solidFill>
                <a:latin typeface="Times New Roman" panose="02020603050405020304" pitchFamily="18" charset="0"/>
                <a:cs typeface="Times New Roman" panose="02020603050405020304" pitchFamily="18" charset="0"/>
              </a:rPr>
              <a:t>Following </a:t>
            </a:r>
            <a:r>
              <a:rPr lang="en-IN" sz="3200" b="1" dirty="0">
                <a:solidFill>
                  <a:srgbClr val="FF0000"/>
                </a:solidFill>
                <a:latin typeface="Times New Roman" panose="02020603050405020304" pitchFamily="18" charset="0"/>
                <a:cs typeface="Times New Roman" panose="02020603050405020304" pitchFamily="18" charset="0"/>
              </a:rPr>
              <a:t>points should be kept into mind </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lvl="0" algn="just"/>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The order of different parts or components of bars should be same in all bars. The largest component on the top of bars. </a:t>
            </a:r>
          </a:p>
          <a:p>
            <a:pPr lvl="0" algn="just"/>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Index or key showing different parts having different colour, shades, dotes etc. should be indicated. </a:t>
            </a:r>
          </a:p>
          <a:p>
            <a:pPr lvl="0" algn="just"/>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If should not be used if number of parts exceeds to 10.</a:t>
            </a:r>
          </a:p>
          <a:p>
            <a:pPr marL="0" indent="0">
              <a:buNone/>
            </a:pPr>
            <a:endParaRPr lang="en-IN"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45625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subdivided bar diagram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89302" y="1825625"/>
            <a:ext cx="5213395"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subdivided bar diagram images"/>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a:r>
              <a:rPr lang="en-IN" sz="3200" b="1" dirty="0" smtClean="0">
                <a:solidFill>
                  <a:srgbClr val="FF0000"/>
                </a:solidFill>
                <a:latin typeface="Times New Roman" panose="02020603050405020304" pitchFamily="18" charset="0"/>
                <a:cs typeface="Times New Roman" panose="02020603050405020304" pitchFamily="18" charset="0"/>
              </a:rPr>
              <a:t/>
            </a:r>
            <a:br>
              <a:rPr lang="en-IN" sz="3200" b="1" dirty="0" smtClean="0">
                <a:solidFill>
                  <a:srgbClr val="FF0000"/>
                </a:solidFill>
                <a:latin typeface="Times New Roman" panose="02020603050405020304" pitchFamily="18" charset="0"/>
                <a:cs typeface="Times New Roman" panose="02020603050405020304" pitchFamily="18" charset="0"/>
              </a:rPr>
            </a:br>
            <a:r>
              <a:rPr lang="en-IN" sz="3200" b="1" dirty="0" smtClean="0">
                <a:solidFill>
                  <a:srgbClr val="FF0000"/>
                </a:solidFill>
                <a:latin typeface="Times New Roman" panose="02020603050405020304" pitchFamily="18" charset="0"/>
                <a:cs typeface="Times New Roman" panose="02020603050405020304" pitchFamily="18" charset="0"/>
              </a:rPr>
              <a:t>Simple Sub-divided Bar </a:t>
            </a:r>
            <a:r>
              <a:rPr lang="en-IN" sz="3200" b="1" dirty="0">
                <a:solidFill>
                  <a:srgbClr val="FF0000"/>
                </a:solidFill>
                <a:latin typeface="Times New Roman" panose="02020603050405020304" pitchFamily="18" charset="0"/>
                <a:cs typeface="Times New Roman" panose="02020603050405020304" pitchFamily="18" charset="0"/>
              </a:rPr>
              <a:t>Diagram</a:t>
            </a:r>
          </a:p>
        </p:txBody>
      </p:sp>
    </p:spTree>
    <p:extLst>
      <p:ext uri="{BB962C8B-B14F-4D97-AF65-F5344CB8AC3E}">
        <p14:creationId xmlns:p14="http://schemas.microsoft.com/office/powerpoint/2010/main" val="340897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Percentage Bar diagram</a:t>
            </a:r>
          </a:p>
        </p:txBody>
      </p:sp>
      <p:sp>
        <p:nvSpPr>
          <p:cNvPr id="3" name="Content Placeholder 2"/>
          <p:cNvSpPr>
            <a:spLocks noGrp="1"/>
          </p:cNvSpPr>
          <p:nvPr>
            <p:ph idx="1"/>
          </p:nvPr>
        </p:nvSpPr>
        <p:spPr/>
        <p:txBody>
          <a:bodyPr/>
          <a:lstStyle/>
          <a:p>
            <a:pPr lvl="0" algn="just"/>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When relative change in component parts are important, then it is used. All bars heights are same. </a:t>
            </a:r>
            <a:endParaRPr lang="en-IN"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lvl="0" algn="just"/>
            <a:r>
              <a:rPr lang="en-IN"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It calculate </a:t>
            </a:r>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percentage of each components of bars. </a:t>
            </a:r>
          </a:p>
          <a:p>
            <a:endParaRPr lang="en-IN" dirty="0"/>
          </a:p>
        </p:txBody>
      </p:sp>
    </p:spTree>
    <p:extLst>
      <p:ext uri="{BB962C8B-B14F-4D97-AF65-F5344CB8AC3E}">
        <p14:creationId xmlns:p14="http://schemas.microsoft.com/office/powerpoint/2010/main" val="1306685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550</Words>
  <Application>Microsoft Office PowerPoint</Application>
  <PresentationFormat>Widescreen</PresentationFormat>
  <Paragraphs>43</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AdineKirnberg-Script</vt:lpstr>
      <vt:lpstr>Arial</vt:lpstr>
      <vt:lpstr>Calibri</vt:lpstr>
      <vt:lpstr>Calibri Light</vt:lpstr>
      <vt:lpstr>Symbol</vt:lpstr>
      <vt:lpstr>Times New Roman</vt:lpstr>
      <vt:lpstr>Office Theme</vt:lpstr>
      <vt:lpstr>BIHAR ANIMAL SCIENCES UNIVERSITY, PATNA, BIHAR Bihar Veterinary College, Patna</vt:lpstr>
      <vt:lpstr>One-dimensional diagrams  </vt:lpstr>
      <vt:lpstr>LINE DIAGRAMS:</vt:lpstr>
      <vt:lpstr>Properties</vt:lpstr>
      <vt:lpstr>Types of Bars Diagram   </vt:lpstr>
      <vt:lpstr>Simple Bar Diagram</vt:lpstr>
      <vt:lpstr> Following points should be kept into mind  </vt:lpstr>
      <vt:lpstr> Simple Sub-divided Bar Diagram</vt:lpstr>
      <vt:lpstr>Percentage Bar diagram</vt:lpstr>
      <vt:lpstr>Percentage Sub-divided Bar diagram</vt:lpstr>
      <vt:lpstr>PowerPoint Presentation</vt:lpstr>
      <vt:lpstr>Percentage Simple Bar diagram</vt:lpstr>
      <vt:lpstr>Multiple Bar Diagrams</vt:lpstr>
      <vt:lpstr>Multiple Bar Diagrams</vt:lpstr>
      <vt:lpstr>Deviation Bars - It is also Called as Bilateral Bar Diagrams and used to depict plus (surplus) and minus (deficit) directions from the point of reference. The net Quantities which have both positive and negative values.  </vt:lpstr>
      <vt:lpstr>Broken Bars - The observation of a variable presents extreme variation, then smaller values of observation appear to small in size in comparison to larger one in form of Bars. Thus Broken Bars are used to present such kind of data graphically.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Diagrammatic and Graphic Representation</dc:title>
  <dc:creator>HP</dc:creator>
  <cp:lastModifiedBy>HP</cp:lastModifiedBy>
  <cp:revision>71</cp:revision>
  <dcterms:created xsi:type="dcterms:W3CDTF">2019-11-05T07:21:36Z</dcterms:created>
  <dcterms:modified xsi:type="dcterms:W3CDTF">2020-11-05T10:58:22Z</dcterms:modified>
</cp:coreProperties>
</file>