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75" r:id="rId2"/>
    <p:sldId id="276" r:id="rId3"/>
    <p:sldId id="273" r:id="rId4"/>
    <p:sldId id="258" r:id="rId5"/>
    <p:sldId id="259" r:id="rId6"/>
    <p:sldId id="277" r:id="rId7"/>
    <p:sldId id="278" r:id="rId8"/>
    <p:sldId id="272" r:id="rId9"/>
    <p:sldId id="261" r:id="rId10"/>
    <p:sldId id="262" r:id="rId11"/>
    <p:sldId id="263" r:id="rId12"/>
    <p:sldId id="264" r:id="rId13"/>
    <p:sldId id="265" r:id="rId14"/>
    <p:sldId id="266" r:id="rId15"/>
    <p:sldId id="270" r:id="rId16"/>
    <p:sldId id="267" r:id="rId17"/>
    <p:sldId id="268" r:id="rId18"/>
    <p:sldId id="271" r:id="rId19"/>
    <p:sldId id="281" r:id="rId20"/>
    <p:sldId id="282" r:id="rId21"/>
    <p:sldId id="283" r:id="rId22"/>
    <p:sldId id="280" r:id="rId23"/>
    <p:sldId id="284" r:id="rId24"/>
    <p:sldId id="279" r:id="rId25"/>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2D5ABB26-0587-4C30-8999-92F81FD0307C}" styleName="No Style, No Grid">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9" d="100"/>
          <a:sy n="109" d="100"/>
        </p:scale>
        <p:origin x="636" y="8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viewProps" Target="viewProps.xml"/></Relationships>
</file>

<file path=ppt/drawings/_rels/vmlDrawing1.v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image" Target="../media/image4.jpeg"/></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222026545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127697132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412240533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DD425DED-40D2-4951-803A-E73C71DFB674}" type="datetimeFigureOut">
              <a:rPr lang="en-IN" smtClean="0"/>
              <a:t>18-11-2020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146586062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DD425DED-40D2-4951-803A-E73C71DFB674}" type="datetimeFigureOut">
              <a:rPr lang="en-IN" smtClean="0"/>
              <a:t>18-11-2020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418103108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DD425DED-40D2-4951-803A-E73C71DFB674}" type="datetimeFigureOut">
              <a:rPr lang="en-IN" smtClean="0"/>
              <a:t>18-11-2020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59263894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D425DED-40D2-4951-803A-E73C71DFB674}" type="datetimeFigureOut">
              <a:rPr lang="en-IN" smtClean="0"/>
              <a:t>18-11-2020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13765805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Edit Master text styles</a:t>
            </a:r>
          </a:p>
        </p:txBody>
      </p:sp>
      <p:sp>
        <p:nvSpPr>
          <p:cNvPr id="5" name="Date Placeholder 4"/>
          <p:cNvSpPr>
            <a:spLocks noGrp="1"/>
          </p:cNvSpPr>
          <p:nvPr>
            <p:ph type="dt" sz="half" idx="10"/>
          </p:nvPr>
        </p:nvSpPr>
        <p:spPr/>
        <p:txBody>
          <a:bodyPr/>
          <a:lstStyle/>
          <a:p>
            <a:fld id="{DD425DED-40D2-4951-803A-E73C71DFB674}" type="datetimeFigureOut">
              <a:rPr lang="en-IN" smtClean="0"/>
              <a:t>18-11-2020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226155485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DD425DED-40D2-4951-803A-E73C71DFB674}" type="datetimeFigureOut">
              <a:rPr lang="en-IN" smtClean="0"/>
              <a:t>18-11-2020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285260461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309322996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extLst>
      <p:ext uri="{BB962C8B-B14F-4D97-AF65-F5344CB8AC3E}">
        <p14:creationId xmlns:p14="http://schemas.microsoft.com/office/powerpoint/2010/main" val="11393555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171683622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1450604031"/>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1643185025"/>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69160863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D425DED-40D2-4951-803A-E73C71DFB674}" type="datetimeFigureOut">
              <a:rPr lang="en-IN" smtClean="0"/>
              <a:t>18-11-2020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38348AB-ECC9-4EF9-BF32-55CC68D231E1}" type="slidenum">
              <a:rPr lang="en-IN" smtClean="0"/>
              <a:t>‹#›</a:t>
            </a:fld>
            <a:endParaRPr lang="en-IN"/>
          </a:p>
        </p:txBody>
      </p:sp>
    </p:spTree>
    <p:extLst>
      <p:ext uri="{BB962C8B-B14F-4D97-AF65-F5344CB8AC3E}">
        <p14:creationId xmlns:p14="http://schemas.microsoft.com/office/powerpoint/2010/main" val="311240854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DD425DED-40D2-4951-803A-E73C71DFB674}" type="datetimeFigureOut">
              <a:rPr lang="en-IN" smtClean="0"/>
              <a:t>18-11-2020</a:t>
            </a:fld>
            <a:endParaRPr lang="en-IN"/>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IN"/>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F38348AB-ECC9-4EF9-BF32-55CC68D231E1}" type="slidenum">
              <a:rPr lang="en-IN" smtClean="0"/>
              <a:t>‹#›</a:t>
            </a:fld>
            <a:endParaRPr lang="en-IN"/>
          </a:p>
        </p:txBody>
      </p:sp>
    </p:spTree>
    <p:extLst>
      <p:ext uri="{BB962C8B-B14F-4D97-AF65-F5344CB8AC3E}">
        <p14:creationId xmlns:p14="http://schemas.microsoft.com/office/powerpoint/2010/main" val="212293646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8" Type="http://schemas.openxmlformats.org/officeDocument/2006/relationships/hyperlink" Target="https://en.wikipedia.org/wiki/Polychlorinated_dibenzodioxins" TargetMode="External"/><Relationship Id="rId3" Type="http://schemas.openxmlformats.org/officeDocument/2006/relationships/hyperlink" Target="https://en.wikipedia.org/wiki/Terpene" TargetMode="External"/><Relationship Id="rId7" Type="http://schemas.openxmlformats.org/officeDocument/2006/relationships/hyperlink" Target="https://en.wikipedia.org/wiki/Fatty_acid" TargetMode="External"/><Relationship Id="rId2" Type="http://schemas.openxmlformats.org/officeDocument/2006/relationships/hyperlink" Target="https://en.wikipedia.org/wiki/Alkaloid" TargetMode="External"/><Relationship Id="rId1" Type="http://schemas.openxmlformats.org/officeDocument/2006/relationships/slideLayout" Target="../slideLayouts/slideLayout2.xml"/><Relationship Id="rId6" Type="http://schemas.openxmlformats.org/officeDocument/2006/relationships/hyperlink" Target="https://en.wikipedia.org/wiki/Steroid" TargetMode="External"/><Relationship Id="rId5" Type="http://schemas.openxmlformats.org/officeDocument/2006/relationships/hyperlink" Target="https://en.wikipedia.org/wiki/Flavonoid" TargetMode="External"/><Relationship Id="rId4" Type="http://schemas.openxmlformats.org/officeDocument/2006/relationships/hyperlink" Target="https://en.wikipedia.org/wiki/Amino_acid" TargetMode="External"/></Relationships>
</file>

<file path=ppt/slides/_rels/slide5.xml.rels><?xml version="1.0" encoding="UTF-8" standalone="yes"?>
<Relationships xmlns="http://schemas.openxmlformats.org/package/2006/relationships"><Relationship Id="rId3" Type="http://schemas.openxmlformats.org/officeDocument/2006/relationships/hyperlink" Target="https://en.wikipedia.org/wiki/Alicyclic" TargetMode="External"/><Relationship Id="rId2" Type="http://schemas.openxmlformats.org/officeDocument/2006/relationships/hyperlink" Target="https://en.wikipedia.org/wiki/DDT" TargetMode="External"/><Relationship Id="rId1" Type="http://schemas.openxmlformats.org/officeDocument/2006/relationships/slideLayout" Target="../slideLayouts/slideLayout2.xml"/><Relationship Id="rId6" Type="http://schemas.openxmlformats.org/officeDocument/2006/relationships/hyperlink" Target="https://en.wikipedia.org/wiki/Depolarization" TargetMode="External"/><Relationship Id="rId5" Type="http://schemas.openxmlformats.org/officeDocument/2006/relationships/hyperlink" Target="https://en.wikipedia.org/wiki/Sodium_channel#Voltage-gated" TargetMode="External"/><Relationship Id="rId4" Type="http://schemas.openxmlformats.org/officeDocument/2006/relationships/hyperlink" Target="https://en.wikipedia.org/wiki/Peripheral_nervous_system" TargetMode="External"/></Relationships>
</file>

<file path=ppt/slides/_rels/slide6.xml.rels><?xml version="1.0" encoding="UTF-8" standalone="yes"?>
<Relationships xmlns="http://schemas.openxmlformats.org/package/2006/relationships"><Relationship Id="rId8" Type="http://schemas.openxmlformats.org/officeDocument/2006/relationships/hyperlink" Target="https://en.wikipedia.org/wiki/Central_nervous_system" TargetMode="External"/><Relationship Id="rId13" Type="http://schemas.openxmlformats.org/officeDocument/2006/relationships/hyperlink" Target="https://en.wikipedia.org/wiki/Pentachlorophenol" TargetMode="External"/><Relationship Id="rId3" Type="http://schemas.openxmlformats.org/officeDocument/2006/relationships/hyperlink" Target="https://en.wikipedia.org/wiki/Dieldrin" TargetMode="External"/><Relationship Id="rId7" Type="http://schemas.openxmlformats.org/officeDocument/2006/relationships/hyperlink" Target="https://en.wikipedia.org/wiki/Endosulfan" TargetMode="External"/><Relationship Id="rId12" Type="http://schemas.openxmlformats.org/officeDocument/2006/relationships/hyperlink" Target="https://en.wikipedia.org/wiki/Kepone" TargetMode="External"/><Relationship Id="rId2" Type="http://schemas.openxmlformats.org/officeDocument/2006/relationships/hyperlink" Target="https://en.wikipedia.org/wiki/Aldrin" TargetMode="External"/><Relationship Id="rId1" Type="http://schemas.openxmlformats.org/officeDocument/2006/relationships/slideLayout" Target="../slideLayouts/slideLayout2.xml"/><Relationship Id="rId6" Type="http://schemas.openxmlformats.org/officeDocument/2006/relationships/hyperlink" Target="https://en.wikipedia.org/wiki/Chlordane" TargetMode="External"/><Relationship Id="rId11" Type="http://schemas.openxmlformats.org/officeDocument/2006/relationships/hyperlink" Target="https://en.wikipedia.org/wiki/Mirex" TargetMode="External"/><Relationship Id="rId5" Type="http://schemas.openxmlformats.org/officeDocument/2006/relationships/hyperlink" Target="https://en.wikipedia.org/wiki/Heptachlor" TargetMode="External"/><Relationship Id="rId15" Type="http://schemas.openxmlformats.org/officeDocument/2006/relationships/hyperlink" Target="https://en.wikipedia.org/wiki/Hydrophobic" TargetMode="External"/><Relationship Id="rId10" Type="http://schemas.openxmlformats.org/officeDocument/2006/relationships/hyperlink" Target="https://en.wikipedia.org/wiki/Dicofol" TargetMode="External"/><Relationship Id="rId4" Type="http://schemas.openxmlformats.org/officeDocument/2006/relationships/hyperlink" Target="https://en.wikipedia.org/wiki/Endrin" TargetMode="External"/><Relationship Id="rId9" Type="http://schemas.openxmlformats.org/officeDocument/2006/relationships/hyperlink" Target="https://en.wikipedia.org/wiki/Gamma-Aminobutyric_acid" TargetMode="External"/><Relationship Id="rId14" Type="http://schemas.openxmlformats.org/officeDocument/2006/relationships/hyperlink" Target="https://en.wikipedia.org/wiki/Hydrophilic" TargetMode="Externa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slideLayout" Target="../slideLayouts/slideLayout2.xml"/><Relationship Id="rId1" Type="http://schemas.openxmlformats.org/officeDocument/2006/relationships/vmlDrawing" Target="../drawings/vmlDrawing1.vml"/></Relationships>
</file>

<file path=ppt/slides/_rels/slide11.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94238" y="791308"/>
            <a:ext cx="10515600" cy="987304"/>
          </a:xfrm>
        </p:spPr>
        <p:txBody>
          <a:bodyPr>
            <a:normAutofit fontScale="90000"/>
          </a:bodyPr>
          <a:lstStyle/>
          <a:p>
            <a:pPr algn="ctr"/>
            <a:r>
              <a:rPr lang="en-US" sz="3600" b="1" dirty="0" smtClean="0">
                <a:solidFill>
                  <a:srgbClr val="0070C0"/>
                </a:solidFill>
              </a:rPr>
              <a:t>ORGANOCHLORINE PESTICIDE </a:t>
            </a:r>
            <a:r>
              <a:rPr lang="en-US" sz="3600" b="1" dirty="0">
                <a:solidFill>
                  <a:srgbClr val="0070C0"/>
                </a:solidFill>
              </a:rPr>
              <a:t>POISONING IN ANIMALS</a:t>
            </a:r>
            <a:r>
              <a:rPr lang="en-US" sz="3600" b="1" dirty="0">
                <a:solidFill>
                  <a:srgbClr val="00B050"/>
                </a:solidFill>
              </a:rPr>
              <a:t/>
            </a:r>
            <a:br>
              <a:rPr lang="en-US" sz="3600" b="1" dirty="0">
                <a:solidFill>
                  <a:srgbClr val="00B050"/>
                </a:solidFill>
              </a:rPr>
            </a:br>
            <a:r>
              <a:rPr lang="en-US" sz="3600" b="1" dirty="0">
                <a:solidFill>
                  <a:srgbClr val="00B050"/>
                </a:solidFill>
              </a:rPr>
              <a:t/>
            </a:r>
            <a:br>
              <a:rPr lang="en-US" sz="3600" b="1" dirty="0">
                <a:solidFill>
                  <a:srgbClr val="00B050"/>
                </a:solidFill>
              </a:rPr>
            </a:br>
            <a:r>
              <a:rPr lang="en-US" sz="3200" dirty="0" smtClean="0">
                <a:solidFill>
                  <a:schemeClr val="accent1"/>
                </a:solidFill>
              </a:rPr>
              <a:t>VPP 609 Unit II </a:t>
            </a:r>
            <a:br>
              <a:rPr lang="en-US" sz="3200" dirty="0" smtClean="0">
                <a:solidFill>
                  <a:schemeClr val="accent1"/>
                </a:solidFill>
              </a:rPr>
            </a:br>
            <a:r>
              <a:rPr lang="en-US" sz="3200" dirty="0" smtClean="0">
                <a:solidFill>
                  <a:schemeClr val="accent1"/>
                </a:solidFill>
              </a:rPr>
              <a:t>18/11/2020</a:t>
            </a:r>
            <a:endParaRPr lang="en-IN" dirty="0"/>
          </a:p>
        </p:txBody>
      </p:sp>
      <p:sp>
        <p:nvSpPr>
          <p:cNvPr id="3" name="Content Placeholder 2"/>
          <p:cNvSpPr>
            <a:spLocks noGrp="1"/>
          </p:cNvSpPr>
          <p:nvPr>
            <p:ph idx="1"/>
          </p:nvPr>
        </p:nvSpPr>
        <p:spPr>
          <a:xfrm>
            <a:off x="917331" y="4466491"/>
            <a:ext cx="10515600" cy="3029317"/>
          </a:xfrm>
        </p:spPr>
        <p:txBody>
          <a:bodyPr/>
          <a:lstStyle/>
          <a:p>
            <a:pPr marL="0" indent="0" algn="ctr">
              <a:spcBef>
                <a:spcPts val="0"/>
              </a:spcBef>
              <a:buNone/>
            </a:pPr>
            <a:r>
              <a:rPr lang="en-US" sz="2400" b="1" dirty="0" smtClean="0">
                <a:solidFill>
                  <a:srgbClr val="FF0000"/>
                </a:solidFill>
              </a:rPr>
              <a:t>Dr. </a:t>
            </a:r>
            <a:r>
              <a:rPr lang="en-US" sz="2400" b="1" dirty="0" err="1" smtClean="0">
                <a:solidFill>
                  <a:srgbClr val="FF0000"/>
                </a:solidFill>
              </a:rPr>
              <a:t>Sanjiv</a:t>
            </a:r>
            <a:r>
              <a:rPr lang="en-US" sz="2400" b="1" dirty="0" smtClean="0">
                <a:solidFill>
                  <a:srgbClr val="FF0000"/>
                </a:solidFill>
              </a:rPr>
              <a:t> Kumar,</a:t>
            </a:r>
          </a:p>
          <a:p>
            <a:pPr marL="0" indent="0" algn="ctr">
              <a:spcBef>
                <a:spcPts val="0"/>
              </a:spcBef>
              <a:buNone/>
            </a:pPr>
            <a:r>
              <a:rPr lang="en-US" sz="2400" b="1" dirty="0" smtClean="0">
                <a:solidFill>
                  <a:srgbClr val="FF0000"/>
                </a:solidFill>
              </a:rPr>
              <a:t>Assistant Professor,</a:t>
            </a:r>
          </a:p>
          <a:p>
            <a:pPr marL="0" indent="0" algn="ctr">
              <a:spcBef>
                <a:spcPts val="0"/>
              </a:spcBef>
              <a:buNone/>
            </a:pPr>
            <a:r>
              <a:rPr lang="en-US" sz="2400" b="1" dirty="0" smtClean="0">
                <a:solidFill>
                  <a:srgbClr val="FF0000"/>
                </a:solidFill>
              </a:rPr>
              <a:t>  Department of Veterinary Pathology,</a:t>
            </a:r>
          </a:p>
          <a:p>
            <a:pPr marL="0" indent="0" algn="ctr">
              <a:spcBef>
                <a:spcPts val="0"/>
              </a:spcBef>
              <a:buNone/>
            </a:pPr>
            <a:r>
              <a:rPr lang="en-US" sz="2400" b="1" dirty="0" smtClean="0">
                <a:solidFill>
                  <a:srgbClr val="FF0000"/>
                </a:solidFill>
              </a:rPr>
              <a:t>BVC, Patna</a:t>
            </a:r>
          </a:p>
          <a:p>
            <a:endParaRPr lang="en-IN" dirty="0"/>
          </a:p>
        </p:txBody>
      </p:sp>
    </p:spTree>
    <p:extLst>
      <p:ext uri="{BB962C8B-B14F-4D97-AF65-F5344CB8AC3E}">
        <p14:creationId xmlns:p14="http://schemas.microsoft.com/office/powerpoint/2010/main" val="54380880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1011115" y="756137"/>
            <a:ext cx="10216662" cy="5811717"/>
          </a:xfrm>
        </p:spPr>
        <p:txBody>
          <a:bodyPr>
            <a:normAutofit/>
          </a:bodyPr>
          <a:lstStyle/>
          <a:p>
            <a:pPr algn="just">
              <a:lnSpc>
                <a:spcPct val="150000"/>
              </a:lnSpc>
            </a:pPr>
            <a:r>
              <a:rPr lang="en-US" sz="2000" dirty="0" smtClean="0">
                <a:latin typeface="Times New Roman" panose="02020603050405020304" pitchFamily="18" charset="0"/>
                <a:cs typeface="Times New Roman" panose="02020603050405020304" pitchFamily="18" charset="0"/>
              </a:rPr>
              <a:t>Organochlorines (OC) are a group of chlorinated compounds widely used as synthetic pesticides. </a:t>
            </a:r>
          </a:p>
          <a:p>
            <a:pPr algn="just">
              <a:lnSpc>
                <a:spcPct val="150000"/>
              </a:lnSpc>
            </a:pPr>
            <a:r>
              <a:rPr lang="en-US" sz="2000" dirty="0" smtClean="0">
                <a:latin typeface="Times New Roman" panose="02020603050405020304" pitchFamily="18" charset="0"/>
                <a:cs typeface="Times New Roman" panose="02020603050405020304" pitchFamily="18" charset="0"/>
              </a:rPr>
              <a:t>These chemicals belong to the class of persistent organic pollutants (POPs) with high persistence in the environment. </a:t>
            </a:r>
            <a:endParaRPr lang="en-IN" sz="2000" dirty="0" smtClean="0">
              <a:latin typeface="Times New Roman" panose="02020603050405020304" pitchFamily="18" charset="0"/>
              <a:cs typeface="Times New Roman" panose="02020603050405020304" pitchFamily="18" charset="0"/>
            </a:endParaRPr>
          </a:p>
          <a:p>
            <a:pPr algn="just">
              <a:lnSpc>
                <a:spcPct val="150000"/>
              </a:lnSpc>
            </a:pPr>
            <a:r>
              <a:rPr lang="en-US" sz="2000" dirty="0" smtClean="0">
                <a:latin typeface="Times New Roman" panose="02020603050405020304" pitchFamily="18" charset="0"/>
                <a:cs typeface="Times New Roman" panose="02020603050405020304" pitchFamily="18" charset="0"/>
              </a:rPr>
              <a:t>These </a:t>
            </a:r>
            <a:r>
              <a:rPr lang="en-US" sz="2000" dirty="0">
                <a:latin typeface="Times New Roman" panose="02020603050405020304" pitchFamily="18" charset="0"/>
                <a:cs typeface="Times New Roman" panose="02020603050405020304" pitchFamily="18" charset="0"/>
              </a:rPr>
              <a:t>compounds are known for their high toxicity, slow degradation and bioaccumulation. </a:t>
            </a:r>
            <a:endParaRPr lang="en-US" sz="2000" dirty="0" smtClean="0">
              <a:latin typeface="Times New Roman" panose="02020603050405020304" pitchFamily="18" charset="0"/>
              <a:cs typeface="Times New Roman" panose="02020603050405020304" pitchFamily="18" charset="0"/>
            </a:endParaRPr>
          </a:p>
          <a:p>
            <a:pPr algn="just">
              <a:lnSpc>
                <a:spcPct val="150000"/>
              </a:lnSpc>
            </a:pPr>
            <a:r>
              <a:rPr lang="en-US" sz="2000" dirty="0" smtClean="0">
                <a:latin typeface="Times New Roman" panose="02020603050405020304" pitchFamily="18" charset="0"/>
                <a:cs typeface="Times New Roman" panose="02020603050405020304" pitchFamily="18" charset="0"/>
              </a:rPr>
              <a:t>Even </a:t>
            </a:r>
            <a:r>
              <a:rPr lang="en-US" sz="2000" dirty="0">
                <a:latin typeface="Times New Roman" panose="02020603050405020304" pitchFamily="18" charset="0"/>
                <a:cs typeface="Times New Roman" panose="02020603050405020304" pitchFamily="18" charset="0"/>
              </a:rPr>
              <a:t>though many of the compounds which belong to OC were banned in developed countries, the use of these agents has been rising. </a:t>
            </a:r>
            <a:endParaRPr lang="en-US" sz="2000" dirty="0" smtClean="0">
              <a:latin typeface="Times New Roman" panose="02020603050405020304" pitchFamily="18" charset="0"/>
              <a:cs typeface="Times New Roman" panose="02020603050405020304" pitchFamily="18" charset="0"/>
            </a:endParaRPr>
          </a:p>
          <a:p>
            <a:pPr algn="just">
              <a:lnSpc>
                <a:spcPct val="150000"/>
              </a:lnSpc>
            </a:pPr>
            <a:r>
              <a:rPr lang="en-US" sz="2000" dirty="0" smtClean="0">
                <a:latin typeface="Times New Roman" panose="02020603050405020304" pitchFamily="18" charset="0"/>
                <a:cs typeface="Times New Roman" panose="02020603050405020304" pitchFamily="18" charset="0"/>
              </a:rPr>
              <a:t>This </a:t>
            </a:r>
            <a:r>
              <a:rPr lang="en-US" sz="2000" dirty="0">
                <a:latin typeface="Times New Roman" panose="02020603050405020304" pitchFamily="18" charset="0"/>
                <a:cs typeface="Times New Roman" panose="02020603050405020304" pitchFamily="18" charset="0"/>
              </a:rPr>
              <a:t>concerns particularly abuse of these chemicals which is in practice across the continents</a:t>
            </a:r>
            <a:r>
              <a:rPr lang="en-US" sz="2000" dirty="0" smtClean="0">
                <a:latin typeface="Times New Roman" panose="02020603050405020304" pitchFamily="18" charset="0"/>
                <a:cs typeface="Times New Roman" panose="02020603050405020304" pitchFamily="18" charset="0"/>
              </a:rPr>
              <a:t>.</a:t>
            </a:r>
          </a:p>
          <a:p>
            <a:pPr algn="just">
              <a:lnSpc>
                <a:spcPct val="150000"/>
              </a:lnSpc>
            </a:pPr>
            <a:r>
              <a:rPr lang="en-US" sz="2000" dirty="0" smtClean="0">
                <a:latin typeface="Times New Roman" panose="02020603050405020304" pitchFamily="18" charset="0"/>
                <a:cs typeface="Times New Roman" panose="02020603050405020304" pitchFamily="18" charset="0"/>
              </a:rPr>
              <a:t>Though </a:t>
            </a:r>
            <a:r>
              <a:rPr lang="en-US" sz="2000" dirty="0">
                <a:latin typeface="Times New Roman" panose="02020603050405020304" pitchFamily="18" charset="0"/>
                <a:cs typeface="Times New Roman" panose="02020603050405020304" pitchFamily="18" charset="0"/>
              </a:rPr>
              <a:t>pesticides have been developed with the concept of target organism toxicity, often non-target species are affected badly by their application</a:t>
            </a:r>
            <a:r>
              <a:rPr lang="en-US" sz="2000" dirty="0" smtClean="0">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117396700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290" name="Picture 2" descr="PRACTICAL USES&#10;CHEMICAL PESTS CONTROLLED&#10;Endosulfan Ants, grasshoppers, lepidopteran larva&#10;Chlordane Aphids, grasshoppers...."/>
          <p:cNvPicPr>
            <a:picLocks noGrp="1" noChangeAspect="1" noChangeArrowheads="1"/>
          </p:cNvPicPr>
          <p:nvPr>
            <p:ph idx="1"/>
          </p:nvPr>
        </p:nvPicPr>
        <p:blipFill>
          <a:blip r:embed="rId2">
            <a:extLst>
              <a:ext uri="{28A0092B-C50C-407E-A947-70E740481C1C}">
                <a14:useLocalDpi xmlns:a14="http://schemas.microsoft.com/office/drawing/2010/main" val="0"/>
              </a:ext>
            </a:extLst>
          </a:blip>
          <a:stretch>
            <a:fillRect/>
          </a:stretch>
        </p:blipFill>
        <p:spPr bwMode="auto">
          <a:xfrm>
            <a:off x="782515" y="545123"/>
            <a:ext cx="9970477" cy="6312877"/>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10988318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Natural </a:t>
            </a:r>
            <a:r>
              <a:rPr lang="en-US" dirty="0" smtClean="0"/>
              <a:t>occurrence</a:t>
            </a:r>
            <a:endParaRPr lang="en-IN" dirty="0"/>
          </a:p>
        </p:txBody>
      </p:sp>
      <p:sp>
        <p:nvSpPr>
          <p:cNvPr id="3" name="Content Placeholder 2"/>
          <p:cNvSpPr>
            <a:spLocks noGrp="1"/>
          </p:cNvSpPr>
          <p:nvPr>
            <p:ph idx="1"/>
          </p:nvPr>
        </p:nvSpPr>
        <p:spPr>
          <a:xfrm>
            <a:off x="677334" y="1406769"/>
            <a:ext cx="8596668" cy="4634593"/>
          </a:xfrm>
        </p:spPr>
        <p:txBody>
          <a:bodyPr>
            <a:normAutofit/>
          </a:bodyPr>
          <a:lstStyle/>
          <a:p>
            <a:pPr marL="0" indent="0">
              <a:buNone/>
            </a:pPr>
            <a:endParaRPr lang="en-US" dirty="0"/>
          </a:p>
          <a:p>
            <a:pPr algn="just">
              <a:lnSpc>
                <a:spcPct val="150000"/>
              </a:lnSpc>
            </a:pPr>
            <a:r>
              <a:rPr lang="en-US" sz="2000" dirty="0">
                <a:latin typeface="Times New Roman" panose="02020603050405020304" pitchFamily="18" charset="0"/>
                <a:cs typeface="Times New Roman" panose="02020603050405020304" pitchFamily="18" charset="0"/>
              </a:rPr>
              <a:t>Many organochlorine compounds have been isolated from natural sources ranging from bacteria to humans</a:t>
            </a:r>
            <a:r>
              <a:rPr lang="en-US" sz="2000" dirty="0" smtClean="0">
                <a:latin typeface="Times New Roman" panose="02020603050405020304" pitchFamily="18" charset="0"/>
                <a:cs typeface="Times New Roman" panose="02020603050405020304" pitchFamily="18" charset="0"/>
              </a:rPr>
              <a:t>.</a:t>
            </a:r>
            <a:endParaRPr lang="en-US" sz="2000" baseline="30000" dirty="0">
              <a:latin typeface="Times New Roman" panose="02020603050405020304" pitchFamily="18" charset="0"/>
              <a:cs typeface="Times New Roman" panose="02020603050405020304" pitchFamily="18" charset="0"/>
            </a:endParaRPr>
          </a:p>
          <a:p>
            <a:pPr algn="just">
              <a:lnSpc>
                <a:spcPct val="150000"/>
              </a:lnSpc>
            </a:pPr>
            <a:r>
              <a:rPr lang="en-US" sz="2000" dirty="0" smtClean="0">
                <a:latin typeface="Times New Roman" panose="02020603050405020304" pitchFamily="18" charset="0"/>
                <a:cs typeface="Times New Roman" panose="02020603050405020304" pitchFamily="18" charset="0"/>
              </a:rPr>
              <a:t>Chlorinated </a:t>
            </a:r>
            <a:r>
              <a:rPr lang="en-US" sz="2000" dirty="0">
                <a:latin typeface="Times New Roman" panose="02020603050405020304" pitchFamily="18" charset="0"/>
                <a:cs typeface="Times New Roman" panose="02020603050405020304" pitchFamily="18" charset="0"/>
              </a:rPr>
              <a:t>organic compounds are found in nearly every class of biomolecules including </a:t>
            </a:r>
            <a:r>
              <a:rPr lang="en-US" sz="2000" dirty="0">
                <a:latin typeface="Times New Roman" panose="02020603050405020304" pitchFamily="18" charset="0"/>
                <a:cs typeface="Times New Roman" panose="02020603050405020304" pitchFamily="18" charset="0"/>
                <a:hlinkClick r:id="rId2" tooltip="Alkaloid"/>
              </a:rPr>
              <a:t>alkaloids</a:t>
            </a:r>
            <a:r>
              <a:rPr lang="en-US" sz="2000" dirty="0">
                <a:latin typeface="Times New Roman" panose="02020603050405020304" pitchFamily="18" charset="0"/>
                <a:cs typeface="Times New Roman" panose="02020603050405020304" pitchFamily="18" charset="0"/>
              </a:rPr>
              <a:t>, </a:t>
            </a:r>
            <a:r>
              <a:rPr lang="en-US" sz="2000" dirty="0">
                <a:latin typeface="Times New Roman" panose="02020603050405020304" pitchFamily="18" charset="0"/>
                <a:cs typeface="Times New Roman" panose="02020603050405020304" pitchFamily="18" charset="0"/>
                <a:hlinkClick r:id="rId3" tooltip="Terpene"/>
              </a:rPr>
              <a:t>terpenes</a:t>
            </a:r>
            <a:r>
              <a:rPr lang="en-US" sz="2000" dirty="0">
                <a:latin typeface="Times New Roman" panose="02020603050405020304" pitchFamily="18" charset="0"/>
                <a:cs typeface="Times New Roman" panose="02020603050405020304" pitchFamily="18" charset="0"/>
              </a:rPr>
              <a:t>, </a:t>
            </a:r>
            <a:r>
              <a:rPr lang="en-US" sz="2000" dirty="0">
                <a:latin typeface="Times New Roman" panose="02020603050405020304" pitchFamily="18" charset="0"/>
                <a:cs typeface="Times New Roman" panose="02020603050405020304" pitchFamily="18" charset="0"/>
                <a:hlinkClick r:id="rId4" tooltip="Amino acid"/>
              </a:rPr>
              <a:t>amino acids</a:t>
            </a:r>
            <a:r>
              <a:rPr lang="en-US" sz="2000" dirty="0">
                <a:latin typeface="Times New Roman" panose="02020603050405020304" pitchFamily="18" charset="0"/>
                <a:cs typeface="Times New Roman" panose="02020603050405020304" pitchFamily="18" charset="0"/>
              </a:rPr>
              <a:t>, </a:t>
            </a:r>
            <a:r>
              <a:rPr lang="en-US" sz="2000" dirty="0">
                <a:latin typeface="Times New Roman" panose="02020603050405020304" pitchFamily="18" charset="0"/>
                <a:cs typeface="Times New Roman" panose="02020603050405020304" pitchFamily="18" charset="0"/>
                <a:hlinkClick r:id="rId5" tooltip="Flavonoid"/>
              </a:rPr>
              <a:t>flavonoids</a:t>
            </a:r>
            <a:r>
              <a:rPr lang="en-US" sz="2000" dirty="0">
                <a:latin typeface="Times New Roman" panose="02020603050405020304" pitchFamily="18" charset="0"/>
                <a:cs typeface="Times New Roman" panose="02020603050405020304" pitchFamily="18" charset="0"/>
              </a:rPr>
              <a:t>, </a:t>
            </a:r>
            <a:r>
              <a:rPr lang="en-US" sz="2000" dirty="0">
                <a:latin typeface="Times New Roman" panose="02020603050405020304" pitchFamily="18" charset="0"/>
                <a:cs typeface="Times New Roman" panose="02020603050405020304" pitchFamily="18" charset="0"/>
                <a:hlinkClick r:id="rId6" tooltip="Steroid"/>
              </a:rPr>
              <a:t>steroids</a:t>
            </a:r>
            <a:r>
              <a:rPr lang="en-US" sz="2000" dirty="0">
                <a:latin typeface="Times New Roman" panose="02020603050405020304" pitchFamily="18" charset="0"/>
                <a:cs typeface="Times New Roman" panose="02020603050405020304" pitchFamily="18" charset="0"/>
              </a:rPr>
              <a:t>, and </a:t>
            </a:r>
            <a:r>
              <a:rPr lang="en-US" sz="2000" dirty="0">
                <a:latin typeface="Times New Roman" panose="02020603050405020304" pitchFamily="18" charset="0"/>
                <a:cs typeface="Times New Roman" panose="02020603050405020304" pitchFamily="18" charset="0"/>
                <a:hlinkClick r:id="rId7" tooltip="Fatty acid"/>
              </a:rPr>
              <a:t>fatty acids</a:t>
            </a:r>
            <a:r>
              <a:rPr lang="en-US" sz="2000" dirty="0" smtClean="0">
                <a:latin typeface="Times New Roman" panose="02020603050405020304" pitchFamily="18" charset="0"/>
                <a:cs typeface="Times New Roman" panose="02020603050405020304" pitchFamily="18" charset="0"/>
              </a:rPr>
              <a:t>.</a:t>
            </a:r>
            <a:endParaRPr lang="en-US" sz="2000" baseline="30000" dirty="0">
              <a:latin typeface="Times New Roman" panose="02020603050405020304" pitchFamily="18" charset="0"/>
              <a:cs typeface="Times New Roman" panose="02020603050405020304" pitchFamily="18" charset="0"/>
            </a:endParaRPr>
          </a:p>
          <a:p>
            <a:pPr algn="just">
              <a:lnSpc>
                <a:spcPct val="150000"/>
              </a:lnSpc>
            </a:pPr>
            <a:r>
              <a:rPr lang="en-US" sz="2000" dirty="0" smtClean="0">
                <a:latin typeface="Times New Roman" panose="02020603050405020304" pitchFamily="18" charset="0"/>
                <a:cs typeface="Times New Roman" panose="02020603050405020304" pitchFamily="18" charset="0"/>
              </a:rPr>
              <a:t>Organochlorides</a:t>
            </a:r>
            <a:r>
              <a:rPr lang="en-US" sz="2000" dirty="0">
                <a:latin typeface="Times New Roman" panose="02020603050405020304" pitchFamily="18" charset="0"/>
                <a:cs typeface="Times New Roman" panose="02020603050405020304" pitchFamily="18" charset="0"/>
              </a:rPr>
              <a:t>, including </a:t>
            </a:r>
            <a:r>
              <a:rPr lang="en-US" sz="2000" dirty="0">
                <a:latin typeface="Times New Roman" panose="02020603050405020304" pitchFamily="18" charset="0"/>
                <a:cs typeface="Times New Roman" panose="02020603050405020304" pitchFamily="18" charset="0"/>
                <a:hlinkClick r:id="rId8" tooltip="Polychlorinated dibenzodioxins"/>
              </a:rPr>
              <a:t>dioxins</a:t>
            </a:r>
            <a:r>
              <a:rPr lang="en-US" sz="2000" dirty="0">
                <a:latin typeface="Times New Roman" panose="02020603050405020304" pitchFamily="18" charset="0"/>
                <a:cs typeface="Times New Roman" panose="02020603050405020304" pitchFamily="18" charset="0"/>
              </a:rPr>
              <a:t>, are produced in the high temperature environment of forest fires, and dioxins have been found in the preserved ashes of lightning-ignited fires that predate synthetic </a:t>
            </a:r>
            <a:r>
              <a:rPr lang="en-US" sz="2000" dirty="0" smtClean="0">
                <a:latin typeface="Times New Roman" panose="02020603050405020304" pitchFamily="18" charset="0"/>
                <a:cs typeface="Times New Roman" panose="02020603050405020304" pitchFamily="18" charset="0"/>
              </a:rPr>
              <a:t>dioxins.</a:t>
            </a:r>
            <a:endParaRPr lang="en-US" sz="2000" baseline="30000" dirty="0">
              <a:latin typeface="Times New Roman" panose="02020603050405020304" pitchFamily="18" charset="0"/>
              <a:cs typeface="Times New Roman" panose="02020603050405020304" pitchFamily="18" charset="0"/>
            </a:endParaRPr>
          </a:p>
          <a:p>
            <a:pPr marL="0" indent="0">
              <a:buNone/>
            </a:pPr>
            <a:endParaRPr lang="en-IN" dirty="0"/>
          </a:p>
        </p:txBody>
      </p:sp>
    </p:spTree>
    <p:extLst>
      <p:ext uri="{BB962C8B-B14F-4D97-AF65-F5344CB8AC3E}">
        <p14:creationId xmlns:p14="http://schemas.microsoft.com/office/powerpoint/2010/main" val="3814722244"/>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t>Pesticides</a:t>
            </a:r>
            <a:endParaRPr lang="en-IN" dirty="0"/>
          </a:p>
        </p:txBody>
      </p:sp>
      <p:sp>
        <p:nvSpPr>
          <p:cNvPr id="3" name="Content Placeholder 2"/>
          <p:cNvSpPr>
            <a:spLocks noGrp="1"/>
          </p:cNvSpPr>
          <p:nvPr>
            <p:ph idx="1"/>
          </p:nvPr>
        </p:nvSpPr>
        <p:spPr>
          <a:xfrm>
            <a:off x="677333" y="1318847"/>
            <a:ext cx="9170051" cy="4722516"/>
          </a:xfrm>
        </p:spPr>
        <p:txBody>
          <a:bodyPr>
            <a:normAutofit fontScale="92500" lnSpcReduction="20000"/>
          </a:bodyPr>
          <a:lstStyle/>
          <a:p>
            <a:pPr marL="0" indent="0">
              <a:buNone/>
            </a:pPr>
            <a:endParaRPr lang="en-US" b="1" dirty="0"/>
          </a:p>
          <a:p>
            <a:pPr algn="just">
              <a:lnSpc>
                <a:spcPct val="150000"/>
              </a:lnSpc>
            </a:pPr>
            <a:r>
              <a:rPr lang="en-US" sz="2400" dirty="0">
                <a:latin typeface="Times New Roman" panose="02020603050405020304" pitchFamily="18" charset="0"/>
                <a:cs typeface="Times New Roman" panose="02020603050405020304" pitchFamily="18" charset="0"/>
              </a:rPr>
              <a:t>The two main groups of organochlorine insecticides are the </a:t>
            </a:r>
            <a:r>
              <a:rPr lang="en-US" sz="2400" dirty="0">
                <a:latin typeface="Times New Roman" panose="02020603050405020304" pitchFamily="18" charset="0"/>
                <a:cs typeface="Times New Roman" panose="02020603050405020304" pitchFamily="18" charset="0"/>
                <a:hlinkClick r:id="rId2" tooltip="DDT"/>
              </a:rPr>
              <a:t>DDT</a:t>
            </a:r>
            <a:r>
              <a:rPr lang="en-US" sz="2400" dirty="0">
                <a:latin typeface="Times New Roman" panose="02020603050405020304" pitchFamily="18" charset="0"/>
                <a:cs typeface="Times New Roman" panose="02020603050405020304" pitchFamily="18" charset="0"/>
              </a:rPr>
              <a:t>-type compounds and the chlorinated </a:t>
            </a:r>
            <a:r>
              <a:rPr lang="en-US" sz="2400" dirty="0" err="1">
                <a:latin typeface="Times New Roman" panose="02020603050405020304" pitchFamily="18" charset="0"/>
                <a:cs typeface="Times New Roman" panose="02020603050405020304" pitchFamily="18" charset="0"/>
                <a:hlinkClick r:id="rId3" tooltip="Alicyclic"/>
              </a:rPr>
              <a:t>alicyclics</a:t>
            </a:r>
            <a:r>
              <a:rPr lang="en-US" sz="2400" dirty="0">
                <a:latin typeface="Times New Roman" panose="02020603050405020304" pitchFamily="18" charset="0"/>
                <a:cs typeface="Times New Roman" panose="02020603050405020304" pitchFamily="18" charset="0"/>
              </a:rPr>
              <a:t>. Their mechanism of action differs slightly.</a:t>
            </a:r>
          </a:p>
          <a:p>
            <a:pPr algn="just">
              <a:lnSpc>
                <a:spcPct val="150000"/>
              </a:lnSpc>
            </a:pPr>
            <a:r>
              <a:rPr lang="en-US" sz="2400" dirty="0">
                <a:latin typeface="Times New Roman" panose="02020603050405020304" pitchFamily="18" charset="0"/>
                <a:cs typeface="Times New Roman" panose="02020603050405020304" pitchFamily="18" charset="0"/>
              </a:rPr>
              <a:t>The DDT like compounds work on the </a:t>
            </a:r>
            <a:r>
              <a:rPr lang="en-US" sz="2400" dirty="0">
                <a:latin typeface="Times New Roman" panose="02020603050405020304" pitchFamily="18" charset="0"/>
                <a:cs typeface="Times New Roman" panose="02020603050405020304" pitchFamily="18" charset="0"/>
                <a:hlinkClick r:id="rId4" tooltip="Peripheral nervous system"/>
              </a:rPr>
              <a:t>peripheral nervous system</a:t>
            </a:r>
            <a:r>
              <a:rPr lang="en-US" sz="2400" dirty="0">
                <a:latin typeface="Times New Roman" panose="02020603050405020304" pitchFamily="18" charset="0"/>
                <a:cs typeface="Times New Roman" panose="02020603050405020304" pitchFamily="18" charset="0"/>
              </a:rPr>
              <a:t>. At the axon's </a:t>
            </a:r>
            <a:r>
              <a:rPr lang="en-US" sz="2400" dirty="0">
                <a:latin typeface="Times New Roman" panose="02020603050405020304" pitchFamily="18" charset="0"/>
                <a:cs typeface="Times New Roman" panose="02020603050405020304" pitchFamily="18" charset="0"/>
                <a:hlinkClick r:id="rId5" tooltip="Sodium channel"/>
              </a:rPr>
              <a:t>sodium channel</a:t>
            </a:r>
            <a:r>
              <a:rPr lang="en-US" sz="2400" dirty="0">
                <a:latin typeface="Times New Roman" panose="02020603050405020304" pitchFamily="18" charset="0"/>
                <a:cs typeface="Times New Roman" panose="02020603050405020304" pitchFamily="18" charset="0"/>
              </a:rPr>
              <a:t>, they prevent gate closure after activation and membrane </a:t>
            </a:r>
            <a:r>
              <a:rPr lang="en-US" sz="2400" dirty="0">
                <a:latin typeface="Times New Roman" panose="02020603050405020304" pitchFamily="18" charset="0"/>
                <a:cs typeface="Times New Roman" panose="02020603050405020304" pitchFamily="18" charset="0"/>
                <a:hlinkClick r:id="rId6" tooltip="Depolarization"/>
              </a:rPr>
              <a:t>depolarization</a:t>
            </a:r>
            <a:r>
              <a:rPr lang="en-US" sz="2400" dirty="0">
                <a:latin typeface="Times New Roman" panose="02020603050405020304" pitchFamily="18" charset="0"/>
                <a:cs typeface="Times New Roman" panose="02020603050405020304" pitchFamily="18" charset="0"/>
              </a:rPr>
              <a:t>. Sodium ions leak through the nerve membrane and create a destabilizing negative "</a:t>
            </a:r>
            <a:r>
              <a:rPr lang="en-US" sz="2400" dirty="0" err="1">
                <a:latin typeface="Times New Roman" panose="02020603050405020304" pitchFamily="18" charset="0"/>
                <a:cs typeface="Times New Roman" panose="02020603050405020304" pitchFamily="18" charset="0"/>
              </a:rPr>
              <a:t>afterpotential</a:t>
            </a:r>
            <a:r>
              <a:rPr lang="en-US" sz="2400" dirty="0">
                <a:latin typeface="Times New Roman" panose="02020603050405020304" pitchFamily="18" charset="0"/>
                <a:cs typeface="Times New Roman" panose="02020603050405020304" pitchFamily="18" charset="0"/>
              </a:rPr>
              <a:t>" with </a:t>
            </a:r>
            <a:r>
              <a:rPr lang="en-US" sz="2400" dirty="0" err="1">
                <a:latin typeface="Times New Roman" panose="02020603050405020304" pitchFamily="18" charset="0"/>
                <a:cs typeface="Times New Roman" panose="02020603050405020304" pitchFamily="18" charset="0"/>
              </a:rPr>
              <a:t>hyperexcitability</a:t>
            </a:r>
            <a:r>
              <a:rPr lang="en-US" sz="2400" dirty="0">
                <a:latin typeface="Times New Roman" panose="02020603050405020304" pitchFamily="18" charset="0"/>
                <a:cs typeface="Times New Roman" panose="02020603050405020304" pitchFamily="18" charset="0"/>
              </a:rPr>
              <a:t> of the nerve. This leakage causes repeated discharges in the neuron either spontaneously or after a single stimulus</a:t>
            </a:r>
            <a:r>
              <a:rPr lang="en-US" sz="2400" dirty="0" smtClean="0">
                <a:latin typeface="Times New Roman" panose="02020603050405020304" pitchFamily="18" charset="0"/>
                <a:cs typeface="Times New Roman" panose="02020603050405020304" pitchFamily="18" charset="0"/>
              </a:rPr>
              <a:t>.</a:t>
            </a:r>
            <a:endParaRPr lang="en-US" sz="24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667294225"/>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77334" y="800101"/>
            <a:ext cx="8596668" cy="5241262"/>
          </a:xfrm>
        </p:spPr>
        <p:txBody>
          <a:bodyPr>
            <a:normAutofit fontScale="92500" lnSpcReduction="10000"/>
          </a:bodyPr>
          <a:lstStyle/>
          <a:p>
            <a:pPr>
              <a:lnSpc>
                <a:spcPct val="150000"/>
              </a:lnSpc>
            </a:pPr>
            <a:r>
              <a:rPr lang="en-US" sz="2400" dirty="0">
                <a:latin typeface="Times New Roman" panose="02020603050405020304" pitchFamily="18" charset="0"/>
                <a:cs typeface="Times New Roman" panose="02020603050405020304" pitchFamily="18" charset="0"/>
              </a:rPr>
              <a:t>Chlorinated </a:t>
            </a:r>
            <a:r>
              <a:rPr lang="en-US" sz="2400" dirty="0" err="1">
                <a:latin typeface="Times New Roman" panose="02020603050405020304" pitchFamily="18" charset="0"/>
                <a:cs typeface="Times New Roman" panose="02020603050405020304" pitchFamily="18" charset="0"/>
              </a:rPr>
              <a:t>cyclodienes</a:t>
            </a:r>
            <a:r>
              <a:rPr lang="en-US" sz="2400" dirty="0">
                <a:latin typeface="Times New Roman" panose="02020603050405020304" pitchFamily="18" charset="0"/>
                <a:cs typeface="Times New Roman" panose="02020603050405020304" pitchFamily="18" charset="0"/>
              </a:rPr>
              <a:t> include </a:t>
            </a:r>
            <a:r>
              <a:rPr lang="en-US" sz="2400" dirty="0" err="1">
                <a:latin typeface="Times New Roman" panose="02020603050405020304" pitchFamily="18" charset="0"/>
                <a:cs typeface="Times New Roman" panose="02020603050405020304" pitchFamily="18" charset="0"/>
                <a:hlinkClick r:id="rId2" tooltip="Aldrin"/>
              </a:rPr>
              <a:t>aldrin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hlinkClick r:id="rId3" tooltip="Dieldrin"/>
              </a:rPr>
              <a:t>dieldrin</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hlinkClick r:id="rId4" tooltip="Endrin"/>
              </a:rPr>
              <a:t>endrin</a:t>
            </a:r>
            <a:r>
              <a:rPr lang="en-US" sz="2400" dirty="0">
                <a:latin typeface="Times New Roman" panose="02020603050405020304" pitchFamily="18" charset="0"/>
                <a:cs typeface="Times New Roman" panose="02020603050405020304" pitchFamily="18" charset="0"/>
              </a:rPr>
              <a:t>, </a:t>
            </a:r>
            <a:r>
              <a:rPr lang="en-US" sz="2400" dirty="0">
                <a:latin typeface="Times New Roman" panose="02020603050405020304" pitchFamily="18" charset="0"/>
                <a:cs typeface="Times New Roman" panose="02020603050405020304" pitchFamily="18" charset="0"/>
                <a:hlinkClick r:id="rId5" tooltip="Heptachlor"/>
              </a:rPr>
              <a:t>heptachlor</a:t>
            </a:r>
            <a:r>
              <a:rPr lang="en-US" sz="2400" dirty="0">
                <a:latin typeface="Times New Roman" panose="02020603050405020304" pitchFamily="18" charset="0"/>
                <a:cs typeface="Times New Roman" panose="02020603050405020304" pitchFamily="18" charset="0"/>
              </a:rPr>
              <a:t>, </a:t>
            </a:r>
            <a:r>
              <a:rPr lang="en-US" sz="2400" dirty="0">
                <a:latin typeface="Times New Roman" panose="02020603050405020304" pitchFamily="18" charset="0"/>
                <a:cs typeface="Times New Roman" panose="02020603050405020304" pitchFamily="18" charset="0"/>
                <a:hlinkClick r:id="rId6" tooltip="Chlordane"/>
              </a:rPr>
              <a:t>chlordane</a:t>
            </a:r>
            <a:r>
              <a:rPr lang="en-US" sz="2400" dirty="0">
                <a:latin typeface="Times New Roman" panose="02020603050405020304" pitchFamily="18" charset="0"/>
                <a:cs typeface="Times New Roman" panose="02020603050405020304" pitchFamily="18" charset="0"/>
              </a:rPr>
              <a:t> and </a:t>
            </a:r>
            <a:r>
              <a:rPr lang="en-US" sz="2400" dirty="0" err="1">
                <a:latin typeface="Times New Roman" panose="02020603050405020304" pitchFamily="18" charset="0"/>
                <a:cs typeface="Times New Roman" panose="02020603050405020304" pitchFamily="18" charset="0"/>
                <a:hlinkClick r:id="rId7" tooltip="Endosulfan"/>
              </a:rPr>
              <a:t>endosulfan</a:t>
            </a:r>
            <a:r>
              <a:rPr lang="en-US" sz="2400" dirty="0">
                <a:latin typeface="Times New Roman" panose="02020603050405020304" pitchFamily="18" charset="0"/>
                <a:cs typeface="Times New Roman" panose="02020603050405020304" pitchFamily="18" charset="0"/>
              </a:rPr>
              <a:t>. A 2- to 8-hour exposure leads to depressed </a:t>
            </a:r>
            <a:r>
              <a:rPr lang="en-US" sz="2400" dirty="0">
                <a:latin typeface="Times New Roman" panose="02020603050405020304" pitchFamily="18" charset="0"/>
                <a:cs typeface="Times New Roman" panose="02020603050405020304" pitchFamily="18" charset="0"/>
                <a:hlinkClick r:id="rId8" tooltip="Central nervous system"/>
              </a:rPr>
              <a:t>central nervous system</a:t>
            </a:r>
            <a:r>
              <a:rPr lang="en-US" sz="2400" dirty="0">
                <a:latin typeface="Times New Roman" panose="02020603050405020304" pitchFamily="18" charset="0"/>
                <a:cs typeface="Times New Roman" panose="02020603050405020304" pitchFamily="18" charset="0"/>
              </a:rPr>
              <a:t> (CNS) activity, followed by </a:t>
            </a:r>
            <a:r>
              <a:rPr lang="en-US" sz="2400" dirty="0" err="1">
                <a:latin typeface="Times New Roman" panose="02020603050405020304" pitchFamily="18" charset="0"/>
                <a:cs typeface="Times New Roman" panose="02020603050405020304" pitchFamily="18" charset="0"/>
              </a:rPr>
              <a:t>hyperexcitability</a:t>
            </a:r>
            <a:r>
              <a:rPr lang="en-US" sz="2400" dirty="0">
                <a:latin typeface="Times New Roman" panose="02020603050405020304" pitchFamily="18" charset="0"/>
                <a:cs typeface="Times New Roman" panose="02020603050405020304" pitchFamily="18" charset="0"/>
              </a:rPr>
              <a:t>, tremors, and then seizures. The mechanism of action is the insecticide binding at the GABA site in the </a:t>
            </a:r>
            <a:r>
              <a:rPr lang="en-US" sz="2400" dirty="0">
                <a:latin typeface="Times New Roman" panose="02020603050405020304" pitchFamily="18" charset="0"/>
                <a:cs typeface="Times New Roman" panose="02020603050405020304" pitchFamily="18" charset="0"/>
                <a:hlinkClick r:id="rId9" tooltip="Gamma-Aminobutyric acid"/>
              </a:rPr>
              <a:t>gamma-Aminobutyric acid</a:t>
            </a:r>
            <a:r>
              <a:rPr lang="en-US" sz="2400" dirty="0">
                <a:latin typeface="Times New Roman" panose="02020603050405020304" pitchFamily="18" charset="0"/>
                <a:cs typeface="Times New Roman" panose="02020603050405020304" pitchFamily="18" charset="0"/>
              </a:rPr>
              <a:t> (GABA) chloride </a:t>
            </a:r>
            <a:r>
              <a:rPr lang="en-US" sz="2400" dirty="0" err="1">
                <a:latin typeface="Times New Roman" panose="02020603050405020304" pitchFamily="18" charset="0"/>
                <a:cs typeface="Times New Roman" panose="02020603050405020304" pitchFamily="18" charset="0"/>
              </a:rPr>
              <a:t>ionophore</a:t>
            </a:r>
            <a:r>
              <a:rPr lang="en-US" sz="2400" dirty="0">
                <a:latin typeface="Times New Roman" panose="02020603050405020304" pitchFamily="18" charset="0"/>
                <a:cs typeface="Times New Roman" panose="02020603050405020304" pitchFamily="18" charset="0"/>
              </a:rPr>
              <a:t> complex, which inhibits chloride flow into the nerve.</a:t>
            </a:r>
          </a:p>
          <a:p>
            <a:pPr algn="just">
              <a:lnSpc>
                <a:spcPct val="150000"/>
              </a:lnSpc>
            </a:pPr>
            <a:r>
              <a:rPr lang="en-US" sz="2400" dirty="0">
                <a:latin typeface="Times New Roman" panose="02020603050405020304" pitchFamily="18" charset="0"/>
                <a:cs typeface="Times New Roman" panose="02020603050405020304" pitchFamily="18" charset="0"/>
              </a:rPr>
              <a:t>Other examples include </a:t>
            </a:r>
            <a:r>
              <a:rPr lang="en-US" sz="2400" dirty="0" err="1">
                <a:latin typeface="Times New Roman" panose="02020603050405020304" pitchFamily="18" charset="0"/>
                <a:cs typeface="Times New Roman" panose="02020603050405020304" pitchFamily="18" charset="0"/>
                <a:hlinkClick r:id="rId10" tooltip="Dicofol"/>
              </a:rPr>
              <a:t>dicofol</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hlinkClick r:id="rId11" tooltip="Mirex"/>
              </a:rPr>
              <a:t>mirex</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hlinkClick r:id="rId12" tooltip="Kepone"/>
              </a:rPr>
              <a:t>kepone</a:t>
            </a:r>
            <a:r>
              <a:rPr lang="en-US" sz="2400" dirty="0">
                <a:latin typeface="Times New Roman" panose="02020603050405020304" pitchFamily="18" charset="0"/>
                <a:cs typeface="Times New Roman" panose="02020603050405020304" pitchFamily="18" charset="0"/>
              </a:rPr>
              <a:t>, and </a:t>
            </a:r>
            <a:r>
              <a:rPr lang="en-US" sz="2400" dirty="0">
                <a:latin typeface="Times New Roman" panose="02020603050405020304" pitchFamily="18" charset="0"/>
                <a:cs typeface="Times New Roman" panose="02020603050405020304" pitchFamily="18" charset="0"/>
                <a:hlinkClick r:id="rId13" tooltip="Pentachlorophenol"/>
              </a:rPr>
              <a:t>pentachlorophenol</a:t>
            </a:r>
            <a:r>
              <a:rPr lang="en-US" sz="2400" dirty="0">
                <a:latin typeface="Times New Roman" panose="02020603050405020304" pitchFamily="18" charset="0"/>
                <a:cs typeface="Times New Roman" panose="02020603050405020304" pitchFamily="18" charset="0"/>
              </a:rPr>
              <a:t>. These can be either </a:t>
            </a:r>
            <a:r>
              <a:rPr lang="en-US" sz="2400" dirty="0">
                <a:latin typeface="Times New Roman" panose="02020603050405020304" pitchFamily="18" charset="0"/>
                <a:cs typeface="Times New Roman" panose="02020603050405020304" pitchFamily="18" charset="0"/>
                <a:hlinkClick r:id="rId14" tooltip="Hydrophilic"/>
              </a:rPr>
              <a:t>hydrophilic</a:t>
            </a:r>
            <a:r>
              <a:rPr lang="en-US" sz="2400" dirty="0">
                <a:latin typeface="Times New Roman" panose="02020603050405020304" pitchFamily="18" charset="0"/>
                <a:cs typeface="Times New Roman" panose="02020603050405020304" pitchFamily="18" charset="0"/>
              </a:rPr>
              <a:t> or </a:t>
            </a:r>
            <a:r>
              <a:rPr lang="en-US" sz="2400" dirty="0">
                <a:latin typeface="Times New Roman" panose="02020603050405020304" pitchFamily="18" charset="0"/>
                <a:cs typeface="Times New Roman" panose="02020603050405020304" pitchFamily="18" charset="0"/>
                <a:hlinkClick r:id="rId15" tooltip="Hydrophobic"/>
              </a:rPr>
              <a:t>hydrophobic</a:t>
            </a:r>
            <a:r>
              <a:rPr lang="en-US" sz="2400" dirty="0">
                <a:latin typeface="Times New Roman" panose="02020603050405020304" pitchFamily="18" charset="0"/>
                <a:cs typeface="Times New Roman" panose="02020603050405020304" pitchFamily="18" charset="0"/>
              </a:rPr>
              <a:t>, depending on their molecular structure.</a:t>
            </a:r>
          </a:p>
          <a:p>
            <a:pPr>
              <a:lnSpc>
                <a:spcPct val="150000"/>
              </a:lnSpc>
            </a:pPr>
            <a:endParaRPr lang="en-IN" sz="2400" dirty="0">
              <a:latin typeface="Times New Roman" panose="02020603050405020304" pitchFamily="18" charset="0"/>
              <a:cs typeface="Times New Roman" panose="02020603050405020304" pitchFamily="18" charset="0"/>
            </a:endParaRPr>
          </a:p>
          <a:p>
            <a:endParaRPr lang="en-IN" dirty="0"/>
          </a:p>
        </p:txBody>
      </p:sp>
    </p:spTree>
    <p:extLst>
      <p:ext uri="{BB962C8B-B14F-4D97-AF65-F5344CB8AC3E}">
        <p14:creationId xmlns:p14="http://schemas.microsoft.com/office/powerpoint/2010/main" val="347720348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Examples</a:t>
            </a:r>
            <a:endParaRPr lang="en-IN" dirty="0"/>
          </a:p>
        </p:txBody>
      </p:sp>
      <p:graphicFrame>
        <p:nvGraphicFramePr>
          <p:cNvPr id="4" name="Content Placeholder 3"/>
          <p:cNvGraphicFramePr>
            <a:graphicFrameLocks noGrp="1"/>
          </p:cNvGraphicFramePr>
          <p:nvPr>
            <p:ph idx="1"/>
            <p:extLst>
              <p:ext uri="{D42A27DB-BD31-4B8C-83A1-F6EECF244321}">
                <p14:modId xmlns:p14="http://schemas.microsoft.com/office/powerpoint/2010/main" val="967769156"/>
              </p:ext>
            </p:extLst>
          </p:nvPr>
        </p:nvGraphicFramePr>
        <p:xfrm>
          <a:off x="838198" y="2004646"/>
          <a:ext cx="9897210" cy="3182816"/>
        </p:xfrm>
        <a:graphic>
          <a:graphicData uri="http://schemas.openxmlformats.org/drawingml/2006/table">
            <a:tbl>
              <a:tblPr>
                <a:tableStyleId>{2D5ABB26-0587-4C30-8999-92F81FD0307C}</a:tableStyleId>
              </a:tblPr>
              <a:tblGrid>
                <a:gridCol w="4948605">
                  <a:extLst>
                    <a:ext uri="{9D8B030D-6E8A-4147-A177-3AD203B41FA5}">
                      <a16:colId xmlns:a16="http://schemas.microsoft.com/office/drawing/2014/main" val="3434162140"/>
                    </a:ext>
                  </a:extLst>
                </a:gridCol>
                <a:gridCol w="4948605">
                  <a:extLst>
                    <a:ext uri="{9D8B030D-6E8A-4147-A177-3AD203B41FA5}">
                      <a16:colId xmlns:a16="http://schemas.microsoft.com/office/drawing/2014/main" val="1794462810"/>
                    </a:ext>
                  </a:extLst>
                </a:gridCol>
              </a:tblGrid>
              <a:tr h="553533">
                <a:tc>
                  <a:txBody>
                    <a:bodyPr/>
                    <a:lstStyle/>
                    <a:p>
                      <a:pPr algn="l" fontAlgn="t">
                        <a:lnSpc>
                          <a:spcPct val="150000"/>
                        </a:lnSpc>
                      </a:pPr>
                      <a:r>
                        <a:rPr lang="en-IN" dirty="0">
                          <a:solidFill>
                            <a:srgbClr val="0070C0"/>
                          </a:solidFill>
                          <a:effectLst/>
                          <a:latin typeface="Times New Roman" panose="02020603050405020304" pitchFamily="18" charset="0"/>
                          <a:cs typeface="Times New Roman" panose="02020603050405020304" pitchFamily="18" charset="0"/>
                        </a:rPr>
                        <a:t>Chemical names</a:t>
                      </a:r>
                    </a:p>
                  </a:txBody>
                  <a:tcPr/>
                </a:tc>
                <a:tc rowSpan="2">
                  <a:txBody>
                    <a:bodyPr/>
                    <a:lstStyle/>
                    <a:p>
                      <a:pPr algn="l" fontAlgn="t">
                        <a:lnSpc>
                          <a:spcPct val="150000"/>
                        </a:lnSpc>
                      </a:pPr>
                      <a:r>
                        <a:rPr lang="en-IN" dirty="0">
                          <a:effectLst/>
                          <a:latin typeface="Times New Roman" panose="02020603050405020304" pitchFamily="18" charset="0"/>
                          <a:cs typeface="Times New Roman" panose="02020603050405020304" pitchFamily="18" charset="0"/>
                        </a:rPr>
                        <a:t>DDT</a:t>
                      </a:r>
                      <a:r>
                        <a:rPr lang="en-IN" dirty="0" smtClean="0">
                          <a:effectLst/>
                          <a:latin typeface="Times New Roman" panose="02020603050405020304" pitchFamily="18" charset="0"/>
                          <a:cs typeface="Times New Roman" panose="02020603050405020304" pitchFamily="18" charset="0"/>
                        </a:rPr>
                        <a:t>, DDD</a:t>
                      </a:r>
                      <a:r>
                        <a:rPr lang="en-IN" dirty="0">
                          <a:effectLst/>
                          <a:latin typeface="Times New Roman" panose="02020603050405020304" pitchFamily="18" charset="0"/>
                          <a:cs typeface="Times New Roman" panose="02020603050405020304" pitchFamily="18" charset="0"/>
                        </a:rPr>
                        <a:t>, </a:t>
                      </a:r>
                      <a:r>
                        <a:rPr lang="en-IN" dirty="0" err="1">
                          <a:effectLst/>
                          <a:latin typeface="Times New Roman" panose="02020603050405020304" pitchFamily="18" charset="0"/>
                          <a:cs typeface="Times New Roman" panose="02020603050405020304" pitchFamily="18" charset="0"/>
                        </a:rPr>
                        <a:t>Dicofol</a:t>
                      </a:r>
                      <a:r>
                        <a:rPr lang="en-IN" dirty="0">
                          <a:effectLst/>
                          <a:latin typeface="Times New Roman" panose="02020603050405020304" pitchFamily="18" charset="0"/>
                          <a:cs typeface="Times New Roman" panose="02020603050405020304" pitchFamily="18" charset="0"/>
                        </a:rPr>
                        <a:t>, Eldrin, </a:t>
                      </a:r>
                      <a:r>
                        <a:rPr lang="en-IN" dirty="0" err="1">
                          <a:effectLst/>
                          <a:latin typeface="Times New Roman" panose="02020603050405020304" pitchFamily="18" charset="0"/>
                          <a:cs typeface="Times New Roman" panose="02020603050405020304" pitchFamily="18" charset="0"/>
                        </a:rPr>
                        <a:t>Dieldrin</a:t>
                      </a:r>
                      <a:r>
                        <a:rPr lang="en-IN" dirty="0">
                          <a:effectLst/>
                          <a:latin typeface="Times New Roman" panose="02020603050405020304" pitchFamily="18" charset="0"/>
                          <a:cs typeface="Times New Roman" panose="02020603050405020304" pitchFamily="18" charset="0"/>
                        </a:rPr>
                        <a:t>, </a:t>
                      </a:r>
                      <a:r>
                        <a:rPr lang="en-IN" dirty="0" err="1">
                          <a:effectLst/>
                          <a:latin typeface="Times New Roman" panose="02020603050405020304" pitchFamily="18" charset="0"/>
                          <a:cs typeface="Times New Roman" panose="02020603050405020304" pitchFamily="18" charset="0"/>
                        </a:rPr>
                        <a:t>Chlorobenziate</a:t>
                      </a:r>
                      <a:r>
                        <a:rPr lang="en-IN" dirty="0">
                          <a:effectLst/>
                          <a:latin typeface="Times New Roman" panose="02020603050405020304" pitchFamily="18" charset="0"/>
                          <a:cs typeface="Times New Roman" panose="02020603050405020304" pitchFamily="18" charset="0"/>
                        </a:rPr>
                        <a:t>, </a:t>
                      </a:r>
                      <a:r>
                        <a:rPr lang="en-IN" dirty="0" err="1">
                          <a:effectLst/>
                          <a:latin typeface="Times New Roman" panose="02020603050405020304" pitchFamily="18" charset="0"/>
                          <a:cs typeface="Times New Roman" panose="02020603050405020304" pitchFamily="18" charset="0"/>
                        </a:rPr>
                        <a:t>Lindane</a:t>
                      </a:r>
                      <a:r>
                        <a:rPr lang="en-IN" dirty="0">
                          <a:effectLst/>
                          <a:latin typeface="Times New Roman" panose="02020603050405020304" pitchFamily="18" charset="0"/>
                          <a:cs typeface="Times New Roman" panose="02020603050405020304" pitchFamily="18" charset="0"/>
                        </a:rPr>
                        <a:t>, BHC, </a:t>
                      </a:r>
                      <a:r>
                        <a:rPr lang="en-IN" dirty="0" err="1">
                          <a:effectLst/>
                          <a:latin typeface="Times New Roman" panose="02020603050405020304" pitchFamily="18" charset="0"/>
                          <a:cs typeface="Times New Roman" panose="02020603050405020304" pitchFamily="18" charset="0"/>
                        </a:rPr>
                        <a:t>Methoxychloro</a:t>
                      </a:r>
                      <a:r>
                        <a:rPr lang="en-IN" dirty="0">
                          <a:effectLst/>
                          <a:latin typeface="Times New Roman" panose="02020603050405020304" pitchFamily="18" charset="0"/>
                          <a:cs typeface="Times New Roman" panose="02020603050405020304" pitchFamily="18" charset="0"/>
                        </a:rPr>
                        <a:t> Aldrin, Chlordane, </a:t>
                      </a:r>
                      <a:r>
                        <a:rPr lang="en-IN" dirty="0" err="1">
                          <a:effectLst/>
                          <a:latin typeface="Times New Roman" panose="02020603050405020304" pitchFamily="18" charset="0"/>
                          <a:cs typeface="Times New Roman" panose="02020603050405020304" pitchFamily="18" charset="0"/>
                        </a:rPr>
                        <a:t>Heptaclor</a:t>
                      </a:r>
                      <a:r>
                        <a:rPr lang="en-IN" dirty="0">
                          <a:effectLst/>
                          <a:latin typeface="Times New Roman" panose="02020603050405020304" pitchFamily="18" charset="0"/>
                          <a:cs typeface="Times New Roman" panose="02020603050405020304" pitchFamily="18" charset="0"/>
                        </a:rPr>
                        <a:t>, </a:t>
                      </a:r>
                      <a:r>
                        <a:rPr lang="en-IN" dirty="0" err="1">
                          <a:effectLst/>
                          <a:latin typeface="Times New Roman" panose="02020603050405020304" pitchFamily="18" charset="0"/>
                          <a:cs typeface="Times New Roman" panose="02020603050405020304" pitchFamily="18" charset="0"/>
                        </a:rPr>
                        <a:t>Endosufan</a:t>
                      </a:r>
                      <a:r>
                        <a:rPr lang="en-IN" dirty="0">
                          <a:effectLst/>
                          <a:latin typeface="Times New Roman" panose="02020603050405020304" pitchFamily="18" charset="0"/>
                          <a:cs typeface="Times New Roman" panose="02020603050405020304" pitchFamily="18" charset="0"/>
                        </a:rPr>
                        <a:t>, </a:t>
                      </a:r>
                      <a:r>
                        <a:rPr lang="en-IN" dirty="0" err="1">
                          <a:effectLst/>
                          <a:latin typeface="Times New Roman" panose="02020603050405020304" pitchFamily="18" charset="0"/>
                          <a:cs typeface="Times New Roman" panose="02020603050405020304" pitchFamily="18" charset="0"/>
                        </a:rPr>
                        <a:t>Isodrin</a:t>
                      </a:r>
                      <a:r>
                        <a:rPr lang="en-IN" dirty="0">
                          <a:effectLst/>
                          <a:latin typeface="Times New Roman" panose="02020603050405020304" pitchFamily="18" charset="0"/>
                          <a:cs typeface="Times New Roman" panose="02020603050405020304" pitchFamily="18" charset="0"/>
                        </a:rPr>
                        <a:t>, </a:t>
                      </a:r>
                      <a:r>
                        <a:rPr lang="en-IN" dirty="0" err="1">
                          <a:effectLst/>
                          <a:latin typeface="Times New Roman" panose="02020603050405020304" pitchFamily="18" charset="0"/>
                          <a:cs typeface="Times New Roman" panose="02020603050405020304" pitchFamily="18" charset="0"/>
                        </a:rPr>
                        <a:t>Isobenzan</a:t>
                      </a:r>
                      <a:r>
                        <a:rPr lang="en-IN" dirty="0">
                          <a:effectLst/>
                          <a:latin typeface="Times New Roman" panose="02020603050405020304" pitchFamily="18" charset="0"/>
                          <a:cs typeface="Times New Roman" panose="02020603050405020304" pitchFamily="18" charset="0"/>
                        </a:rPr>
                        <a:t>, </a:t>
                      </a:r>
                      <a:r>
                        <a:rPr lang="en-IN" dirty="0" err="1">
                          <a:effectLst/>
                          <a:latin typeface="Times New Roman" panose="02020603050405020304" pitchFamily="18" charset="0"/>
                          <a:cs typeface="Times New Roman" panose="02020603050405020304" pitchFamily="18" charset="0"/>
                        </a:rPr>
                        <a:t>Toxaphene</a:t>
                      </a:r>
                      <a:r>
                        <a:rPr lang="en-IN" dirty="0">
                          <a:effectLst/>
                          <a:latin typeface="Times New Roman" panose="02020603050405020304" pitchFamily="18" charset="0"/>
                          <a:cs typeface="Times New Roman" panose="02020603050405020304" pitchFamily="18" charset="0"/>
                        </a:rPr>
                        <a:t>, </a:t>
                      </a:r>
                      <a:r>
                        <a:rPr lang="en-IN" dirty="0" err="1">
                          <a:effectLst/>
                          <a:latin typeface="Times New Roman" panose="02020603050405020304" pitchFamily="18" charset="0"/>
                          <a:cs typeface="Times New Roman" panose="02020603050405020304" pitchFamily="18" charset="0"/>
                        </a:rPr>
                        <a:t>Chloro</a:t>
                      </a:r>
                      <a:r>
                        <a:rPr lang="en-IN" dirty="0">
                          <a:effectLst/>
                          <a:latin typeface="Times New Roman" panose="02020603050405020304" pitchFamily="18" charset="0"/>
                          <a:cs typeface="Times New Roman" panose="02020603050405020304" pitchFamily="18" charset="0"/>
                        </a:rPr>
                        <a:t> </a:t>
                      </a:r>
                      <a:r>
                        <a:rPr lang="en-IN" dirty="0" err="1">
                          <a:effectLst/>
                          <a:latin typeface="Times New Roman" panose="02020603050405020304" pitchFamily="18" charset="0"/>
                          <a:cs typeface="Times New Roman" panose="02020603050405020304" pitchFamily="18" charset="0"/>
                        </a:rPr>
                        <a:t>propylate</a:t>
                      </a:r>
                      <a:endParaRPr lang="en-IN" dirty="0">
                        <a:effectLst/>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261439177"/>
                  </a:ext>
                </a:extLst>
              </a:tr>
              <a:tr h="2629283">
                <a:tc>
                  <a:txBody>
                    <a:bodyPr/>
                    <a:lstStyle/>
                    <a:p>
                      <a:pPr algn="l" fontAlgn="t">
                        <a:lnSpc>
                          <a:spcPct val="150000"/>
                        </a:lnSpc>
                      </a:pPr>
                      <a:r>
                        <a:rPr lang="en-IN" dirty="0">
                          <a:effectLst/>
                          <a:latin typeface="Times New Roman" panose="02020603050405020304" pitchFamily="18" charset="0"/>
                          <a:cs typeface="Times New Roman" panose="02020603050405020304" pitchFamily="18" charset="0"/>
                        </a:rPr>
                        <a:t>Organochlorines</a:t>
                      </a:r>
                    </a:p>
                  </a:txBody>
                  <a:tcPr/>
                </a:tc>
                <a:tc vMerge="1">
                  <a:txBody>
                    <a:bodyPr/>
                    <a:lstStyle/>
                    <a:p>
                      <a:pPr algn="l" fontAlgn="t"/>
                      <a:endParaRPr lang="en-IN" dirty="0">
                        <a:effectLst/>
                      </a:endParaRPr>
                    </a:p>
                  </a:txBody>
                  <a:tcPr/>
                </a:tc>
                <a:extLst>
                  <a:ext uri="{0D108BD9-81ED-4DB2-BD59-A6C34878D82A}">
                    <a16:rowId xmlns:a16="http://schemas.microsoft.com/office/drawing/2014/main" val="2353371315"/>
                  </a:ext>
                </a:extLst>
              </a:tr>
            </a:tbl>
          </a:graphicData>
        </a:graphic>
      </p:graphicFrame>
    </p:spTree>
    <p:extLst>
      <p:ext uri="{BB962C8B-B14F-4D97-AF65-F5344CB8AC3E}">
        <p14:creationId xmlns:p14="http://schemas.microsoft.com/office/powerpoint/2010/main" val="40054483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Chemical structure</a:t>
            </a:r>
            <a:endParaRPr lang="en-IN" dirty="0"/>
          </a:p>
        </p:txBody>
      </p:sp>
      <p:pic>
        <p:nvPicPr>
          <p:cNvPr id="4" name="Content Placeholder 3"/>
          <p:cNvPicPr>
            <a:picLocks noGrp="1" noChangeAspect="1"/>
          </p:cNvPicPr>
          <p:nvPr>
            <p:ph idx="1"/>
          </p:nvPr>
        </p:nvPicPr>
        <p:blipFill rotWithShape="1">
          <a:blip r:embed="rId2"/>
          <a:srcRect t="17270" r="6214"/>
          <a:stretch/>
        </p:blipFill>
        <p:spPr>
          <a:xfrm>
            <a:off x="1239716" y="1749669"/>
            <a:ext cx="8352692" cy="4061375"/>
          </a:xfrm>
          <a:prstGeom prst="rect">
            <a:avLst/>
          </a:prstGeom>
        </p:spPr>
      </p:pic>
    </p:spTree>
    <p:extLst>
      <p:ext uri="{BB962C8B-B14F-4D97-AF65-F5344CB8AC3E}">
        <p14:creationId xmlns:p14="http://schemas.microsoft.com/office/powerpoint/2010/main" val="43518801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ext uri="{D42A27DB-BD31-4B8C-83A1-F6EECF244321}">
                <p14:modId xmlns:p14="http://schemas.microsoft.com/office/powerpoint/2010/main" val="2181831999"/>
              </p:ext>
            </p:extLst>
          </p:nvPr>
        </p:nvGraphicFramePr>
        <p:xfrm>
          <a:off x="1326884" y="816890"/>
          <a:ext cx="8502915" cy="5088102"/>
        </p:xfrm>
        <a:graphic>
          <a:graphicData uri="http://schemas.openxmlformats.org/drawingml/2006/table">
            <a:tbl>
              <a:tblPr/>
              <a:tblGrid>
                <a:gridCol w="2093527">
                  <a:extLst>
                    <a:ext uri="{9D8B030D-6E8A-4147-A177-3AD203B41FA5}">
                      <a16:colId xmlns:a16="http://schemas.microsoft.com/office/drawing/2014/main" val="1976254905"/>
                    </a:ext>
                  </a:extLst>
                </a:gridCol>
                <a:gridCol w="335877">
                  <a:extLst>
                    <a:ext uri="{9D8B030D-6E8A-4147-A177-3AD203B41FA5}">
                      <a16:colId xmlns:a16="http://schemas.microsoft.com/office/drawing/2014/main" val="3161950223"/>
                    </a:ext>
                  </a:extLst>
                </a:gridCol>
                <a:gridCol w="241404">
                  <a:extLst>
                    <a:ext uri="{9D8B030D-6E8A-4147-A177-3AD203B41FA5}">
                      <a16:colId xmlns:a16="http://schemas.microsoft.com/office/drawing/2014/main" val="1060575439"/>
                    </a:ext>
                  </a:extLst>
                </a:gridCol>
                <a:gridCol w="2188001">
                  <a:extLst>
                    <a:ext uri="{9D8B030D-6E8A-4147-A177-3AD203B41FA5}">
                      <a16:colId xmlns:a16="http://schemas.microsoft.com/office/drawing/2014/main" val="541282605"/>
                    </a:ext>
                  </a:extLst>
                </a:gridCol>
                <a:gridCol w="1214702">
                  <a:extLst>
                    <a:ext uri="{9D8B030D-6E8A-4147-A177-3AD203B41FA5}">
                      <a16:colId xmlns:a16="http://schemas.microsoft.com/office/drawing/2014/main" val="3107248967"/>
                    </a:ext>
                  </a:extLst>
                </a:gridCol>
                <a:gridCol w="1214702">
                  <a:extLst>
                    <a:ext uri="{9D8B030D-6E8A-4147-A177-3AD203B41FA5}">
                      <a16:colId xmlns:a16="http://schemas.microsoft.com/office/drawing/2014/main" val="4245118190"/>
                    </a:ext>
                  </a:extLst>
                </a:gridCol>
                <a:gridCol w="1214702">
                  <a:extLst>
                    <a:ext uri="{9D8B030D-6E8A-4147-A177-3AD203B41FA5}">
                      <a16:colId xmlns:a16="http://schemas.microsoft.com/office/drawing/2014/main" val="3075981951"/>
                    </a:ext>
                  </a:extLst>
                </a:gridCol>
              </a:tblGrid>
              <a:tr h="819817">
                <a:tc>
                  <a:txBody>
                    <a:bodyPr/>
                    <a:lstStyle/>
                    <a:p>
                      <a:pPr algn="l" fontAlgn="t"/>
                      <a:r>
                        <a:rPr lang="en-US" sz="1400" dirty="0" smtClean="0">
                          <a:effectLst/>
                        </a:rPr>
                        <a:t>Pesticides</a:t>
                      </a:r>
                      <a:endParaRPr lang="en-IN" sz="1400" dirty="0" smtClean="0">
                        <a:effectLst/>
                      </a:endParaRPr>
                    </a:p>
                    <a:p>
                      <a:pPr algn="l" fontAlgn="t"/>
                      <a:endParaRPr lang="en-US" sz="1400" dirty="0" smtClean="0">
                        <a:effectLst/>
                      </a:endParaRPr>
                    </a:p>
                    <a:p>
                      <a:pPr algn="l" fontAlgn="t"/>
                      <a:endParaRPr lang="en-US" sz="1400" dirty="0" smtClean="0">
                        <a:effectLst/>
                      </a:endParaRPr>
                    </a:p>
                    <a:p>
                      <a:pPr algn="l" fontAlgn="t"/>
                      <a:endParaRPr lang="en-US" sz="1400" dirty="0" smtClean="0">
                        <a:effectLst/>
                      </a:endParaRPr>
                    </a:p>
                    <a:p>
                      <a:pPr algn="l" fontAlgn="t"/>
                      <a:endParaRPr lang="en-US" sz="1400" dirty="0" smtClean="0">
                        <a:effectLst/>
                      </a:endParaRPr>
                    </a:p>
                    <a:p>
                      <a:pPr algn="l" fontAlgn="t"/>
                      <a:endParaRPr lang="en-US" sz="1400" dirty="0" smtClean="0">
                        <a:effectLst/>
                      </a:endParaRPr>
                    </a:p>
                    <a:p>
                      <a:pPr algn="l" fontAlgn="t"/>
                      <a:endParaRPr lang="en-IN" sz="1400" dirty="0">
                        <a:effectLst/>
                      </a:endParaRPr>
                    </a:p>
                  </a:txBody>
                  <a:tcPr marL="63063" marR="63063" marT="31531" marB="31531">
                    <a:lnL>
                      <a:noFill/>
                    </a:lnL>
                    <a:lnR>
                      <a:noFill/>
                    </a:lnR>
                    <a:lnT>
                      <a:noFill/>
                    </a:lnT>
                    <a:lnB>
                      <a:noFill/>
                    </a:lnB>
                    <a:solidFill>
                      <a:srgbClr val="FFFCF0"/>
                    </a:solidFill>
                  </a:tcPr>
                </a:tc>
                <a:tc>
                  <a:txBody>
                    <a:bodyPr/>
                    <a:lstStyle/>
                    <a:p>
                      <a:pPr algn="ctr" fontAlgn="t"/>
                      <a:endParaRPr lang="en-IN" sz="1400" dirty="0">
                        <a:effectLst/>
                      </a:endParaRPr>
                    </a:p>
                  </a:txBody>
                  <a:tcPr marL="63063" marR="63063" marT="31531" marB="31531">
                    <a:lnL>
                      <a:noFill/>
                    </a:lnL>
                    <a:lnR>
                      <a:noFill/>
                    </a:lnR>
                    <a:lnT>
                      <a:noFill/>
                    </a:lnT>
                    <a:lnB>
                      <a:noFill/>
                    </a:lnB>
                    <a:solidFill>
                      <a:srgbClr val="FFFCF0"/>
                    </a:solidFill>
                  </a:tcPr>
                </a:tc>
                <a:tc rowSpan="3">
                  <a:txBody>
                    <a:bodyPr/>
                    <a:lstStyle/>
                    <a:p>
                      <a:pPr algn="ctr" fontAlgn="t"/>
                      <a:endParaRPr lang="en-IN" sz="1400" dirty="0">
                        <a:effectLst/>
                      </a:endParaRPr>
                    </a:p>
                  </a:txBody>
                  <a:tcPr marL="63063" marR="63063" marT="31531" marB="31531">
                    <a:lnL>
                      <a:noFill/>
                    </a:lnL>
                    <a:lnR>
                      <a:noFill/>
                    </a:lnR>
                    <a:lnT>
                      <a:noFill/>
                    </a:lnT>
                    <a:lnB>
                      <a:noFill/>
                    </a:lnB>
                    <a:solidFill>
                      <a:srgbClr val="FFFCF0"/>
                    </a:solidFill>
                  </a:tcPr>
                </a:tc>
                <a:tc>
                  <a:txBody>
                    <a:bodyPr/>
                    <a:lstStyle/>
                    <a:p>
                      <a:pPr algn="ctr" fontAlgn="t"/>
                      <a:r>
                        <a:rPr lang="en-IN" sz="1400" dirty="0">
                          <a:effectLst/>
                        </a:rPr>
                        <a:t>Toxicity LD</a:t>
                      </a:r>
                      <a:r>
                        <a:rPr lang="en-IN" sz="1400" baseline="-25000" dirty="0">
                          <a:effectLst/>
                        </a:rPr>
                        <a:t>50</a:t>
                      </a:r>
                      <a:endParaRPr lang="en-IN" sz="1400" dirty="0">
                        <a:effectLst/>
                      </a:endParaRPr>
                    </a:p>
                  </a:txBody>
                  <a:tcPr marL="63063" marR="63063" marT="31531" marB="31531">
                    <a:lnL>
                      <a:noFill/>
                    </a:lnL>
                    <a:lnR>
                      <a:noFill/>
                    </a:lnR>
                    <a:lnT>
                      <a:noFill/>
                    </a:lnT>
                    <a:lnB>
                      <a:noFill/>
                    </a:lnB>
                    <a:solidFill>
                      <a:srgbClr val="FFFCF0"/>
                    </a:solidFill>
                  </a:tcPr>
                </a:tc>
                <a:tc>
                  <a:txBody>
                    <a:bodyPr/>
                    <a:lstStyle/>
                    <a:p>
                      <a:pPr algn="ctr" fontAlgn="t"/>
                      <a:r>
                        <a:rPr lang="en-IN" sz="1400">
                          <a:effectLst/>
                        </a:rPr>
                        <a:t>Use</a:t>
                      </a:r>
                    </a:p>
                  </a:txBody>
                  <a:tcPr marL="63063" marR="63063" marT="31531" marB="31531">
                    <a:lnL>
                      <a:noFill/>
                    </a:lnL>
                    <a:lnR>
                      <a:noFill/>
                    </a:lnR>
                    <a:lnT>
                      <a:noFill/>
                    </a:lnT>
                    <a:lnB>
                      <a:noFill/>
                    </a:lnB>
                    <a:solidFill>
                      <a:srgbClr val="FFFCF0"/>
                    </a:solidFill>
                  </a:tcPr>
                </a:tc>
                <a:tc>
                  <a:txBody>
                    <a:bodyPr/>
                    <a:lstStyle/>
                    <a:p>
                      <a:pPr algn="ctr" fontAlgn="t"/>
                      <a:r>
                        <a:rPr lang="en-IN" sz="1400">
                          <a:effectLst/>
                        </a:rPr>
                        <a:t>Persistence in environment</a:t>
                      </a:r>
                    </a:p>
                  </a:txBody>
                  <a:tcPr marL="63063" marR="63063" marT="31531" marB="31531">
                    <a:lnL>
                      <a:noFill/>
                    </a:lnL>
                    <a:lnR>
                      <a:noFill/>
                    </a:lnR>
                    <a:lnT>
                      <a:noFill/>
                    </a:lnT>
                    <a:lnB>
                      <a:noFill/>
                    </a:lnB>
                    <a:solidFill>
                      <a:srgbClr val="FFFCF0"/>
                    </a:solidFill>
                  </a:tcPr>
                </a:tc>
                <a:tc>
                  <a:txBody>
                    <a:bodyPr/>
                    <a:lstStyle/>
                    <a:p>
                      <a:pPr algn="ctr" fontAlgn="t"/>
                      <a:r>
                        <a:rPr lang="en-US" sz="1400" dirty="0">
                          <a:effectLst/>
                        </a:rPr>
                        <a:t>WHO classification based on rat oral LD</a:t>
                      </a:r>
                      <a:r>
                        <a:rPr lang="en-US" sz="1400" baseline="-25000" dirty="0">
                          <a:effectLst/>
                        </a:rPr>
                        <a:t>50</a:t>
                      </a:r>
                      <a:endParaRPr lang="en-US" sz="1400" dirty="0">
                        <a:effectLst/>
                      </a:endParaRPr>
                    </a:p>
                  </a:txBody>
                  <a:tcPr marL="63063" marR="63063" marT="31531" marB="31531">
                    <a:lnL>
                      <a:noFill/>
                    </a:lnL>
                    <a:lnR>
                      <a:noFill/>
                    </a:lnR>
                    <a:lnT>
                      <a:noFill/>
                    </a:lnT>
                    <a:lnB>
                      <a:noFill/>
                    </a:lnB>
                    <a:solidFill>
                      <a:srgbClr val="FFFCF0"/>
                    </a:solidFill>
                  </a:tcPr>
                </a:tc>
                <a:extLst>
                  <a:ext uri="{0D108BD9-81ED-4DB2-BD59-A6C34878D82A}">
                    <a16:rowId xmlns:a16="http://schemas.microsoft.com/office/drawing/2014/main" val="388877074"/>
                  </a:ext>
                </a:extLst>
              </a:tr>
              <a:tr h="2711703">
                <a:tc>
                  <a:txBody>
                    <a:bodyPr/>
                    <a:lstStyle/>
                    <a:p>
                      <a:pPr algn="l" fontAlgn="t"/>
                      <a:r>
                        <a:rPr lang="en-IN" sz="1400" b="0" i="0" dirty="0" err="1" smtClean="0">
                          <a:solidFill>
                            <a:srgbClr val="000000"/>
                          </a:solidFill>
                          <a:effectLst/>
                          <a:latin typeface="Times New Roman" panose="02020603050405020304" pitchFamily="18" charset="0"/>
                        </a:rPr>
                        <a:t>Dichlorodiphenyltrichloro</a:t>
                      </a:r>
                      <a:endParaRPr lang="en-IN" sz="1400" b="0" i="0" dirty="0" smtClean="0">
                        <a:solidFill>
                          <a:srgbClr val="000000"/>
                        </a:solidFill>
                        <a:effectLst/>
                        <a:latin typeface="Times New Roman" panose="02020603050405020304" pitchFamily="18" charset="0"/>
                      </a:endParaRPr>
                    </a:p>
                    <a:p>
                      <a:pPr algn="l" fontAlgn="t"/>
                      <a:r>
                        <a:rPr lang="en-IN" sz="1400" b="0" i="0" dirty="0" smtClean="0">
                          <a:solidFill>
                            <a:srgbClr val="000000"/>
                          </a:solidFill>
                          <a:effectLst/>
                          <a:latin typeface="Times New Roman" panose="02020603050405020304" pitchFamily="18" charset="0"/>
                        </a:rPr>
                        <a:t>ethane (DDT) C</a:t>
                      </a:r>
                      <a:r>
                        <a:rPr lang="en-IN" sz="1400" b="0" i="0" baseline="-25000" dirty="0" smtClean="0">
                          <a:solidFill>
                            <a:srgbClr val="000000"/>
                          </a:solidFill>
                          <a:effectLst/>
                          <a:latin typeface="Times New Roman" panose="02020603050405020304" pitchFamily="18" charset="0"/>
                        </a:rPr>
                        <a:t>14</a:t>
                      </a:r>
                      <a:r>
                        <a:rPr lang="en-IN" sz="1400" b="0" i="0" dirty="0" smtClean="0">
                          <a:solidFill>
                            <a:srgbClr val="000000"/>
                          </a:solidFill>
                          <a:effectLst/>
                          <a:latin typeface="Times New Roman" panose="02020603050405020304" pitchFamily="18" charset="0"/>
                        </a:rPr>
                        <a:t>H</a:t>
                      </a:r>
                      <a:r>
                        <a:rPr lang="en-IN" sz="1400" b="0" i="0" baseline="-25000" dirty="0" smtClean="0">
                          <a:solidFill>
                            <a:srgbClr val="000000"/>
                          </a:solidFill>
                          <a:effectLst/>
                          <a:latin typeface="Times New Roman" panose="02020603050405020304" pitchFamily="18" charset="0"/>
                        </a:rPr>
                        <a:t>9</a:t>
                      </a:r>
                      <a:r>
                        <a:rPr lang="en-IN" sz="1400" b="0" i="0" dirty="0" smtClean="0">
                          <a:solidFill>
                            <a:srgbClr val="000000"/>
                          </a:solidFill>
                          <a:effectLst/>
                          <a:latin typeface="Times New Roman" panose="02020603050405020304" pitchFamily="18" charset="0"/>
                        </a:rPr>
                        <a:t>Cl</a:t>
                      </a:r>
                      <a:r>
                        <a:rPr lang="en-IN" sz="1400" b="0" i="0" baseline="-25000" dirty="0" smtClean="0">
                          <a:solidFill>
                            <a:srgbClr val="000000"/>
                          </a:solidFill>
                          <a:effectLst/>
                          <a:latin typeface="Times New Roman" panose="02020603050405020304" pitchFamily="18" charset="0"/>
                        </a:rPr>
                        <a:t>5</a:t>
                      </a:r>
                    </a:p>
                  </a:txBody>
                  <a:tcPr marL="63063" marR="63063" marT="31531" marB="31531">
                    <a:lnL>
                      <a:noFill/>
                    </a:lnL>
                    <a:lnR>
                      <a:noFill/>
                    </a:lnR>
                    <a:lnT>
                      <a:noFill/>
                    </a:lnT>
                    <a:lnB>
                      <a:noFill/>
                    </a:lnB>
                    <a:solidFill>
                      <a:srgbClr val="FFFCF0"/>
                    </a:solidFill>
                  </a:tcPr>
                </a:tc>
                <a:tc>
                  <a:txBody>
                    <a:bodyPr/>
                    <a:lstStyle/>
                    <a:p>
                      <a:pPr algn="ctr" fontAlgn="t"/>
                      <a:endParaRPr lang="en-IN" sz="1400" dirty="0">
                        <a:effectLst/>
                      </a:endParaRPr>
                    </a:p>
                  </a:txBody>
                  <a:tcPr marL="63063" marR="63063" marT="31531" marB="31531">
                    <a:lnL>
                      <a:noFill/>
                    </a:lnL>
                    <a:lnR>
                      <a:noFill/>
                    </a:lnR>
                    <a:lnT>
                      <a:noFill/>
                    </a:lnT>
                    <a:lnB>
                      <a:noFill/>
                    </a:lnB>
                    <a:solidFill>
                      <a:srgbClr val="FFFCF0"/>
                    </a:solidFill>
                  </a:tcPr>
                </a:tc>
                <a:tc vMerge="1">
                  <a:txBody>
                    <a:bodyPr/>
                    <a:lstStyle/>
                    <a:p>
                      <a:pPr algn="ctr" fontAlgn="t"/>
                      <a:endParaRPr lang="en-IN" sz="1200" dirty="0">
                        <a:effectLst/>
                      </a:endParaRPr>
                    </a:p>
                  </a:txBody>
                  <a:tcPr marL="63063" marR="63063" marT="31531" marB="31531">
                    <a:lnL>
                      <a:noFill/>
                    </a:lnL>
                    <a:lnR>
                      <a:noFill/>
                    </a:lnR>
                    <a:lnT>
                      <a:noFill/>
                    </a:lnT>
                    <a:lnB>
                      <a:noFill/>
                    </a:lnB>
                    <a:solidFill>
                      <a:srgbClr val="FFFCF0"/>
                    </a:solidFill>
                  </a:tcPr>
                </a:tc>
                <a:tc>
                  <a:txBody>
                    <a:bodyPr/>
                    <a:lstStyle/>
                    <a:p>
                      <a:pPr algn="ctr" fontAlgn="t"/>
                      <a:r>
                        <a:rPr lang="en-IN" sz="1400" b="1" dirty="0">
                          <a:effectLst/>
                        </a:rPr>
                        <a:t>Rat</a:t>
                      </a:r>
                      <a:r>
                        <a:rPr lang="en-IN" sz="1400" dirty="0">
                          <a:effectLst/>
                        </a:rPr>
                        <a:t/>
                      </a:r>
                      <a:br>
                        <a:rPr lang="en-IN" sz="1400" dirty="0">
                          <a:effectLst/>
                        </a:rPr>
                      </a:br>
                      <a:r>
                        <a:rPr lang="en-IN" sz="1400" dirty="0">
                          <a:effectLst/>
                        </a:rPr>
                        <a:t>Oral: 113–130 mg/kg</a:t>
                      </a:r>
                      <a:br>
                        <a:rPr lang="en-IN" sz="1400" dirty="0">
                          <a:effectLst/>
                        </a:rPr>
                      </a:br>
                      <a:r>
                        <a:rPr lang="en-IN" sz="1400" dirty="0">
                          <a:effectLst/>
                        </a:rPr>
                        <a:t>Dermal: 2510 mg/kg</a:t>
                      </a:r>
                      <a:br>
                        <a:rPr lang="en-IN" sz="1400" dirty="0">
                          <a:effectLst/>
                        </a:rPr>
                      </a:br>
                      <a:r>
                        <a:rPr lang="en-IN" sz="1400" b="1" dirty="0">
                          <a:effectLst/>
                        </a:rPr>
                        <a:t>Mice</a:t>
                      </a:r>
                      <a:r>
                        <a:rPr lang="en-IN" sz="1400" dirty="0">
                          <a:effectLst/>
                        </a:rPr>
                        <a:t/>
                      </a:r>
                      <a:br>
                        <a:rPr lang="en-IN" sz="1400" dirty="0">
                          <a:effectLst/>
                        </a:rPr>
                      </a:br>
                      <a:r>
                        <a:rPr lang="en-IN" sz="1400" dirty="0">
                          <a:effectLst/>
                        </a:rPr>
                        <a:t>Oral: 150–300 mg/kg</a:t>
                      </a:r>
                      <a:br>
                        <a:rPr lang="en-IN" sz="1400" dirty="0">
                          <a:effectLst/>
                        </a:rPr>
                      </a:br>
                      <a:r>
                        <a:rPr lang="en-IN" sz="1400" b="1" dirty="0" err="1">
                          <a:effectLst/>
                        </a:rPr>
                        <a:t>Gunia</a:t>
                      </a:r>
                      <a:r>
                        <a:rPr lang="en-IN" sz="1400" b="1" dirty="0">
                          <a:effectLst/>
                        </a:rPr>
                        <a:t> Pigs</a:t>
                      </a:r>
                      <a:r>
                        <a:rPr lang="en-IN" sz="1400" dirty="0">
                          <a:effectLst/>
                        </a:rPr>
                        <a:t/>
                      </a:r>
                      <a:br>
                        <a:rPr lang="en-IN" sz="1400" dirty="0">
                          <a:effectLst/>
                        </a:rPr>
                      </a:br>
                      <a:r>
                        <a:rPr lang="en-IN" sz="1400" dirty="0">
                          <a:effectLst/>
                        </a:rPr>
                        <a:t>Oral: 300 mg/kg</a:t>
                      </a:r>
                      <a:br>
                        <a:rPr lang="en-IN" sz="1400" dirty="0">
                          <a:effectLst/>
                        </a:rPr>
                      </a:br>
                      <a:r>
                        <a:rPr lang="en-IN" sz="1400" b="1" dirty="0">
                          <a:effectLst/>
                        </a:rPr>
                        <a:t>Rabbit</a:t>
                      </a:r>
                      <a:r>
                        <a:rPr lang="en-IN" sz="1400" dirty="0">
                          <a:effectLst/>
                        </a:rPr>
                        <a:t/>
                      </a:r>
                      <a:br>
                        <a:rPr lang="en-IN" sz="1400" dirty="0">
                          <a:effectLst/>
                        </a:rPr>
                      </a:br>
                      <a:r>
                        <a:rPr lang="en-IN" sz="1400" dirty="0">
                          <a:effectLst/>
                        </a:rPr>
                        <a:t>Oral: 400 mg/kg</a:t>
                      </a:r>
                    </a:p>
                  </a:txBody>
                  <a:tcPr marL="63063" marR="63063" marT="31531" marB="31531">
                    <a:lnL>
                      <a:noFill/>
                    </a:lnL>
                    <a:lnR>
                      <a:noFill/>
                    </a:lnR>
                    <a:lnT>
                      <a:noFill/>
                    </a:lnT>
                    <a:lnB>
                      <a:noFill/>
                    </a:lnB>
                    <a:solidFill>
                      <a:srgbClr val="FFFCF0"/>
                    </a:solidFill>
                  </a:tcPr>
                </a:tc>
                <a:tc>
                  <a:txBody>
                    <a:bodyPr/>
                    <a:lstStyle/>
                    <a:p>
                      <a:pPr algn="ctr" fontAlgn="t"/>
                      <a:r>
                        <a:rPr lang="en-IN" sz="1400" dirty="0" err="1">
                          <a:effectLst/>
                        </a:rPr>
                        <a:t>Acaricide</a:t>
                      </a:r>
                      <a:r>
                        <a:rPr lang="en-IN" sz="1400" dirty="0">
                          <a:effectLst/>
                        </a:rPr>
                        <a:t> Insecticide</a:t>
                      </a:r>
                    </a:p>
                  </a:txBody>
                  <a:tcPr marL="63063" marR="63063" marT="31531" marB="31531">
                    <a:lnL>
                      <a:noFill/>
                    </a:lnL>
                    <a:lnR>
                      <a:noFill/>
                    </a:lnR>
                    <a:lnT>
                      <a:noFill/>
                    </a:lnT>
                    <a:lnB>
                      <a:noFill/>
                    </a:lnB>
                    <a:solidFill>
                      <a:srgbClr val="FFFCF0"/>
                    </a:solidFill>
                  </a:tcPr>
                </a:tc>
                <a:tc>
                  <a:txBody>
                    <a:bodyPr/>
                    <a:lstStyle/>
                    <a:p>
                      <a:pPr algn="ctr" fontAlgn="t"/>
                      <a:r>
                        <a:rPr lang="en-US" sz="1400" dirty="0">
                          <a:effectLst/>
                        </a:rPr>
                        <a:t>High Persistence Half life: 2–15 years</a:t>
                      </a:r>
                    </a:p>
                  </a:txBody>
                  <a:tcPr marL="63063" marR="63063" marT="31531" marB="31531">
                    <a:lnL>
                      <a:noFill/>
                    </a:lnL>
                    <a:lnR>
                      <a:noFill/>
                    </a:lnR>
                    <a:lnT>
                      <a:noFill/>
                    </a:lnT>
                    <a:lnB>
                      <a:noFill/>
                    </a:lnB>
                    <a:solidFill>
                      <a:srgbClr val="FFFCF0"/>
                    </a:solidFill>
                  </a:tcPr>
                </a:tc>
                <a:tc>
                  <a:txBody>
                    <a:bodyPr/>
                    <a:lstStyle/>
                    <a:p>
                      <a:pPr algn="ctr" fontAlgn="t"/>
                      <a:r>
                        <a:rPr lang="en-IN" sz="1400" dirty="0">
                          <a:effectLst/>
                        </a:rPr>
                        <a:t>Moderately hazardous</a:t>
                      </a:r>
                    </a:p>
                  </a:txBody>
                  <a:tcPr marL="63063" marR="63063" marT="31531" marB="31531">
                    <a:lnL>
                      <a:noFill/>
                    </a:lnL>
                    <a:lnR>
                      <a:noFill/>
                    </a:lnR>
                    <a:lnT>
                      <a:noFill/>
                    </a:lnT>
                    <a:lnB>
                      <a:noFill/>
                    </a:lnB>
                    <a:solidFill>
                      <a:srgbClr val="FFFCF0"/>
                    </a:solidFill>
                  </a:tcPr>
                </a:tc>
                <a:extLst>
                  <a:ext uri="{0D108BD9-81ED-4DB2-BD59-A6C34878D82A}">
                    <a16:rowId xmlns:a16="http://schemas.microsoft.com/office/drawing/2014/main" val="550602551"/>
                  </a:ext>
                </a:extLst>
              </a:tr>
              <a:tr h="819817">
                <a:tc>
                  <a:txBody>
                    <a:bodyPr/>
                    <a:lstStyle/>
                    <a:p>
                      <a:pPr algn="l" fontAlgn="t"/>
                      <a:endParaRPr lang="en-IN" sz="1200" dirty="0">
                        <a:effectLst/>
                      </a:endParaRPr>
                    </a:p>
                  </a:txBody>
                  <a:tcPr marL="63063" marR="63063" marT="31531" marB="31531">
                    <a:lnL>
                      <a:noFill/>
                    </a:lnL>
                    <a:lnR>
                      <a:noFill/>
                    </a:lnR>
                    <a:lnT>
                      <a:noFill/>
                    </a:lnT>
                    <a:lnB>
                      <a:noFill/>
                    </a:lnB>
                    <a:solidFill>
                      <a:srgbClr val="FFFCF0"/>
                    </a:solidFill>
                  </a:tcPr>
                </a:tc>
                <a:tc>
                  <a:txBody>
                    <a:bodyPr/>
                    <a:lstStyle/>
                    <a:p>
                      <a:pPr algn="ctr" fontAlgn="t"/>
                      <a:endParaRPr lang="en-IN" sz="1200" dirty="0">
                        <a:effectLst/>
                      </a:endParaRPr>
                    </a:p>
                  </a:txBody>
                  <a:tcPr marL="63063" marR="63063" marT="31531" marB="31531">
                    <a:lnL>
                      <a:noFill/>
                    </a:lnL>
                    <a:lnR>
                      <a:noFill/>
                    </a:lnR>
                    <a:lnT>
                      <a:noFill/>
                    </a:lnT>
                    <a:lnB>
                      <a:noFill/>
                    </a:lnB>
                    <a:solidFill>
                      <a:srgbClr val="FFFCF0"/>
                    </a:solidFill>
                  </a:tcPr>
                </a:tc>
                <a:tc vMerge="1">
                  <a:txBody>
                    <a:bodyPr/>
                    <a:lstStyle/>
                    <a:p>
                      <a:pPr algn="ctr" fontAlgn="t"/>
                      <a:endParaRPr lang="en-IN" sz="1200" dirty="0">
                        <a:effectLst/>
                      </a:endParaRPr>
                    </a:p>
                  </a:txBody>
                  <a:tcPr marL="63063" marR="63063" marT="31531" marB="31531">
                    <a:lnL>
                      <a:noFill/>
                    </a:lnL>
                    <a:lnR>
                      <a:noFill/>
                    </a:lnR>
                    <a:lnT>
                      <a:noFill/>
                    </a:lnT>
                    <a:lnB>
                      <a:noFill/>
                    </a:lnB>
                    <a:solidFill>
                      <a:srgbClr val="FFFCF0"/>
                    </a:solidFill>
                  </a:tcPr>
                </a:tc>
                <a:tc>
                  <a:txBody>
                    <a:bodyPr/>
                    <a:lstStyle/>
                    <a:p>
                      <a:pPr algn="ctr" fontAlgn="t"/>
                      <a:endParaRPr lang="en-IN" sz="1200">
                        <a:effectLst/>
                      </a:endParaRPr>
                    </a:p>
                  </a:txBody>
                  <a:tcPr marL="63063" marR="63063" marT="31531" marB="31531">
                    <a:lnL>
                      <a:noFill/>
                    </a:lnL>
                    <a:lnR>
                      <a:noFill/>
                    </a:lnR>
                    <a:lnT>
                      <a:noFill/>
                    </a:lnT>
                    <a:lnB>
                      <a:noFill/>
                    </a:lnB>
                    <a:solidFill>
                      <a:srgbClr val="FFFCF0"/>
                    </a:solidFill>
                  </a:tcPr>
                </a:tc>
                <a:tc>
                  <a:txBody>
                    <a:bodyPr/>
                    <a:lstStyle/>
                    <a:p>
                      <a:pPr algn="ctr" fontAlgn="t"/>
                      <a:endParaRPr lang="en-IN" sz="1200">
                        <a:effectLst/>
                      </a:endParaRPr>
                    </a:p>
                  </a:txBody>
                  <a:tcPr marL="63063" marR="63063" marT="31531" marB="31531">
                    <a:lnL>
                      <a:noFill/>
                    </a:lnL>
                    <a:lnR>
                      <a:noFill/>
                    </a:lnR>
                    <a:lnT>
                      <a:noFill/>
                    </a:lnT>
                    <a:lnB>
                      <a:noFill/>
                    </a:lnB>
                    <a:solidFill>
                      <a:srgbClr val="FFFCF0"/>
                    </a:solidFill>
                  </a:tcPr>
                </a:tc>
                <a:tc>
                  <a:txBody>
                    <a:bodyPr/>
                    <a:lstStyle/>
                    <a:p>
                      <a:pPr algn="ctr" fontAlgn="t"/>
                      <a:endParaRPr lang="en-US" sz="1200" dirty="0">
                        <a:effectLst/>
                      </a:endParaRPr>
                    </a:p>
                  </a:txBody>
                  <a:tcPr marL="63063" marR="63063" marT="31531" marB="31531">
                    <a:lnL>
                      <a:noFill/>
                    </a:lnL>
                    <a:lnR>
                      <a:noFill/>
                    </a:lnR>
                    <a:lnT>
                      <a:noFill/>
                    </a:lnT>
                    <a:lnB>
                      <a:noFill/>
                    </a:lnB>
                    <a:solidFill>
                      <a:srgbClr val="FFFCF0"/>
                    </a:solidFill>
                  </a:tcPr>
                </a:tc>
                <a:tc>
                  <a:txBody>
                    <a:bodyPr/>
                    <a:lstStyle/>
                    <a:p>
                      <a:pPr algn="ctr" fontAlgn="t"/>
                      <a:endParaRPr lang="en-IN" sz="1200" dirty="0">
                        <a:effectLst/>
                      </a:endParaRPr>
                    </a:p>
                  </a:txBody>
                  <a:tcPr marL="63063" marR="63063" marT="31531" marB="31531">
                    <a:lnL>
                      <a:noFill/>
                    </a:lnL>
                    <a:lnR>
                      <a:noFill/>
                    </a:lnR>
                    <a:lnT>
                      <a:noFill/>
                    </a:lnT>
                    <a:lnB>
                      <a:noFill/>
                    </a:lnB>
                    <a:solidFill>
                      <a:srgbClr val="FFFCF0"/>
                    </a:solidFill>
                  </a:tcPr>
                </a:tc>
                <a:extLst>
                  <a:ext uri="{0D108BD9-81ED-4DB2-BD59-A6C34878D82A}">
                    <a16:rowId xmlns:a16="http://schemas.microsoft.com/office/drawing/2014/main" val="346274147"/>
                  </a:ext>
                </a:extLst>
              </a:tr>
            </a:tbl>
          </a:graphicData>
        </a:graphic>
      </p:graphicFrame>
      <p:pic>
        <p:nvPicPr>
          <p:cNvPr id="2050" name="Picture 2" descr="An external file that holds a picture, illustration, etc.&#10;Object name is ITX-9-90-ilg2.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714012" y="3763107"/>
            <a:ext cx="1706196" cy="111271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5312124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5" name="Content Placeholder 4"/>
          <p:cNvGraphicFramePr>
            <a:graphicFrameLocks noGrp="1"/>
          </p:cNvGraphicFramePr>
          <p:nvPr>
            <p:ph idx="1"/>
            <p:extLst>
              <p:ext uri="{D42A27DB-BD31-4B8C-83A1-F6EECF244321}">
                <p14:modId xmlns:p14="http://schemas.microsoft.com/office/powerpoint/2010/main" val="693843678"/>
              </p:ext>
            </p:extLst>
          </p:nvPr>
        </p:nvGraphicFramePr>
        <p:xfrm>
          <a:off x="996461" y="2411291"/>
          <a:ext cx="8464062" cy="2632771"/>
        </p:xfrm>
        <a:graphic>
          <a:graphicData uri="http://schemas.openxmlformats.org/drawingml/2006/table">
            <a:tbl>
              <a:tblPr/>
              <a:tblGrid>
                <a:gridCol w="2821354">
                  <a:extLst>
                    <a:ext uri="{9D8B030D-6E8A-4147-A177-3AD203B41FA5}">
                      <a16:colId xmlns:a16="http://schemas.microsoft.com/office/drawing/2014/main" val="28831618"/>
                    </a:ext>
                  </a:extLst>
                </a:gridCol>
                <a:gridCol w="1410677">
                  <a:extLst>
                    <a:ext uri="{9D8B030D-6E8A-4147-A177-3AD203B41FA5}">
                      <a16:colId xmlns:a16="http://schemas.microsoft.com/office/drawing/2014/main" val="4179716058"/>
                    </a:ext>
                  </a:extLst>
                </a:gridCol>
                <a:gridCol w="1410677">
                  <a:extLst>
                    <a:ext uri="{9D8B030D-6E8A-4147-A177-3AD203B41FA5}">
                      <a16:colId xmlns:a16="http://schemas.microsoft.com/office/drawing/2014/main" val="4280013182"/>
                    </a:ext>
                  </a:extLst>
                </a:gridCol>
                <a:gridCol w="1410677">
                  <a:extLst>
                    <a:ext uri="{9D8B030D-6E8A-4147-A177-3AD203B41FA5}">
                      <a16:colId xmlns:a16="http://schemas.microsoft.com/office/drawing/2014/main" val="1871105621"/>
                    </a:ext>
                  </a:extLst>
                </a:gridCol>
                <a:gridCol w="1410677">
                  <a:extLst>
                    <a:ext uri="{9D8B030D-6E8A-4147-A177-3AD203B41FA5}">
                      <a16:colId xmlns:a16="http://schemas.microsoft.com/office/drawing/2014/main" val="4075104797"/>
                    </a:ext>
                  </a:extLst>
                </a:gridCol>
              </a:tblGrid>
              <a:tr h="2632771">
                <a:tc>
                  <a:txBody>
                    <a:bodyPr/>
                    <a:lstStyle/>
                    <a:p>
                      <a:pPr algn="ctr" fontAlgn="t"/>
                      <a:r>
                        <a:rPr lang="en-IN" dirty="0">
                          <a:effectLst/>
                        </a:rPr>
                        <a:t>1,1-dichloro-2,2bis (p-</a:t>
                      </a:r>
                      <a:r>
                        <a:rPr lang="en-IN" dirty="0" err="1">
                          <a:effectLst/>
                        </a:rPr>
                        <a:t>chlorophenyl</a:t>
                      </a:r>
                      <a:r>
                        <a:rPr lang="en-IN" dirty="0">
                          <a:effectLst/>
                        </a:rPr>
                        <a:t>)ethane (DDD)</a:t>
                      </a:r>
                    </a:p>
                  </a:txBody>
                  <a:tcPr>
                    <a:lnL>
                      <a:noFill/>
                    </a:lnL>
                    <a:lnR>
                      <a:noFill/>
                    </a:lnR>
                    <a:lnT>
                      <a:noFill/>
                    </a:lnT>
                    <a:lnB>
                      <a:noFill/>
                    </a:lnB>
                    <a:solidFill>
                      <a:srgbClr val="FFFCF0"/>
                    </a:solidFill>
                  </a:tcPr>
                </a:tc>
                <a:tc>
                  <a:txBody>
                    <a:bodyPr/>
                    <a:lstStyle/>
                    <a:p>
                      <a:pPr algn="ctr" fontAlgn="t"/>
                      <a:r>
                        <a:rPr lang="en-IN" b="1" dirty="0">
                          <a:effectLst/>
                        </a:rPr>
                        <a:t>Rat</a:t>
                      </a:r>
                      <a:r>
                        <a:rPr lang="en-IN" dirty="0">
                          <a:effectLst/>
                        </a:rPr>
                        <a:t/>
                      </a:r>
                      <a:br>
                        <a:rPr lang="en-IN" dirty="0">
                          <a:effectLst/>
                        </a:rPr>
                      </a:br>
                      <a:r>
                        <a:rPr lang="en-IN" dirty="0">
                          <a:effectLst/>
                        </a:rPr>
                        <a:t>Oral: 4000 mg/kg</a:t>
                      </a:r>
                    </a:p>
                  </a:txBody>
                  <a:tcPr>
                    <a:lnL>
                      <a:noFill/>
                    </a:lnL>
                    <a:lnR>
                      <a:noFill/>
                    </a:lnR>
                    <a:lnT>
                      <a:noFill/>
                    </a:lnT>
                    <a:lnB>
                      <a:noFill/>
                    </a:lnB>
                    <a:solidFill>
                      <a:srgbClr val="FFFCF0"/>
                    </a:solidFill>
                  </a:tcPr>
                </a:tc>
                <a:tc>
                  <a:txBody>
                    <a:bodyPr/>
                    <a:lstStyle/>
                    <a:p>
                      <a:pPr algn="ctr" fontAlgn="t"/>
                      <a:r>
                        <a:rPr lang="en-IN">
                          <a:effectLst/>
                        </a:rPr>
                        <a:t>Insecticide</a:t>
                      </a:r>
                    </a:p>
                  </a:txBody>
                  <a:tcPr>
                    <a:lnL>
                      <a:noFill/>
                    </a:lnL>
                    <a:lnR>
                      <a:noFill/>
                    </a:lnR>
                    <a:lnT>
                      <a:noFill/>
                    </a:lnT>
                    <a:lnB>
                      <a:noFill/>
                    </a:lnB>
                    <a:solidFill>
                      <a:srgbClr val="FFFCF0"/>
                    </a:solidFill>
                  </a:tcPr>
                </a:tc>
                <a:tc>
                  <a:txBody>
                    <a:bodyPr/>
                    <a:lstStyle/>
                    <a:p>
                      <a:pPr algn="ctr" fontAlgn="t"/>
                      <a:r>
                        <a:rPr lang="en-US">
                          <a:effectLst/>
                        </a:rPr>
                        <a:t>High Persistence Half life: 5–10 years</a:t>
                      </a:r>
                    </a:p>
                  </a:txBody>
                  <a:tcPr>
                    <a:lnL>
                      <a:noFill/>
                    </a:lnL>
                    <a:lnR>
                      <a:noFill/>
                    </a:lnR>
                    <a:lnT>
                      <a:noFill/>
                    </a:lnT>
                    <a:lnB>
                      <a:noFill/>
                    </a:lnB>
                    <a:solidFill>
                      <a:srgbClr val="FFFCF0"/>
                    </a:solidFill>
                  </a:tcPr>
                </a:tc>
                <a:tc>
                  <a:txBody>
                    <a:bodyPr/>
                    <a:lstStyle/>
                    <a:p>
                      <a:pPr algn="ctr" fontAlgn="t"/>
                      <a:r>
                        <a:rPr lang="en-IN" dirty="0">
                          <a:effectLst/>
                        </a:rPr>
                        <a:t>Acute hazard is unlikely</a:t>
                      </a:r>
                    </a:p>
                  </a:txBody>
                  <a:tcPr>
                    <a:lnL>
                      <a:noFill/>
                    </a:lnL>
                    <a:lnR>
                      <a:noFill/>
                    </a:lnR>
                    <a:lnT>
                      <a:noFill/>
                    </a:lnT>
                    <a:lnB>
                      <a:noFill/>
                    </a:lnB>
                    <a:solidFill>
                      <a:srgbClr val="FFFCF0"/>
                    </a:solidFill>
                  </a:tcPr>
                </a:tc>
                <a:extLst>
                  <a:ext uri="{0D108BD9-81ED-4DB2-BD59-A6C34878D82A}">
                    <a16:rowId xmlns:a16="http://schemas.microsoft.com/office/drawing/2014/main" val="2805028599"/>
                  </a:ext>
                </a:extLst>
              </a:tr>
            </a:tbl>
          </a:graphicData>
        </a:graphic>
      </p:graphicFrame>
      <p:pic>
        <p:nvPicPr>
          <p:cNvPr id="3075" name="Picture 3" descr="An external file that holds a picture, illustration, etc.&#10;Object name is ITX-9-90-ilg2.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58261" y="448408"/>
            <a:ext cx="2962275" cy="15144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1047277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ext uri="{D42A27DB-BD31-4B8C-83A1-F6EECF244321}">
                <p14:modId xmlns:p14="http://schemas.microsoft.com/office/powerpoint/2010/main" val="699730685"/>
              </p:ext>
            </p:extLst>
          </p:nvPr>
        </p:nvGraphicFramePr>
        <p:xfrm>
          <a:off x="838200" y="2172494"/>
          <a:ext cx="9316914" cy="2834640"/>
        </p:xfrm>
        <a:graphic>
          <a:graphicData uri="http://schemas.openxmlformats.org/drawingml/2006/table">
            <a:tbl>
              <a:tblPr/>
              <a:tblGrid>
                <a:gridCol w="1552819">
                  <a:extLst>
                    <a:ext uri="{9D8B030D-6E8A-4147-A177-3AD203B41FA5}">
                      <a16:colId xmlns:a16="http://schemas.microsoft.com/office/drawing/2014/main" val="3210761269"/>
                    </a:ext>
                  </a:extLst>
                </a:gridCol>
                <a:gridCol w="3105638">
                  <a:extLst>
                    <a:ext uri="{9D8B030D-6E8A-4147-A177-3AD203B41FA5}">
                      <a16:colId xmlns:a16="http://schemas.microsoft.com/office/drawing/2014/main" val="1887819469"/>
                    </a:ext>
                  </a:extLst>
                </a:gridCol>
                <a:gridCol w="1552819">
                  <a:extLst>
                    <a:ext uri="{9D8B030D-6E8A-4147-A177-3AD203B41FA5}">
                      <a16:colId xmlns:a16="http://schemas.microsoft.com/office/drawing/2014/main" val="1418532985"/>
                    </a:ext>
                  </a:extLst>
                </a:gridCol>
                <a:gridCol w="1552819">
                  <a:extLst>
                    <a:ext uri="{9D8B030D-6E8A-4147-A177-3AD203B41FA5}">
                      <a16:colId xmlns:a16="http://schemas.microsoft.com/office/drawing/2014/main" val="2645259872"/>
                    </a:ext>
                  </a:extLst>
                </a:gridCol>
                <a:gridCol w="1552819">
                  <a:extLst>
                    <a:ext uri="{9D8B030D-6E8A-4147-A177-3AD203B41FA5}">
                      <a16:colId xmlns:a16="http://schemas.microsoft.com/office/drawing/2014/main" val="3086069244"/>
                    </a:ext>
                  </a:extLst>
                </a:gridCol>
              </a:tblGrid>
              <a:tr h="0">
                <a:tc>
                  <a:txBody>
                    <a:bodyPr/>
                    <a:lstStyle/>
                    <a:p>
                      <a:pPr algn="ctr" fontAlgn="t"/>
                      <a:r>
                        <a:rPr lang="en-IN">
                          <a:effectLst/>
                        </a:rPr>
                        <a:t>Endrin C</a:t>
                      </a:r>
                      <a:r>
                        <a:rPr lang="en-IN" baseline="-25000">
                          <a:effectLst/>
                        </a:rPr>
                        <a:t>12</a:t>
                      </a:r>
                      <a:r>
                        <a:rPr lang="en-IN">
                          <a:effectLst/>
                        </a:rPr>
                        <a:t>H</a:t>
                      </a:r>
                      <a:r>
                        <a:rPr lang="en-IN" baseline="-25000">
                          <a:effectLst/>
                        </a:rPr>
                        <a:t>8</a:t>
                      </a:r>
                      <a:r>
                        <a:rPr lang="en-IN">
                          <a:effectLst/>
                        </a:rPr>
                        <a:t>Cl</a:t>
                      </a:r>
                      <a:r>
                        <a:rPr lang="en-IN" baseline="-25000">
                          <a:effectLst/>
                        </a:rPr>
                        <a:t>6</a:t>
                      </a:r>
                      <a:r>
                        <a:rPr lang="en-IN">
                          <a:effectLst/>
                        </a:rPr>
                        <a:t>O</a:t>
                      </a:r>
                    </a:p>
                  </a:txBody>
                  <a:tcPr>
                    <a:lnL>
                      <a:noFill/>
                    </a:lnL>
                    <a:lnR>
                      <a:noFill/>
                    </a:lnR>
                    <a:lnT>
                      <a:noFill/>
                    </a:lnT>
                    <a:lnB>
                      <a:noFill/>
                    </a:lnB>
                    <a:solidFill>
                      <a:srgbClr val="FFFCF0"/>
                    </a:solidFill>
                  </a:tcPr>
                </a:tc>
                <a:tc>
                  <a:txBody>
                    <a:bodyPr/>
                    <a:lstStyle/>
                    <a:p>
                      <a:pPr algn="ctr" fontAlgn="t"/>
                      <a:r>
                        <a:rPr lang="en-IN" b="1" dirty="0">
                          <a:effectLst/>
                        </a:rPr>
                        <a:t>Rat</a:t>
                      </a:r>
                      <a:r>
                        <a:rPr lang="en-IN" dirty="0">
                          <a:effectLst/>
                        </a:rPr>
                        <a:t/>
                      </a:r>
                      <a:br>
                        <a:rPr lang="en-IN" dirty="0">
                          <a:effectLst/>
                        </a:rPr>
                      </a:br>
                      <a:r>
                        <a:rPr lang="en-IN" dirty="0">
                          <a:effectLst/>
                        </a:rPr>
                        <a:t>Oral: 3 mg/kg</a:t>
                      </a:r>
                      <a:br>
                        <a:rPr lang="en-IN" dirty="0">
                          <a:effectLst/>
                        </a:rPr>
                      </a:br>
                      <a:r>
                        <a:rPr lang="en-IN" dirty="0">
                          <a:effectLst/>
                        </a:rPr>
                        <a:t>Dermal: 15 mg/kg</a:t>
                      </a:r>
                      <a:br>
                        <a:rPr lang="en-IN" dirty="0">
                          <a:effectLst/>
                        </a:rPr>
                      </a:br>
                      <a:r>
                        <a:rPr lang="en-IN" b="1" dirty="0">
                          <a:effectLst/>
                        </a:rPr>
                        <a:t>Mouse</a:t>
                      </a:r>
                      <a:r>
                        <a:rPr lang="en-IN" dirty="0">
                          <a:effectLst/>
                        </a:rPr>
                        <a:t/>
                      </a:r>
                      <a:br>
                        <a:rPr lang="en-IN" dirty="0">
                          <a:effectLst/>
                        </a:rPr>
                      </a:br>
                      <a:r>
                        <a:rPr lang="en-IN" dirty="0">
                          <a:effectLst/>
                        </a:rPr>
                        <a:t>Oral: 1.37g/kg</a:t>
                      </a:r>
                      <a:br>
                        <a:rPr lang="en-IN" dirty="0">
                          <a:effectLst/>
                        </a:rPr>
                      </a:br>
                      <a:r>
                        <a:rPr lang="en-IN" dirty="0">
                          <a:effectLst/>
                        </a:rPr>
                        <a:t>Intravenous: 2300 g/kg</a:t>
                      </a:r>
                      <a:br>
                        <a:rPr lang="en-IN" dirty="0">
                          <a:effectLst/>
                        </a:rPr>
                      </a:br>
                      <a:r>
                        <a:rPr lang="en-IN" b="1" dirty="0">
                          <a:effectLst/>
                        </a:rPr>
                        <a:t>Goat</a:t>
                      </a:r>
                      <a:r>
                        <a:rPr lang="en-IN" dirty="0">
                          <a:effectLst/>
                        </a:rPr>
                        <a:t/>
                      </a:r>
                      <a:br>
                        <a:rPr lang="en-IN" dirty="0">
                          <a:effectLst/>
                        </a:rPr>
                      </a:br>
                      <a:r>
                        <a:rPr lang="en-IN" dirty="0">
                          <a:effectLst/>
                        </a:rPr>
                        <a:t>Oral: 50 mg/kg</a:t>
                      </a:r>
                      <a:br>
                        <a:rPr lang="en-IN" dirty="0">
                          <a:effectLst/>
                        </a:rPr>
                      </a:br>
                      <a:r>
                        <a:rPr lang="en-IN" b="1" dirty="0">
                          <a:effectLst/>
                        </a:rPr>
                        <a:t>Rabbit</a:t>
                      </a:r>
                      <a:r>
                        <a:rPr lang="en-IN" dirty="0">
                          <a:effectLst/>
                        </a:rPr>
                        <a:t/>
                      </a:r>
                      <a:br>
                        <a:rPr lang="en-IN" dirty="0">
                          <a:effectLst/>
                        </a:rPr>
                      </a:br>
                      <a:r>
                        <a:rPr lang="en-IN" dirty="0">
                          <a:effectLst/>
                        </a:rPr>
                        <a:t>Oral: 60–94 mg/kg</a:t>
                      </a:r>
                    </a:p>
                  </a:txBody>
                  <a:tcPr>
                    <a:lnL>
                      <a:noFill/>
                    </a:lnL>
                    <a:lnR>
                      <a:noFill/>
                    </a:lnR>
                    <a:lnT>
                      <a:noFill/>
                    </a:lnT>
                    <a:lnB>
                      <a:noFill/>
                    </a:lnB>
                    <a:solidFill>
                      <a:srgbClr val="FFFCF0"/>
                    </a:solidFill>
                  </a:tcPr>
                </a:tc>
                <a:tc>
                  <a:txBody>
                    <a:bodyPr/>
                    <a:lstStyle/>
                    <a:p>
                      <a:pPr algn="ctr" fontAlgn="t"/>
                      <a:r>
                        <a:rPr lang="en-IN">
                          <a:effectLst/>
                        </a:rPr>
                        <a:t>Avicide</a:t>
                      </a:r>
                      <a:br>
                        <a:rPr lang="en-IN">
                          <a:effectLst/>
                        </a:rPr>
                      </a:br>
                      <a:r>
                        <a:rPr lang="en-IN">
                          <a:effectLst/>
                        </a:rPr>
                        <a:t>insecticide</a:t>
                      </a:r>
                    </a:p>
                  </a:txBody>
                  <a:tcPr>
                    <a:lnL>
                      <a:noFill/>
                    </a:lnL>
                    <a:lnR>
                      <a:noFill/>
                    </a:lnR>
                    <a:lnT>
                      <a:noFill/>
                    </a:lnT>
                    <a:lnB>
                      <a:noFill/>
                    </a:lnB>
                    <a:solidFill>
                      <a:srgbClr val="FFFCF0"/>
                    </a:solidFill>
                  </a:tcPr>
                </a:tc>
                <a:tc>
                  <a:txBody>
                    <a:bodyPr/>
                    <a:lstStyle/>
                    <a:p>
                      <a:pPr algn="ctr" fontAlgn="t"/>
                      <a:r>
                        <a:rPr lang="en-US">
                          <a:effectLst/>
                        </a:rPr>
                        <a:t>Moderate Persistence Half life: 1Day to 12 Years</a:t>
                      </a:r>
                    </a:p>
                  </a:txBody>
                  <a:tcPr>
                    <a:lnL>
                      <a:noFill/>
                    </a:lnL>
                    <a:lnR>
                      <a:noFill/>
                    </a:lnR>
                    <a:lnT>
                      <a:noFill/>
                    </a:lnT>
                    <a:lnB>
                      <a:noFill/>
                    </a:lnB>
                    <a:solidFill>
                      <a:srgbClr val="FFFCF0"/>
                    </a:solidFill>
                  </a:tcPr>
                </a:tc>
                <a:tc>
                  <a:txBody>
                    <a:bodyPr/>
                    <a:lstStyle/>
                    <a:p>
                      <a:pPr algn="ctr" fontAlgn="t"/>
                      <a:r>
                        <a:rPr lang="en-IN" dirty="0">
                          <a:effectLst/>
                        </a:rPr>
                        <a:t>Highly hazardous</a:t>
                      </a:r>
                    </a:p>
                  </a:txBody>
                  <a:tcPr>
                    <a:lnL>
                      <a:noFill/>
                    </a:lnL>
                    <a:lnR>
                      <a:noFill/>
                    </a:lnR>
                    <a:lnT>
                      <a:noFill/>
                    </a:lnT>
                    <a:lnB>
                      <a:noFill/>
                    </a:lnB>
                    <a:solidFill>
                      <a:srgbClr val="FFFCF0"/>
                    </a:solidFill>
                  </a:tcPr>
                </a:tc>
                <a:extLst>
                  <a:ext uri="{0D108BD9-81ED-4DB2-BD59-A6C34878D82A}">
                    <a16:rowId xmlns:a16="http://schemas.microsoft.com/office/drawing/2014/main" val="1161683774"/>
                  </a:ext>
                </a:extLst>
              </a:tr>
            </a:tbl>
          </a:graphicData>
        </a:graphic>
      </p:graphicFrame>
      <p:pic>
        <p:nvPicPr>
          <p:cNvPr id="4097" name="Picture 1" descr="An external file that holds a picture, illustration, etc.&#10;Object name is ITX-9-90-ilg5.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2171700" cy="19621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2738823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ext uri="{D42A27DB-BD31-4B8C-83A1-F6EECF244321}">
                <p14:modId xmlns:p14="http://schemas.microsoft.com/office/powerpoint/2010/main" val="2526902201"/>
              </p:ext>
            </p:extLst>
          </p:nvPr>
        </p:nvGraphicFramePr>
        <p:xfrm>
          <a:off x="838200" y="2721134"/>
          <a:ext cx="9176238" cy="1737360"/>
        </p:xfrm>
        <a:graphic>
          <a:graphicData uri="http://schemas.openxmlformats.org/drawingml/2006/table">
            <a:tbl>
              <a:tblPr/>
              <a:tblGrid>
                <a:gridCol w="1614854">
                  <a:extLst>
                    <a:ext uri="{9D8B030D-6E8A-4147-A177-3AD203B41FA5}">
                      <a16:colId xmlns:a16="http://schemas.microsoft.com/office/drawing/2014/main" val="4142979933"/>
                    </a:ext>
                  </a:extLst>
                </a:gridCol>
                <a:gridCol w="2973265">
                  <a:extLst>
                    <a:ext uri="{9D8B030D-6E8A-4147-A177-3AD203B41FA5}">
                      <a16:colId xmlns:a16="http://schemas.microsoft.com/office/drawing/2014/main" val="3617007514"/>
                    </a:ext>
                  </a:extLst>
                </a:gridCol>
                <a:gridCol w="1529373">
                  <a:extLst>
                    <a:ext uri="{9D8B030D-6E8A-4147-A177-3AD203B41FA5}">
                      <a16:colId xmlns:a16="http://schemas.microsoft.com/office/drawing/2014/main" val="3607150969"/>
                    </a:ext>
                  </a:extLst>
                </a:gridCol>
                <a:gridCol w="1529373">
                  <a:extLst>
                    <a:ext uri="{9D8B030D-6E8A-4147-A177-3AD203B41FA5}">
                      <a16:colId xmlns:a16="http://schemas.microsoft.com/office/drawing/2014/main" val="2668486155"/>
                    </a:ext>
                  </a:extLst>
                </a:gridCol>
                <a:gridCol w="1529373">
                  <a:extLst>
                    <a:ext uri="{9D8B030D-6E8A-4147-A177-3AD203B41FA5}">
                      <a16:colId xmlns:a16="http://schemas.microsoft.com/office/drawing/2014/main" val="1417038247"/>
                    </a:ext>
                  </a:extLst>
                </a:gridCol>
              </a:tblGrid>
              <a:tr h="0">
                <a:tc>
                  <a:txBody>
                    <a:bodyPr/>
                    <a:lstStyle/>
                    <a:p>
                      <a:pPr algn="ctr" fontAlgn="t"/>
                      <a:r>
                        <a:rPr lang="en-IN" dirty="0" err="1">
                          <a:effectLst/>
                        </a:rPr>
                        <a:t>Methoxychlor</a:t>
                      </a:r>
                      <a:r>
                        <a:rPr lang="en-IN" dirty="0">
                          <a:effectLst/>
                        </a:rPr>
                        <a:t> C</a:t>
                      </a:r>
                      <a:r>
                        <a:rPr lang="en-IN" baseline="-25000" dirty="0">
                          <a:effectLst/>
                        </a:rPr>
                        <a:t>16</a:t>
                      </a:r>
                      <a:r>
                        <a:rPr lang="en-IN" dirty="0">
                          <a:effectLst/>
                        </a:rPr>
                        <a:t>H</a:t>
                      </a:r>
                      <a:r>
                        <a:rPr lang="en-IN" baseline="-25000" dirty="0">
                          <a:effectLst/>
                        </a:rPr>
                        <a:t>15</a:t>
                      </a:r>
                      <a:r>
                        <a:rPr lang="en-IN" dirty="0">
                          <a:effectLst/>
                        </a:rPr>
                        <a:t>Cl</a:t>
                      </a:r>
                      <a:r>
                        <a:rPr lang="en-IN" baseline="-25000" dirty="0">
                          <a:effectLst/>
                        </a:rPr>
                        <a:t>3</a:t>
                      </a:r>
                      <a:r>
                        <a:rPr lang="en-IN" dirty="0">
                          <a:effectLst/>
                        </a:rPr>
                        <a:t>O</a:t>
                      </a:r>
                      <a:r>
                        <a:rPr lang="en-IN" baseline="-25000" dirty="0">
                          <a:effectLst/>
                        </a:rPr>
                        <a:t>2</a:t>
                      </a:r>
                      <a:endParaRPr lang="en-IN" dirty="0">
                        <a:effectLst/>
                      </a:endParaRPr>
                    </a:p>
                  </a:txBody>
                  <a:tcPr>
                    <a:lnL>
                      <a:noFill/>
                    </a:lnL>
                    <a:lnR>
                      <a:noFill/>
                    </a:lnR>
                    <a:lnT>
                      <a:noFill/>
                    </a:lnT>
                    <a:lnB>
                      <a:noFill/>
                    </a:lnB>
                    <a:solidFill>
                      <a:srgbClr val="FFFCF0"/>
                    </a:solidFill>
                  </a:tcPr>
                </a:tc>
                <a:tc>
                  <a:txBody>
                    <a:bodyPr/>
                    <a:lstStyle/>
                    <a:p>
                      <a:pPr algn="ctr" fontAlgn="t"/>
                      <a:r>
                        <a:rPr lang="en-IN" b="1" dirty="0">
                          <a:effectLst/>
                        </a:rPr>
                        <a:t>Rat</a:t>
                      </a:r>
                      <a:r>
                        <a:rPr lang="en-IN" dirty="0">
                          <a:effectLst/>
                        </a:rPr>
                        <a:t/>
                      </a:r>
                      <a:br>
                        <a:rPr lang="en-IN" dirty="0">
                          <a:effectLst/>
                        </a:rPr>
                      </a:br>
                      <a:r>
                        <a:rPr lang="en-IN" dirty="0">
                          <a:effectLst/>
                        </a:rPr>
                        <a:t>Oral: 5000–6000 mg/kg</a:t>
                      </a:r>
                      <a:br>
                        <a:rPr lang="en-IN" dirty="0">
                          <a:effectLst/>
                        </a:rPr>
                      </a:br>
                      <a:r>
                        <a:rPr lang="en-IN" b="1" dirty="0">
                          <a:effectLst/>
                        </a:rPr>
                        <a:t>Mice</a:t>
                      </a:r>
                      <a:r>
                        <a:rPr lang="en-IN" dirty="0">
                          <a:effectLst/>
                        </a:rPr>
                        <a:t/>
                      </a:r>
                      <a:br>
                        <a:rPr lang="en-IN" dirty="0">
                          <a:effectLst/>
                        </a:rPr>
                      </a:br>
                      <a:r>
                        <a:rPr lang="en-IN" dirty="0">
                          <a:effectLst/>
                        </a:rPr>
                        <a:t>Oral: 2000 mg/kg</a:t>
                      </a:r>
                      <a:br>
                        <a:rPr lang="en-IN" dirty="0">
                          <a:effectLst/>
                        </a:rPr>
                      </a:br>
                      <a:r>
                        <a:rPr lang="en-IN" b="1" dirty="0">
                          <a:effectLst/>
                        </a:rPr>
                        <a:t>Monkey</a:t>
                      </a:r>
                      <a:r>
                        <a:rPr lang="en-IN" dirty="0">
                          <a:effectLst/>
                        </a:rPr>
                        <a:t/>
                      </a:r>
                      <a:br>
                        <a:rPr lang="en-IN" dirty="0">
                          <a:effectLst/>
                        </a:rPr>
                      </a:br>
                      <a:r>
                        <a:rPr lang="en-IN" dirty="0">
                          <a:effectLst/>
                        </a:rPr>
                        <a:t>Oral: 2500 mg/kg</a:t>
                      </a:r>
                    </a:p>
                  </a:txBody>
                  <a:tcPr>
                    <a:lnL>
                      <a:noFill/>
                    </a:lnL>
                    <a:lnR>
                      <a:noFill/>
                    </a:lnR>
                    <a:lnT>
                      <a:noFill/>
                    </a:lnT>
                    <a:lnB>
                      <a:noFill/>
                    </a:lnB>
                    <a:solidFill>
                      <a:srgbClr val="FFFCF0"/>
                    </a:solidFill>
                  </a:tcPr>
                </a:tc>
                <a:tc>
                  <a:txBody>
                    <a:bodyPr/>
                    <a:lstStyle/>
                    <a:p>
                      <a:pPr algn="ctr" fontAlgn="t"/>
                      <a:r>
                        <a:rPr lang="en-IN">
                          <a:effectLst/>
                        </a:rPr>
                        <a:t>Insecticide</a:t>
                      </a:r>
                    </a:p>
                  </a:txBody>
                  <a:tcPr>
                    <a:lnL>
                      <a:noFill/>
                    </a:lnL>
                    <a:lnR>
                      <a:noFill/>
                    </a:lnR>
                    <a:lnT>
                      <a:noFill/>
                    </a:lnT>
                    <a:lnB>
                      <a:noFill/>
                    </a:lnB>
                    <a:solidFill>
                      <a:srgbClr val="FFFCF0"/>
                    </a:solidFill>
                  </a:tcPr>
                </a:tc>
                <a:tc>
                  <a:txBody>
                    <a:bodyPr/>
                    <a:lstStyle/>
                    <a:p>
                      <a:pPr algn="ctr" fontAlgn="t"/>
                      <a:r>
                        <a:rPr lang="en-US">
                          <a:effectLst/>
                        </a:rPr>
                        <a:t>High Persistence Half life:&lt; 120 Days</a:t>
                      </a:r>
                    </a:p>
                  </a:txBody>
                  <a:tcPr>
                    <a:lnL>
                      <a:noFill/>
                    </a:lnL>
                    <a:lnR>
                      <a:noFill/>
                    </a:lnR>
                    <a:lnT>
                      <a:noFill/>
                    </a:lnT>
                    <a:lnB>
                      <a:noFill/>
                    </a:lnB>
                    <a:solidFill>
                      <a:srgbClr val="FFFCF0"/>
                    </a:solidFill>
                  </a:tcPr>
                </a:tc>
                <a:tc>
                  <a:txBody>
                    <a:bodyPr/>
                    <a:lstStyle/>
                    <a:p>
                      <a:pPr algn="ctr" fontAlgn="t"/>
                      <a:r>
                        <a:rPr lang="en-IN" dirty="0">
                          <a:effectLst/>
                        </a:rPr>
                        <a:t>Acute hazard is unlikely</a:t>
                      </a:r>
                    </a:p>
                  </a:txBody>
                  <a:tcPr>
                    <a:lnL>
                      <a:noFill/>
                    </a:lnL>
                    <a:lnR>
                      <a:noFill/>
                    </a:lnR>
                    <a:lnT>
                      <a:noFill/>
                    </a:lnT>
                    <a:lnB>
                      <a:noFill/>
                    </a:lnB>
                    <a:solidFill>
                      <a:srgbClr val="FFFCF0"/>
                    </a:solidFill>
                  </a:tcPr>
                </a:tc>
                <a:extLst>
                  <a:ext uri="{0D108BD9-81ED-4DB2-BD59-A6C34878D82A}">
                    <a16:rowId xmlns:a16="http://schemas.microsoft.com/office/drawing/2014/main" val="1172262038"/>
                  </a:ext>
                </a:extLst>
              </a:tr>
            </a:tbl>
          </a:graphicData>
        </a:graphic>
      </p:graphicFrame>
      <p:pic>
        <p:nvPicPr>
          <p:cNvPr id="5121" name="Picture 1" descr="An external file that holds a picture, illustration, etc.&#10;Object name is ITX-9-90-ilg7.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3467100" cy="17049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63066192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ext uri="{D42A27DB-BD31-4B8C-83A1-F6EECF244321}">
                <p14:modId xmlns:p14="http://schemas.microsoft.com/office/powerpoint/2010/main" val="2708818307"/>
              </p:ext>
            </p:extLst>
          </p:nvPr>
        </p:nvGraphicFramePr>
        <p:xfrm>
          <a:off x="838200" y="3132614"/>
          <a:ext cx="8850924" cy="1188720"/>
        </p:xfrm>
        <a:graphic>
          <a:graphicData uri="http://schemas.openxmlformats.org/drawingml/2006/table">
            <a:tbl>
              <a:tblPr/>
              <a:tblGrid>
                <a:gridCol w="1475154">
                  <a:extLst>
                    <a:ext uri="{9D8B030D-6E8A-4147-A177-3AD203B41FA5}">
                      <a16:colId xmlns:a16="http://schemas.microsoft.com/office/drawing/2014/main" val="3984085498"/>
                    </a:ext>
                  </a:extLst>
                </a:gridCol>
                <a:gridCol w="2950308">
                  <a:extLst>
                    <a:ext uri="{9D8B030D-6E8A-4147-A177-3AD203B41FA5}">
                      <a16:colId xmlns:a16="http://schemas.microsoft.com/office/drawing/2014/main" val="3498609139"/>
                    </a:ext>
                  </a:extLst>
                </a:gridCol>
                <a:gridCol w="1475154">
                  <a:extLst>
                    <a:ext uri="{9D8B030D-6E8A-4147-A177-3AD203B41FA5}">
                      <a16:colId xmlns:a16="http://schemas.microsoft.com/office/drawing/2014/main" val="2772066309"/>
                    </a:ext>
                  </a:extLst>
                </a:gridCol>
                <a:gridCol w="1475154">
                  <a:extLst>
                    <a:ext uri="{9D8B030D-6E8A-4147-A177-3AD203B41FA5}">
                      <a16:colId xmlns:a16="http://schemas.microsoft.com/office/drawing/2014/main" val="1219691818"/>
                    </a:ext>
                  </a:extLst>
                </a:gridCol>
                <a:gridCol w="1475154">
                  <a:extLst>
                    <a:ext uri="{9D8B030D-6E8A-4147-A177-3AD203B41FA5}">
                      <a16:colId xmlns:a16="http://schemas.microsoft.com/office/drawing/2014/main" val="2300495930"/>
                    </a:ext>
                  </a:extLst>
                </a:gridCol>
              </a:tblGrid>
              <a:tr h="0">
                <a:tc>
                  <a:txBody>
                    <a:bodyPr/>
                    <a:lstStyle/>
                    <a:p>
                      <a:pPr algn="ctr" fontAlgn="t"/>
                      <a:r>
                        <a:rPr lang="en-IN">
                          <a:effectLst/>
                        </a:rPr>
                        <a:t>Lindane C</a:t>
                      </a:r>
                      <a:r>
                        <a:rPr lang="en-IN" baseline="-25000">
                          <a:effectLst/>
                        </a:rPr>
                        <a:t>6</a:t>
                      </a:r>
                      <a:r>
                        <a:rPr lang="en-IN">
                          <a:effectLst/>
                        </a:rPr>
                        <a:t>H</a:t>
                      </a:r>
                      <a:r>
                        <a:rPr lang="en-IN" baseline="-25000">
                          <a:effectLst/>
                        </a:rPr>
                        <a:t>6</a:t>
                      </a:r>
                      <a:r>
                        <a:rPr lang="en-IN">
                          <a:effectLst/>
                        </a:rPr>
                        <a:t>Cl</a:t>
                      </a:r>
                      <a:r>
                        <a:rPr lang="en-IN" baseline="-25000">
                          <a:effectLst/>
                        </a:rPr>
                        <a:t>6</a:t>
                      </a:r>
                      <a:endParaRPr lang="en-IN">
                        <a:effectLst/>
                      </a:endParaRPr>
                    </a:p>
                  </a:txBody>
                  <a:tcPr>
                    <a:lnL>
                      <a:noFill/>
                    </a:lnL>
                    <a:lnR>
                      <a:noFill/>
                    </a:lnR>
                    <a:lnT>
                      <a:noFill/>
                    </a:lnT>
                    <a:lnB>
                      <a:noFill/>
                    </a:lnB>
                    <a:solidFill>
                      <a:srgbClr val="FFFCF0"/>
                    </a:solidFill>
                  </a:tcPr>
                </a:tc>
                <a:tc>
                  <a:txBody>
                    <a:bodyPr/>
                    <a:lstStyle/>
                    <a:p>
                      <a:pPr algn="ctr" fontAlgn="t"/>
                      <a:r>
                        <a:rPr lang="en-US" b="1" dirty="0">
                          <a:effectLst/>
                        </a:rPr>
                        <a:t>Rat</a:t>
                      </a:r>
                      <a:r>
                        <a:rPr lang="en-US" dirty="0">
                          <a:effectLst/>
                        </a:rPr>
                        <a:t/>
                      </a:r>
                      <a:br>
                        <a:rPr lang="en-US" dirty="0">
                          <a:effectLst/>
                        </a:rPr>
                      </a:br>
                      <a:r>
                        <a:rPr lang="en-US" dirty="0">
                          <a:effectLst/>
                        </a:rPr>
                        <a:t>Oral: 88 – 270 mg/kg</a:t>
                      </a:r>
                      <a:br>
                        <a:rPr lang="en-US" dirty="0">
                          <a:effectLst/>
                        </a:rPr>
                      </a:br>
                      <a:r>
                        <a:rPr lang="en-US" b="1" dirty="0">
                          <a:effectLst/>
                        </a:rPr>
                        <a:t>Mouse</a:t>
                      </a:r>
                      <a:r>
                        <a:rPr lang="en-US" dirty="0">
                          <a:effectLst/>
                        </a:rPr>
                        <a:t/>
                      </a:r>
                      <a:br>
                        <a:rPr lang="en-US" dirty="0">
                          <a:effectLst/>
                        </a:rPr>
                      </a:br>
                      <a:r>
                        <a:rPr lang="en-US" dirty="0">
                          <a:effectLst/>
                        </a:rPr>
                        <a:t>Oral: 59–246 mg/kg</a:t>
                      </a:r>
                    </a:p>
                  </a:txBody>
                  <a:tcPr>
                    <a:lnL>
                      <a:noFill/>
                    </a:lnL>
                    <a:lnR>
                      <a:noFill/>
                    </a:lnR>
                    <a:lnT>
                      <a:noFill/>
                    </a:lnT>
                    <a:lnB>
                      <a:noFill/>
                    </a:lnB>
                    <a:solidFill>
                      <a:srgbClr val="FFFCF0"/>
                    </a:solidFill>
                  </a:tcPr>
                </a:tc>
                <a:tc>
                  <a:txBody>
                    <a:bodyPr/>
                    <a:lstStyle/>
                    <a:p>
                      <a:pPr algn="ctr" fontAlgn="t"/>
                      <a:r>
                        <a:rPr lang="en-IN">
                          <a:effectLst/>
                        </a:rPr>
                        <a:t>Acaricide</a:t>
                      </a:r>
                      <a:br>
                        <a:rPr lang="en-IN">
                          <a:effectLst/>
                        </a:rPr>
                      </a:br>
                      <a:r>
                        <a:rPr lang="en-IN">
                          <a:effectLst/>
                        </a:rPr>
                        <a:t>Insecticide</a:t>
                      </a:r>
                      <a:br>
                        <a:rPr lang="en-IN">
                          <a:effectLst/>
                        </a:rPr>
                      </a:br>
                      <a:r>
                        <a:rPr lang="en-IN">
                          <a:effectLst/>
                        </a:rPr>
                        <a:t>Rodenticide</a:t>
                      </a:r>
                    </a:p>
                  </a:txBody>
                  <a:tcPr>
                    <a:lnL>
                      <a:noFill/>
                    </a:lnL>
                    <a:lnR>
                      <a:noFill/>
                    </a:lnR>
                    <a:lnT>
                      <a:noFill/>
                    </a:lnT>
                    <a:lnB>
                      <a:noFill/>
                    </a:lnB>
                    <a:solidFill>
                      <a:srgbClr val="FFFCF0"/>
                    </a:solidFill>
                  </a:tcPr>
                </a:tc>
                <a:tc>
                  <a:txBody>
                    <a:bodyPr/>
                    <a:lstStyle/>
                    <a:p>
                      <a:pPr algn="ctr" fontAlgn="t"/>
                      <a:r>
                        <a:rPr lang="en-US">
                          <a:effectLst/>
                        </a:rPr>
                        <a:t>High Persistence Half life: 15 months</a:t>
                      </a:r>
                    </a:p>
                  </a:txBody>
                  <a:tcPr>
                    <a:lnL>
                      <a:noFill/>
                    </a:lnL>
                    <a:lnR>
                      <a:noFill/>
                    </a:lnR>
                    <a:lnT>
                      <a:noFill/>
                    </a:lnT>
                    <a:lnB>
                      <a:noFill/>
                    </a:lnB>
                    <a:solidFill>
                      <a:srgbClr val="FFFCF0"/>
                    </a:solidFill>
                  </a:tcPr>
                </a:tc>
                <a:tc>
                  <a:txBody>
                    <a:bodyPr/>
                    <a:lstStyle/>
                    <a:p>
                      <a:pPr algn="ctr" fontAlgn="t"/>
                      <a:r>
                        <a:rPr lang="en-IN" dirty="0">
                          <a:effectLst/>
                        </a:rPr>
                        <a:t>Moderately hazardous</a:t>
                      </a:r>
                    </a:p>
                  </a:txBody>
                  <a:tcPr>
                    <a:lnL>
                      <a:noFill/>
                    </a:lnL>
                    <a:lnR>
                      <a:noFill/>
                    </a:lnR>
                    <a:lnT>
                      <a:noFill/>
                    </a:lnT>
                    <a:lnB>
                      <a:noFill/>
                    </a:lnB>
                    <a:solidFill>
                      <a:srgbClr val="FFFCF0"/>
                    </a:solidFill>
                  </a:tcPr>
                </a:tc>
                <a:extLst>
                  <a:ext uri="{0D108BD9-81ED-4DB2-BD59-A6C34878D82A}">
                    <a16:rowId xmlns:a16="http://schemas.microsoft.com/office/drawing/2014/main" val="1412220429"/>
                  </a:ext>
                </a:extLst>
              </a:tr>
            </a:tbl>
          </a:graphicData>
        </a:graphic>
      </p:graphicFrame>
      <p:pic>
        <p:nvPicPr>
          <p:cNvPr id="6145" name="Picture 1" descr="An external file that holds a picture, illustration, etc.&#10;Object name is ITX-9-90-ilg10.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1685925" cy="17716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9233966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ext uri="{D42A27DB-BD31-4B8C-83A1-F6EECF244321}">
                <p14:modId xmlns:p14="http://schemas.microsoft.com/office/powerpoint/2010/main" val="1453439288"/>
              </p:ext>
            </p:extLst>
          </p:nvPr>
        </p:nvGraphicFramePr>
        <p:xfrm>
          <a:off x="838200" y="2721134"/>
          <a:ext cx="9800491" cy="1737360"/>
        </p:xfrm>
        <a:graphic>
          <a:graphicData uri="http://schemas.openxmlformats.org/drawingml/2006/table">
            <a:tbl>
              <a:tblPr/>
              <a:tblGrid>
                <a:gridCol w="1633415">
                  <a:extLst>
                    <a:ext uri="{9D8B030D-6E8A-4147-A177-3AD203B41FA5}">
                      <a16:colId xmlns:a16="http://schemas.microsoft.com/office/drawing/2014/main" val="414973982"/>
                    </a:ext>
                  </a:extLst>
                </a:gridCol>
                <a:gridCol w="3266831">
                  <a:extLst>
                    <a:ext uri="{9D8B030D-6E8A-4147-A177-3AD203B41FA5}">
                      <a16:colId xmlns:a16="http://schemas.microsoft.com/office/drawing/2014/main" val="2927959357"/>
                    </a:ext>
                  </a:extLst>
                </a:gridCol>
                <a:gridCol w="1633415">
                  <a:extLst>
                    <a:ext uri="{9D8B030D-6E8A-4147-A177-3AD203B41FA5}">
                      <a16:colId xmlns:a16="http://schemas.microsoft.com/office/drawing/2014/main" val="3027760897"/>
                    </a:ext>
                  </a:extLst>
                </a:gridCol>
                <a:gridCol w="1633415">
                  <a:extLst>
                    <a:ext uri="{9D8B030D-6E8A-4147-A177-3AD203B41FA5}">
                      <a16:colId xmlns:a16="http://schemas.microsoft.com/office/drawing/2014/main" val="1365892373"/>
                    </a:ext>
                  </a:extLst>
                </a:gridCol>
                <a:gridCol w="1633415">
                  <a:extLst>
                    <a:ext uri="{9D8B030D-6E8A-4147-A177-3AD203B41FA5}">
                      <a16:colId xmlns:a16="http://schemas.microsoft.com/office/drawing/2014/main" val="1987936283"/>
                    </a:ext>
                  </a:extLst>
                </a:gridCol>
              </a:tblGrid>
              <a:tr h="0">
                <a:tc>
                  <a:txBody>
                    <a:bodyPr/>
                    <a:lstStyle/>
                    <a:p>
                      <a:pPr algn="ctr" fontAlgn="t"/>
                      <a:r>
                        <a:rPr lang="en-IN">
                          <a:effectLst/>
                        </a:rPr>
                        <a:t>Aldrin C</a:t>
                      </a:r>
                      <a:r>
                        <a:rPr lang="en-IN" baseline="-25000">
                          <a:effectLst/>
                        </a:rPr>
                        <a:t>12</a:t>
                      </a:r>
                      <a:r>
                        <a:rPr lang="en-IN">
                          <a:effectLst/>
                        </a:rPr>
                        <a:t>H</a:t>
                      </a:r>
                      <a:r>
                        <a:rPr lang="en-IN" baseline="-25000">
                          <a:effectLst/>
                        </a:rPr>
                        <a:t>8</a:t>
                      </a:r>
                      <a:r>
                        <a:rPr lang="en-IN">
                          <a:effectLst/>
                        </a:rPr>
                        <a:t>Cl</a:t>
                      </a:r>
                      <a:r>
                        <a:rPr lang="en-IN" baseline="-25000">
                          <a:effectLst/>
                        </a:rPr>
                        <a:t>6</a:t>
                      </a:r>
                      <a:endParaRPr lang="en-IN">
                        <a:effectLst/>
                      </a:endParaRPr>
                    </a:p>
                  </a:txBody>
                  <a:tcPr>
                    <a:lnL>
                      <a:noFill/>
                    </a:lnL>
                    <a:lnR>
                      <a:noFill/>
                    </a:lnR>
                    <a:lnT>
                      <a:noFill/>
                    </a:lnT>
                    <a:lnB>
                      <a:noFill/>
                    </a:lnB>
                    <a:solidFill>
                      <a:srgbClr val="FFFCF0"/>
                    </a:solidFill>
                  </a:tcPr>
                </a:tc>
                <a:tc>
                  <a:txBody>
                    <a:bodyPr/>
                    <a:lstStyle/>
                    <a:p>
                      <a:pPr algn="ctr" fontAlgn="t"/>
                      <a:r>
                        <a:rPr lang="en-IN" dirty="0">
                          <a:effectLst/>
                        </a:rPr>
                        <a:t>Oral: 39 to 60 mg/kg</a:t>
                      </a:r>
                      <a:br>
                        <a:rPr lang="en-IN" dirty="0">
                          <a:effectLst/>
                        </a:rPr>
                      </a:br>
                      <a:r>
                        <a:rPr lang="en-IN" dirty="0">
                          <a:effectLst/>
                        </a:rPr>
                        <a:t>Dermal: 100 mg/kg</a:t>
                      </a:r>
                      <a:br>
                        <a:rPr lang="en-IN" dirty="0">
                          <a:effectLst/>
                        </a:rPr>
                      </a:br>
                      <a:r>
                        <a:rPr lang="en-IN" b="1" dirty="0">
                          <a:effectLst/>
                        </a:rPr>
                        <a:t>Mouse</a:t>
                      </a:r>
                      <a:r>
                        <a:rPr lang="en-IN" dirty="0">
                          <a:effectLst/>
                        </a:rPr>
                        <a:t/>
                      </a:r>
                      <a:br>
                        <a:rPr lang="en-IN" dirty="0">
                          <a:effectLst/>
                        </a:rPr>
                      </a:br>
                      <a:r>
                        <a:rPr lang="en-IN" dirty="0">
                          <a:effectLst/>
                        </a:rPr>
                        <a:t>Oral: 44 mg/kg</a:t>
                      </a:r>
                      <a:br>
                        <a:rPr lang="en-IN" dirty="0">
                          <a:effectLst/>
                        </a:rPr>
                      </a:br>
                      <a:r>
                        <a:rPr lang="en-IN" b="1" dirty="0">
                          <a:effectLst/>
                        </a:rPr>
                        <a:t>Dog</a:t>
                      </a:r>
                      <a:r>
                        <a:rPr lang="en-IN" dirty="0">
                          <a:effectLst/>
                        </a:rPr>
                        <a:t/>
                      </a:r>
                      <a:br>
                        <a:rPr lang="en-IN" dirty="0">
                          <a:effectLst/>
                        </a:rPr>
                      </a:br>
                      <a:r>
                        <a:rPr lang="en-IN" dirty="0">
                          <a:effectLst/>
                        </a:rPr>
                        <a:t>Oral: 65–95 mg/kg</a:t>
                      </a:r>
                    </a:p>
                  </a:txBody>
                  <a:tcPr>
                    <a:lnL>
                      <a:noFill/>
                    </a:lnL>
                    <a:lnR>
                      <a:noFill/>
                    </a:lnR>
                    <a:lnT>
                      <a:noFill/>
                    </a:lnT>
                    <a:lnB>
                      <a:noFill/>
                    </a:lnB>
                    <a:solidFill>
                      <a:srgbClr val="FFFCF0"/>
                    </a:solidFill>
                  </a:tcPr>
                </a:tc>
                <a:tc>
                  <a:txBody>
                    <a:bodyPr/>
                    <a:lstStyle/>
                    <a:p>
                      <a:pPr algn="ctr" fontAlgn="t"/>
                      <a:r>
                        <a:rPr lang="en-IN">
                          <a:effectLst/>
                        </a:rPr>
                        <a:t>Insecticide</a:t>
                      </a:r>
                    </a:p>
                  </a:txBody>
                  <a:tcPr>
                    <a:lnL>
                      <a:noFill/>
                    </a:lnL>
                    <a:lnR>
                      <a:noFill/>
                    </a:lnR>
                    <a:lnT>
                      <a:noFill/>
                    </a:lnT>
                    <a:lnB>
                      <a:noFill/>
                    </a:lnB>
                    <a:solidFill>
                      <a:srgbClr val="FFFCF0"/>
                    </a:solidFill>
                  </a:tcPr>
                </a:tc>
                <a:tc>
                  <a:txBody>
                    <a:bodyPr/>
                    <a:lstStyle/>
                    <a:p>
                      <a:pPr algn="ctr" fontAlgn="t"/>
                      <a:r>
                        <a:rPr lang="en-US">
                          <a:effectLst/>
                        </a:rPr>
                        <a:t>Moderate Persistence Half life: 4–7 years</a:t>
                      </a:r>
                    </a:p>
                  </a:txBody>
                  <a:tcPr>
                    <a:lnL>
                      <a:noFill/>
                    </a:lnL>
                    <a:lnR>
                      <a:noFill/>
                    </a:lnR>
                    <a:lnT>
                      <a:noFill/>
                    </a:lnT>
                    <a:lnB>
                      <a:noFill/>
                    </a:lnB>
                    <a:solidFill>
                      <a:srgbClr val="FFFCF0"/>
                    </a:solidFill>
                  </a:tcPr>
                </a:tc>
                <a:tc>
                  <a:txBody>
                    <a:bodyPr/>
                    <a:lstStyle/>
                    <a:p>
                      <a:pPr algn="ctr" fontAlgn="t"/>
                      <a:r>
                        <a:rPr lang="en-IN" dirty="0">
                          <a:effectLst/>
                        </a:rPr>
                        <a:t>Highly hazardous</a:t>
                      </a:r>
                    </a:p>
                  </a:txBody>
                  <a:tcPr>
                    <a:lnL>
                      <a:noFill/>
                    </a:lnL>
                    <a:lnR>
                      <a:noFill/>
                    </a:lnR>
                    <a:lnT>
                      <a:noFill/>
                    </a:lnT>
                    <a:lnB>
                      <a:noFill/>
                    </a:lnB>
                    <a:solidFill>
                      <a:srgbClr val="FFFCF0"/>
                    </a:solidFill>
                  </a:tcPr>
                </a:tc>
                <a:extLst>
                  <a:ext uri="{0D108BD9-81ED-4DB2-BD59-A6C34878D82A}">
                    <a16:rowId xmlns:a16="http://schemas.microsoft.com/office/drawing/2014/main" val="1888487551"/>
                  </a:ext>
                </a:extLst>
              </a:tr>
            </a:tbl>
          </a:graphicData>
        </a:graphic>
      </p:graphicFrame>
      <p:pic>
        <p:nvPicPr>
          <p:cNvPr id="7169" name="Picture 1" descr="An external file that holds a picture, illustration, etc.&#10;Object name is ITX-9-90-ilg15.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0"/>
            <a:ext cx="2124075" cy="17716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30484374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IN" dirty="0"/>
              <a:t>Biochemical toxicity</a:t>
            </a:r>
          </a:p>
        </p:txBody>
      </p:sp>
      <p:sp>
        <p:nvSpPr>
          <p:cNvPr id="3" name="Content Placeholder 2"/>
          <p:cNvSpPr>
            <a:spLocks noGrp="1"/>
          </p:cNvSpPr>
          <p:nvPr>
            <p:ph idx="1"/>
          </p:nvPr>
        </p:nvSpPr>
        <p:spPr/>
        <p:txBody>
          <a:bodyPr/>
          <a:lstStyle/>
          <a:p>
            <a:pPr>
              <a:lnSpc>
                <a:spcPct val="200000"/>
              </a:lnSpc>
            </a:pPr>
            <a:r>
              <a:rPr lang="en-IN" dirty="0" smtClean="0"/>
              <a:t>Organochlorine </a:t>
            </a:r>
            <a:r>
              <a:rPr lang="en-IN" dirty="0"/>
              <a:t>toxicity is mainly due to stimulation of the central nervous </a:t>
            </a:r>
            <a:r>
              <a:rPr lang="en-IN" dirty="0" smtClean="0"/>
              <a:t>system. </a:t>
            </a:r>
          </a:p>
          <a:p>
            <a:pPr>
              <a:lnSpc>
                <a:spcPct val="200000"/>
              </a:lnSpc>
            </a:pPr>
            <a:r>
              <a:rPr lang="en-IN" dirty="0" err="1" smtClean="0"/>
              <a:t>Cyclodines</a:t>
            </a:r>
            <a:r>
              <a:rPr lang="en-IN" dirty="0"/>
              <a:t>, such as the GABA antagonists </a:t>
            </a:r>
            <a:r>
              <a:rPr lang="en-IN" dirty="0" err="1"/>
              <a:t>endosulphan</a:t>
            </a:r>
            <a:r>
              <a:rPr lang="en-IN" dirty="0"/>
              <a:t> and </a:t>
            </a:r>
            <a:r>
              <a:rPr lang="en-IN" dirty="0" err="1"/>
              <a:t>lindane</a:t>
            </a:r>
            <a:r>
              <a:rPr lang="en-IN" dirty="0"/>
              <a:t>, inhibit the calcium ion influx and Ca- and Mg-ATPase causing release of </a:t>
            </a:r>
            <a:r>
              <a:rPr lang="en-IN" dirty="0" err="1"/>
              <a:t>neurotransmittors</a:t>
            </a:r>
            <a:r>
              <a:rPr lang="en-IN" dirty="0"/>
              <a:t> </a:t>
            </a:r>
            <a:endParaRPr lang="en-IN" dirty="0" smtClean="0"/>
          </a:p>
        </p:txBody>
      </p:sp>
    </p:spTree>
    <p:extLst>
      <p:ext uri="{BB962C8B-B14F-4D97-AF65-F5344CB8AC3E}">
        <p14:creationId xmlns:p14="http://schemas.microsoft.com/office/powerpoint/2010/main" val="373535068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ltLang="en-US" dirty="0">
                <a:solidFill>
                  <a:srgbClr val="000000"/>
                </a:solidFill>
                <a:latin typeface="Times New Roman" panose="02020603050405020304" pitchFamily="18" charset="0"/>
                <a:cs typeface="Times New Roman" panose="02020603050405020304" pitchFamily="18" charset="0"/>
              </a:rPr>
              <a:t>Biochemical effects</a:t>
            </a:r>
            <a:endParaRPr lang="en-IN" dirty="0"/>
          </a:p>
        </p:txBody>
      </p:sp>
      <p:graphicFrame>
        <p:nvGraphicFramePr>
          <p:cNvPr id="5" name="Content Placeholder 4"/>
          <p:cNvGraphicFramePr>
            <a:graphicFrameLocks noGrp="1"/>
          </p:cNvGraphicFramePr>
          <p:nvPr>
            <p:ph idx="1"/>
            <p:extLst>
              <p:ext uri="{D42A27DB-BD31-4B8C-83A1-F6EECF244321}">
                <p14:modId xmlns:p14="http://schemas.microsoft.com/office/powerpoint/2010/main" val="235366785"/>
              </p:ext>
            </p:extLst>
          </p:nvPr>
        </p:nvGraphicFramePr>
        <p:xfrm>
          <a:off x="1659815" y="1270000"/>
          <a:ext cx="8090855" cy="4998916"/>
        </p:xfrm>
        <a:graphic>
          <a:graphicData uri="http://schemas.openxmlformats.org/drawingml/2006/table">
            <a:tbl>
              <a:tblPr/>
              <a:tblGrid>
                <a:gridCol w="885976">
                  <a:extLst>
                    <a:ext uri="{9D8B030D-6E8A-4147-A177-3AD203B41FA5}">
                      <a16:colId xmlns:a16="http://schemas.microsoft.com/office/drawing/2014/main" val="2762428701"/>
                    </a:ext>
                  </a:extLst>
                </a:gridCol>
                <a:gridCol w="2482678">
                  <a:extLst>
                    <a:ext uri="{9D8B030D-6E8A-4147-A177-3AD203B41FA5}">
                      <a16:colId xmlns:a16="http://schemas.microsoft.com/office/drawing/2014/main" val="4178790397"/>
                    </a:ext>
                  </a:extLst>
                </a:gridCol>
                <a:gridCol w="1485859">
                  <a:extLst>
                    <a:ext uri="{9D8B030D-6E8A-4147-A177-3AD203B41FA5}">
                      <a16:colId xmlns:a16="http://schemas.microsoft.com/office/drawing/2014/main" val="1170861228"/>
                    </a:ext>
                  </a:extLst>
                </a:gridCol>
                <a:gridCol w="2785187">
                  <a:extLst>
                    <a:ext uri="{9D8B030D-6E8A-4147-A177-3AD203B41FA5}">
                      <a16:colId xmlns:a16="http://schemas.microsoft.com/office/drawing/2014/main" val="177508174"/>
                    </a:ext>
                  </a:extLst>
                </a:gridCol>
                <a:gridCol w="451155">
                  <a:extLst>
                    <a:ext uri="{9D8B030D-6E8A-4147-A177-3AD203B41FA5}">
                      <a16:colId xmlns:a16="http://schemas.microsoft.com/office/drawing/2014/main" val="3442458803"/>
                    </a:ext>
                  </a:extLst>
                </a:gridCol>
              </a:tblGrid>
              <a:tr h="277237">
                <a:tc>
                  <a:txBody>
                    <a:bodyPr/>
                    <a:lstStyle/>
                    <a:p>
                      <a:pPr algn="l" fontAlgn="t"/>
                      <a:r>
                        <a:rPr lang="en-IN" sz="1200" dirty="0" err="1">
                          <a:effectLst/>
                        </a:rPr>
                        <a:t>Sl.No</a:t>
                      </a:r>
                      <a:endParaRPr lang="en-IN" sz="1200" dirty="0">
                        <a:effectLst/>
                      </a:endParaRPr>
                    </a:p>
                  </a:txBody>
                  <a:tcPr marL="58802" marR="58802" marT="29401" marB="29401">
                    <a:lnL>
                      <a:noFill/>
                    </a:lnL>
                    <a:lnR>
                      <a:noFill/>
                    </a:lnR>
                    <a:lnT>
                      <a:noFill/>
                    </a:lnT>
                    <a:lnB>
                      <a:noFill/>
                    </a:lnB>
                  </a:tcPr>
                </a:tc>
                <a:tc>
                  <a:txBody>
                    <a:bodyPr/>
                    <a:lstStyle/>
                    <a:p>
                      <a:pPr algn="l" fontAlgn="t"/>
                      <a:r>
                        <a:rPr lang="en-IN" sz="1200" dirty="0">
                          <a:effectLst/>
                        </a:rPr>
                        <a:t>Chemical name</a:t>
                      </a:r>
                    </a:p>
                  </a:txBody>
                  <a:tcPr marL="58802" marR="58802" marT="29401" marB="29401">
                    <a:lnL>
                      <a:noFill/>
                    </a:lnL>
                    <a:lnR>
                      <a:noFill/>
                    </a:lnR>
                    <a:lnT>
                      <a:noFill/>
                    </a:lnT>
                    <a:lnB>
                      <a:noFill/>
                    </a:lnB>
                  </a:tcPr>
                </a:tc>
                <a:tc>
                  <a:txBody>
                    <a:bodyPr/>
                    <a:lstStyle/>
                    <a:p>
                      <a:pPr algn="l" fontAlgn="t"/>
                      <a:r>
                        <a:rPr lang="en-IN" sz="1200" dirty="0">
                          <a:effectLst/>
                        </a:rPr>
                        <a:t>Organism</a:t>
                      </a:r>
                    </a:p>
                  </a:txBody>
                  <a:tcPr marL="58802" marR="58802" marT="29401" marB="29401">
                    <a:lnL>
                      <a:noFill/>
                    </a:lnL>
                    <a:lnR>
                      <a:noFill/>
                    </a:lnR>
                    <a:lnT>
                      <a:noFill/>
                    </a:lnT>
                    <a:lnB>
                      <a:noFill/>
                    </a:lnB>
                  </a:tcPr>
                </a:tc>
                <a:tc>
                  <a:txBody>
                    <a:bodyPr/>
                    <a:lstStyle/>
                    <a:p>
                      <a:pPr algn="l" fontAlgn="t"/>
                      <a:r>
                        <a:rPr lang="en-IN" sz="1200" dirty="0">
                          <a:effectLst/>
                        </a:rPr>
                        <a:t>Biochemical effects</a:t>
                      </a:r>
                    </a:p>
                  </a:txBody>
                  <a:tcPr marL="58802" marR="58802" marT="29401" marB="29401">
                    <a:lnL>
                      <a:noFill/>
                    </a:lnL>
                    <a:lnR>
                      <a:noFill/>
                    </a:lnR>
                    <a:lnT>
                      <a:noFill/>
                    </a:lnT>
                    <a:lnB>
                      <a:noFill/>
                    </a:lnB>
                  </a:tcPr>
                </a:tc>
                <a:tc>
                  <a:txBody>
                    <a:bodyPr/>
                    <a:lstStyle/>
                    <a:p>
                      <a:pPr algn="ctr" fontAlgn="t"/>
                      <a:endParaRPr lang="en-IN" sz="1200" dirty="0">
                        <a:effectLst/>
                      </a:endParaRPr>
                    </a:p>
                  </a:txBody>
                  <a:tcPr marL="58802" marR="58802" marT="29401" marB="29401">
                    <a:lnL>
                      <a:noFill/>
                    </a:lnL>
                    <a:lnR>
                      <a:noFill/>
                    </a:lnR>
                    <a:lnT>
                      <a:noFill/>
                    </a:lnT>
                    <a:lnB>
                      <a:noFill/>
                    </a:lnB>
                  </a:tcPr>
                </a:tc>
                <a:extLst>
                  <a:ext uri="{0D108BD9-81ED-4DB2-BD59-A6C34878D82A}">
                    <a16:rowId xmlns:a16="http://schemas.microsoft.com/office/drawing/2014/main" val="2457450836"/>
                  </a:ext>
                </a:extLst>
              </a:tr>
              <a:tr h="1888671">
                <a:tc rowSpan="2">
                  <a:txBody>
                    <a:bodyPr/>
                    <a:lstStyle/>
                    <a:p>
                      <a:pPr algn="l" fontAlgn="t"/>
                      <a:r>
                        <a:rPr lang="en-IN" sz="1200" dirty="0">
                          <a:effectLst/>
                        </a:rPr>
                        <a:t>1</a:t>
                      </a:r>
                    </a:p>
                  </a:txBody>
                  <a:tcPr marL="58802" marR="58802" marT="29401" marB="29401">
                    <a:lnL>
                      <a:noFill/>
                    </a:lnL>
                    <a:lnR>
                      <a:noFill/>
                    </a:lnR>
                    <a:lnT>
                      <a:noFill/>
                    </a:lnT>
                    <a:lnB>
                      <a:noFill/>
                    </a:lnB>
                  </a:tcPr>
                </a:tc>
                <a:tc rowSpan="2">
                  <a:txBody>
                    <a:bodyPr/>
                    <a:lstStyle/>
                    <a:p>
                      <a:pPr algn="l" fontAlgn="t"/>
                      <a:r>
                        <a:rPr lang="en-IN" sz="1200" dirty="0">
                          <a:solidFill>
                            <a:srgbClr val="0070C0"/>
                          </a:solidFill>
                          <a:effectLst/>
                        </a:rPr>
                        <a:t>Aldrin and </a:t>
                      </a:r>
                      <a:r>
                        <a:rPr lang="en-IN" sz="1200" dirty="0" err="1">
                          <a:solidFill>
                            <a:srgbClr val="0070C0"/>
                          </a:solidFill>
                          <a:effectLst/>
                        </a:rPr>
                        <a:t>Dieldrin</a:t>
                      </a:r>
                      <a:endParaRPr lang="en-IN" sz="1200" dirty="0">
                        <a:solidFill>
                          <a:srgbClr val="0070C0"/>
                        </a:solidFill>
                        <a:effectLst/>
                      </a:endParaRPr>
                    </a:p>
                  </a:txBody>
                  <a:tcPr marL="58802" marR="58802" marT="29401" marB="29401">
                    <a:lnL>
                      <a:noFill/>
                    </a:lnL>
                    <a:lnR>
                      <a:noFill/>
                    </a:lnR>
                    <a:lnT>
                      <a:noFill/>
                    </a:lnT>
                    <a:lnB>
                      <a:noFill/>
                    </a:lnB>
                  </a:tcPr>
                </a:tc>
                <a:tc>
                  <a:txBody>
                    <a:bodyPr/>
                    <a:lstStyle/>
                    <a:p>
                      <a:pPr algn="l" fontAlgn="t"/>
                      <a:r>
                        <a:rPr lang="en-IN" sz="1200" dirty="0">
                          <a:effectLst/>
                        </a:rPr>
                        <a:t>Human</a:t>
                      </a:r>
                    </a:p>
                  </a:txBody>
                  <a:tcPr marL="58802" marR="58802" marT="29401" marB="29401">
                    <a:lnL>
                      <a:noFill/>
                    </a:lnL>
                    <a:lnR>
                      <a:noFill/>
                    </a:lnR>
                    <a:lnT>
                      <a:noFill/>
                    </a:lnT>
                    <a:lnB>
                      <a:noFill/>
                    </a:lnB>
                  </a:tcPr>
                </a:tc>
                <a:tc>
                  <a:txBody>
                    <a:bodyPr/>
                    <a:lstStyle/>
                    <a:p>
                      <a:pPr algn="l" fontAlgn="t"/>
                      <a:r>
                        <a:rPr lang="en-IN" sz="1200" dirty="0">
                          <a:effectLst/>
                        </a:rPr>
                        <a:t>Neurotoxic, reproductive, </a:t>
                      </a:r>
                      <a:r>
                        <a:rPr lang="en-IN" sz="1200" dirty="0" err="1">
                          <a:effectLst/>
                        </a:rPr>
                        <a:t>developmental,immunological</a:t>
                      </a:r>
                      <a:r>
                        <a:rPr lang="en-IN" sz="1200" dirty="0">
                          <a:effectLst/>
                        </a:rPr>
                        <a:t>, genotoxic, </a:t>
                      </a:r>
                      <a:r>
                        <a:rPr lang="en-IN" sz="1200" dirty="0" err="1">
                          <a:effectLst/>
                        </a:rPr>
                        <a:t>tumerogenic</a:t>
                      </a:r>
                      <a:r>
                        <a:rPr lang="en-IN" sz="1200" dirty="0">
                          <a:effectLst/>
                        </a:rPr>
                        <a:t> effects, nausea, vomiting, muscle twitching and aplastic </a:t>
                      </a:r>
                      <a:r>
                        <a:rPr lang="en-IN" sz="1200" dirty="0" err="1">
                          <a:effectLst/>
                        </a:rPr>
                        <a:t>anemia</a:t>
                      </a:r>
                      <a:endParaRPr lang="en-IN" sz="1200" dirty="0">
                        <a:effectLst/>
                      </a:endParaRPr>
                    </a:p>
                  </a:txBody>
                  <a:tcPr marL="58802" marR="58802" marT="29401" marB="29401">
                    <a:lnL>
                      <a:noFill/>
                    </a:lnL>
                    <a:lnR>
                      <a:noFill/>
                    </a:lnR>
                    <a:lnT>
                      <a:noFill/>
                    </a:lnT>
                    <a:lnB>
                      <a:noFill/>
                    </a:lnB>
                  </a:tcPr>
                </a:tc>
                <a:tc rowSpan="2">
                  <a:txBody>
                    <a:bodyPr/>
                    <a:lstStyle/>
                    <a:p>
                      <a:pPr algn="ctr" fontAlgn="t"/>
                      <a:endParaRPr lang="en-IN" sz="1200" dirty="0">
                        <a:effectLst/>
                      </a:endParaRPr>
                    </a:p>
                  </a:txBody>
                  <a:tcPr marL="58802" marR="58802" marT="29401" marB="29401">
                    <a:lnL>
                      <a:noFill/>
                    </a:lnL>
                    <a:lnR>
                      <a:noFill/>
                    </a:lnR>
                    <a:lnT>
                      <a:noFill/>
                    </a:lnT>
                    <a:lnB>
                      <a:noFill/>
                    </a:lnB>
                  </a:tcPr>
                </a:tc>
                <a:extLst>
                  <a:ext uri="{0D108BD9-81ED-4DB2-BD59-A6C34878D82A}">
                    <a16:rowId xmlns:a16="http://schemas.microsoft.com/office/drawing/2014/main" val="951413846"/>
                  </a:ext>
                </a:extLst>
              </a:tr>
              <a:tr h="1686314">
                <a:tc vMerge="1">
                  <a:txBody>
                    <a:bodyPr/>
                    <a:lstStyle/>
                    <a:p>
                      <a:endParaRPr lang="en-IN"/>
                    </a:p>
                  </a:txBody>
                  <a:tcPr/>
                </a:tc>
                <a:tc vMerge="1">
                  <a:txBody>
                    <a:bodyPr/>
                    <a:lstStyle/>
                    <a:p>
                      <a:endParaRPr lang="en-IN"/>
                    </a:p>
                  </a:txBody>
                  <a:tcPr/>
                </a:tc>
                <a:tc>
                  <a:txBody>
                    <a:bodyPr/>
                    <a:lstStyle/>
                    <a:p>
                      <a:pPr algn="l" fontAlgn="t"/>
                      <a:r>
                        <a:rPr lang="en-US" sz="1200">
                          <a:effectLst/>
                        </a:rPr>
                        <a:t>Mouse, rat, guniea pig, rabbit and dog</a:t>
                      </a:r>
                    </a:p>
                  </a:txBody>
                  <a:tcPr marL="58802" marR="58802" marT="29401" marB="29401">
                    <a:lnL>
                      <a:noFill/>
                    </a:lnL>
                    <a:lnR>
                      <a:noFill/>
                    </a:lnR>
                    <a:lnT>
                      <a:noFill/>
                    </a:lnT>
                    <a:lnB>
                      <a:noFill/>
                    </a:lnB>
                  </a:tcPr>
                </a:tc>
                <a:tc>
                  <a:txBody>
                    <a:bodyPr/>
                    <a:lstStyle/>
                    <a:p>
                      <a:pPr algn="l" fontAlgn="t"/>
                      <a:r>
                        <a:rPr lang="en-US" sz="1200" dirty="0">
                          <a:effectLst/>
                        </a:rPr>
                        <a:t>Convulsions, loss in body weight, depression, increased irritability, salivation, </a:t>
                      </a:r>
                      <a:r>
                        <a:rPr lang="en-US" sz="1200" dirty="0" err="1">
                          <a:effectLst/>
                        </a:rPr>
                        <a:t>hyperexitability</a:t>
                      </a:r>
                      <a:r>
                        <a:rPr lang="en-US" sz="1200" dirty="0">
                          <a:effectLst/>
                        </a:rPr>
                        <a:t>, prostration and death</a:t>
                      </a:r>
                    </a:p>
                  </a:txBody>
                  <a:tcPr marL="58802" marR="58802" marT="29401" marB="29401">
                    <a:lnL>
                      <a:noFill/>
                    </a:lnL>
                    <a:lnR>
                      <a:noFill/>
                    </a:lnR>
                    <a:lnT>
                      <a:noFill/>
                    </a:lnT>
                    <a:lnB>
                      <a:noFill/>
                    </a:lnB>
                  </a:tcPr>
                </a:tc>
                <a:tc vMerge="1">
                  <a:txBody>
                    <a:bodyPr/>
                    <a:lstStyle/>
                    <a:p>
                      <a:endParaRPr lang="en-IN"/>
                    </a:p>
                  </a:txBody>
                  <a:tcPr/>
                </a:tc>
                <a:extLst>
                  <a:ext uri="{0D108BD9-81ED-4DB2-BD59-A6C34878D82A}">
                    <a16:rowId xmlns:a16="http://schemas.microsoft.com/office/drawing/2014/main" val="3640300432"/>
                  </a:ext>
                </a:extLst>
              </a:tr>
              <a:tr h="674526">
                <a:tc rowSpan="2">
                  <a:txBody>
                    <a:bodyPr/>
                    <a:lstStyle/>
                    <a:p>
                      <a:pPr algn="l" fontAlgn="t"/>
                      <a:r>
                        <a:rPr lang="en-IN" sz="1200">
                          <a:effectLst/>
                        </a:rPr>
                        <a:t>2</a:t>
                      </a:r>
                    </a:p>
                  </a:txBody>
                  <a:tcPr marL="58802" marR="58802" marT="29401" marB="29401">
                    <a:lnL>
                      <a:noFill/>
                    </a:lnL>
                    <a:lnR>
                      <a:noFill/>
                    </a:lnR>
                    <a:lnT>
                      <a:noFill/>
                    </a:lnT>
                    <a:lnB>
                      <a:noFill/>
                    </a:lnB>
                  </a:tcPr>
                </a:tc>
                <a:tc rowSpan="2">
                  <a:txBody>
                    <a:bodyPr/>
                    <a:lstStyle/>
                    <a:p>
                      <a:pPr algn="l" fontAlgn="t"/>
                      <a:r>
                        <a:rPr lang="en-IN" sz="1200" dirty="0">
                          <a:solidFill>
                            <a:srgbClr val="0070C0"/>
                          </a:solidFill>
                          <a:effectLst/>
                        </a:rPr>
                        <a:t>Chlordane</a:t>
                      </a:r>
                    </a:p>
                  </a:txBody>
                  <a:tcPr marL="58802" marR="58802" marT="29401" marB="29401">
                    <a:lnL>
                      <a:noFill/>
                    </a:lnL>
                    <a:lnR>
                      <a:noFill/>
                    </a:lnR>
                    <a:lnT>
                      <a:noFill/>
                    </a:lnT>
                    <a:lnB>
                      <a:noFill/>
                    </a:lnB>
                  </a:tcPr>
                </a:tc>
                <a:tc>
                  <a:txBody>
                    <a:bodyPr/>
                    <a:lstStyle/>
                    <a:p>
                      <a:pPr algn="l" fontAlgn="t"/>
                      <a:r>
                        <a:rPr lang="en-IN" sz="1200">
                          <a:effectLst/>
                        </a:rPr>
                        <a:t>Human</a:t>
                      </a:r>
                    </a:p>
                  </a:txBody>
                  <a:tcPr marL="58802" marR="58802" marT="29401" marB="29401">
                    <a:lnL>
                      <a:noFill/>
                    </a:lnL>
                    <a:lnR>
                      <a:noFill/>
                    </a:lnR>
                    <a:lnT>
                      <a:noFill/>
                    </a:lnT>
                    <a:lnB>
                      <a:noFill/>
                    </a:lnB>
                  </a:tcPr>
                </a:tc>
                <a:tc>
                  <a:txBody>
                    <a:bodyPr/>
                    <a:lstStyle/>
                    <a:p>
                      <a:pPr algn="l" fontAlgn="t"/>
                      <a:r>
                        <a:rPr lang="en-IN" sz="1200" dirty="0">
                          <a:effectLst/>
                        </a:rPr>
                        <a:t>Convulsions, tremor, mental confusion and incoordination</a:t>
                      </a:r>
                    </a:p>
                  </a:txBody>
                  <a:tcPr marL="58802" marR="58802" marT="29401" marB="29401">
                    <a:lnL>
                      <a:noFill/>
                    </a:lnL>
                    <a:lnR>
                      <a:noFill/>
                    </a:lnR>
                    <a:lnT>
                      <a:noFill/>
                    </a:lnT>
                    <a:lnB>
                      <a:noFill/>
                    </a:lnB>
                  </a:tcPr>
                </a:tc>
                <a:tc rowSpan="2">
                  <a:txBody>
                    <a:bodyPr/>
                    <a:lstStyle/>
                    <a:p>
                      <a:pPr algn="ctr" fontAlgn="t"/>
                      <a:endParaRPr lang="en-IN" sz="1200" dirty="0">
                        <a:effectLst/>
                      </a:endParaRPr>
                    </a:p>
                  </a:txBody>
                  <a:tcPr marL="58802" marR="58802" marT="29401" marB="29401">
                    <a:lnL>
                      <a:noFill/>
                    </a:lnL>
                    <a:lnR>
                      <a:noFill/>
                    </a:lnR>
                    <a:lnT>
                      <a:noFill/>
                    </a:lnT>
                    <a:lnB>
                      <a:noFill/>
                    </a:lnB>
                  </a:tcPr>
                </a:tc>
                <a:extLst>
                  <a:ext uri="{0D108BD9-81ED-4DB2-BD59-A6C34878D82A}">
                    <a16:rowId xmlns:a16="http://schemas.microsoft.com/office/drawing/2014/main" val="2180996419"/>
                  </a:ext>
                </a:extLst>
              </a:tr>
              <a:tr h="472168">
                <a:tc vMerge="1">
                  <a:txBody>
                    <a:bodyPr/>
                    <a:lstStyle/>
                    <a:p>
                      <a:endParaRPr lang="en-IN"/>
                    </a:p>
                  </a:txBody>
                  <a:tcPr/>
                </a:tc>
                <a:tc vMerge="1">
                  <a:txBody>
                    <a:bodyPr/>
                    <a:lstStyle/>
                    <a:p>
                      <a:endParaRPr lang="en-IN"/>
                    </a:p>
                  </a:txBody>
                  <a:tcPr/>
                </a:tc>
                <a:tc>
                  <a:txBody>
                    <a:bodyPr/>
                    <a:lstStyle/>
                    <a:p>
                      <a:pPr algn="l" fontAlgn="t"/>
                      <a:r>
                        <a:rPr lang="en-IN" sz="1200" dirty="0">
                          <a:effectLst/>
                        </a:rPr>
                        <a:t>Mice</a:t>
                      </a:r>
                    </a:p>
                  </a:txBody>
                  <a:tcPr marL="58802" marR="58802" marT="29401" marB="29401">
                    <a:lnL>
                      <a:noFill/>
                    </a:lnL>
                    <a:lnR>
                      <a:noFill/>
                    </a:lnR>
                    <a:lnT>
                      <a:noFill/>
                    </a:lnT>
                    <a:lnB>
                      <a:noFill/>
                    </a:lnB>
                  </a:tcPr>
                </a:tc>
                <a:tc>
                  <a:txBody>
                    <a:bodyPr/>
                    <a:lstStyle/>
                    <a:p>
                      <a:pPr algn="l" fontAlgn="t"/>
                      <a:r>
                        <a:rPr lang="en-IN" sz="1200" dirty="0">
                          <a:effectLst/>
                        </a:rPr>
                        <a:t>Reduced fertility, liver cancer</a:t>
                      </a:r>
                    </a:p>
                  </a:txBody>
                  <a:tcPr marL="58802" marR="58802" marT="29401" marB="29401">
                    <a:lnL>
                      <a:noFill/>
                    </a:lnL>
                    <a:lnR>
                      <a:noFill/>
                    </a:lnR>
                    <a:lnT>
                      <a:noFill/>
                    </a:lnT>
                    <a:lnB>
                      <a:noFill/>
                    </a:lnB>
                  </a:tcPr>
                </a:tc>
                <a:tc vMerge="1">
                  <a:txBody>
                    <a:bodyPr/>
                    <a:lstStyle/>
                    <a:p>
                      <a:endParaRPr lang="en-IN"/>
                    </a:p>
                  </a:txBody>
                  <a:tcPr/>
                </a:tc>
                <a:extLst>
                  <a:ext uri="{0D108BD9-81ED-4DB2-BD59-A6C34878D82A}">
                    <a16:rowId xmlns:a16="http://schemas.microsoft.com/office/drawing/2014/main" val="4176553897"/>
                  </a:ext>
                </a:extLst>
              </a:tr>
            </a:tbl>
          </a:graphicData>
        </a:graphic>
      </p:graphicFrame>
    </p:spTree>
    <p:extLst>
      <p:ext uri="{BB962C8B-B14F-4D97-AF65-F5344CB8AC3E}">
        <p14:creationId xmlns:p14="http://schemas.microsoft.com/office/powerpoint/2010/main" val="3477849610"/>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ext uri="{D42A27DB-BD31-4B8C-83A1-F6EECF244321}">
                <p14:modId xmlns:p14="http://schemas.microsoft.com/office/powerpoint/2010/main" val="101781667"/>
              </p:ext>
            </p:extLst>
          </p:nvPr>
        </p:nvGraphicFramePr>
        <p:xfrm>
          <a:off x="1749668" y="940777"/>
          <a:ext cx="7149037" cy="4728017"/>
        </p:xfrm>
        <a:graphic>
          <a:graphicData uri="http://schemas.openxmlformats.org/drawingml/2006/table">
            <a:tbl>
              <a:tblPr/>
              <a:tblGrid>
                <a:gridCol w="1274886">
                  <a:extLst>
                    <a:ext uri="{9D8B030D-6E8A-4147-A177-3AD203B41FA5}">
                      <a16:colId xmlns:a16="http://schemas.microsoft.com/office/drawing/2014/main" val="256315086"/>
                    </a:ext>
                  </a:extLst>
                </a:gridCol>
                <a:gridCol w="1802423">
                  <a:extLst>
                    <a:ext uri="{9D8B030D-6E8A-4147-A177-3AD203B41FA5}">
                      <a16:colId xmlns:a16="http://schemas.microsoft.com/office/drawing/2014/main" val="1522656408"/>
                    </a:ext>
                  </a:extLst>
                </a:gridCol>
                <a:gridCol w="3943944">
                  <a:extLst>
                    <a:ext uri="{9D8B030D-6E8A-4147-A177-3AD203B41FA5}">
                      <a16:colId xmlns:a16="http://schemas.microsoft.com/office/drawing/2014/main" val="531927223"/>
                    </a:ext>
                  </a:extLst>
                </a:gridCol>
                <a:gridCol w="127784">
                  <a:extLst>
                    <a:ext uri="{9D8B030D-6E8A-4147-A177-3AD203B41FA5}">
                      <a16:colId xmlns:a16="http://schemas.microsoft.com/office/drawing/2014/main" val="1577287929"/>
                    </a:ext>
                  </a:extLst>
                </a:gridCol>
              </a:tblGrid>
              <a:tr h="1195754">
                <a:tc>
                  <a:txBody>
                    <a:bodyPr/>
                    <a:lstStyle/>
                    <a:p>
                      <a:pPr algn="l" fontAlgn="t"/>
                      <a:r>
                        <a:rPr lang="en-IN" sz="1400" dirty="0">
                          <a:effectLst/>
                        </a:rPr>
                        <a:t>BHC/ DDE</a:t>
                      </a:r>
                    </a:p>
                  </a:txBody>
                  <a:tcPr marL="51192" marR="51192" marT="25596" marB="25596">
                    <a:lnL>
                      <a:noFill/>
                    </a:lnL>
                    <a:lnR>
                      <a:noFill/>
                    </a:lnR>
                    <a:lnT>
                      <a:noFill/>
                    </a:lnT>
                    <a:lnB>
                      <a:noFill/>
                    </a:lnB>
                    <a:solidFill>
                      <a:srgbClr val="FFFCF0"/>
                    </a:solidFill>
                  </a:tcPr>
                </a:tc>
                <a:tc>
                  <a:txBody>
                    <a:bodyPr/>
                    <a:lstStyle/>
                    <a:p>
                      <a:pPr algn="l" fontAlgn="t"/>
                      <a:r>
                        <a:rPr lang="en-IN" sz="1400" dirty="0">
                          <a:effectLst/>
                        </a:rPr>
                        <a:t>Human</a:t>
                      </a:r>
                    </a:p>
                  </a:txBody>
                  <a:tcPr marL="51192" marR="51192" marT="25596" marB="25596">
                    <a:lnL>
                      <a:noFill/>
                    </a:lnL>
                    <a:lnR>
                      <a:noFill/>
                    </a:lnR>
                    <a:lnT>
                      <a:noFill/>
                    </a:lnT>
                    <a:lnB>
                      <a:noFill/>
                    </a:lnB>
                    <a:solidFill>
                      <a:srgbClr val="FFFCF0"/>
                    </a:solidFill>
                  </a:tcPr>
                </a:tc>
                <a:tc>
                  <a:txBody>
                    <a:bodyPr/>
                    <a:lstStyle/>
                    <a:p>
                      <a:pPr algn="l" fontAlgn="t"/>
                      <a:r>
                        <a:rPr lang="en-IN" sz="1400" dirty="0">
                          <a:effectLst/>
                        </a:rPr>
                        <a:t>Cyst in hands, itching, psoriasis, eczema, </a:t>
                      </a:r>
                      <a:r>
                        <a:rPr lang="en-IN" sz="1400" dirty="0" err="1">
                          <a:effectLst/>
                        </a:rPr>
                        <a:t>leucoderma</a:t>
                      </a:r>
                      <a:r>
                        <a:rPr lang="en-IN" sz="1400" dirty="0">
                          <a:effectLst/>
                        </a:rPr>
                        <a:t>, skin rashes</a:t>
                      </a:r>
                    </a:p>
                  </a:txBody>
                  <a:tcPr marL="51192" marR="51192" marT="25596" marB="25596">
                    <a:lnL>
                      <a:noFill/>
                    </a:lnL>
                    <a:lnR>
                      <a:noFill/>
                    </a:lnR>
                    <a:lnT>
                      <a:noFill/>
                    </a:lnT>
                    <a:lnB>
                      <a:noFill/>
                    </a:lnB>
                    <a:solidFill>
                      <a:srgbClr val="FFFCF0"/>
                    </a:solidFill>
                  </a:tcPr>
                </a:tc>
                <a:tc rowSpan="4">
                  <a:txBody>
                    <a:bodyPr/>
                    <a:lstStyle/>
                    <a:p>
                      <a:pPr algn="ctr" fontAlgn="t"/>
                      <a:endParaRPr lang="en-IN" sz="1000" dirty="0">
                        <a:effectLst/>
                      </a:endParaRPr>
                    </a:p>
                  </a:txBody>
                  <a:tcPr marL="51192" marR="51192" marT="25596" marB="25596">
                    <a:lnL>
                      <a:noFill/>
                    </a:lnL>
                    <a:lnB w="12700" cmpd="sng">
                      <a:noFill/>
                      <a:prstDash val="solid"/>
                    </a:lnB>
                  </a:tcPr>
                </a:tc>
                <a:extLst>
                  <a:ext uri="{0D108BD9-81ED-4DB2-BD59-A6C34878D82A}">
                    <a16:rowId xmlns:a16="http://schemas.microsoft.com/office/drawing/2014/main" val="1247487200"/>
                  </a:ext>
                </a:extLst>
              </a:tr>
              <a:tr h="2201265">
                <a:tc rowSpan="3">
                  <a:txBody>
                    <a:bodyPr/>
                    <a:lstStyle/>
                    <a:p>
                      <a:pPr algn="l" fontAlgn="t"/>
                      <a:r>
                        <a:rPr lang="en-IN" sz="1400" dirty="0">
                          <a:effectLst/>
                        </a:rPr>
                        <a:t>DDT</a:t>
                      </a:r>
                    </a:p>
                  </a:txBody>
                  <a:tcPr marL="51192" marR="51192" marT="25596" marB="25596">
                    <a:lnL>
                      <a:noFill/>
                    </a:lnL>
                    <a:lnR>
                      <a:noFill/>
                    </a:lnR>
                    <a:lnT>
                      <a:noFill/>
                    </a:lnT>
                    <a:lnB>
                      <a:noFill/>
                    </a:lnB>
                    <a:solidFill>
                      <a:srgbClr val="FFFCF0"/>
                    </a:solidFill>
                  </a:tcPr>
                </a:tc>
                <a:tc>
                  <a:txBody>
                    <a:bodyPr/>
                    <a:lstStyle/>
                    <a:p>
                      <a:pPr algn="l" fontAlgn="t"/>
                      <a:r>
                        <a:rPr lang="en-IN" sz="1400" dirty="0">
                          <a:effectLst/>
                        </a:rPr>
                        <a:t>Human</a:t>
                      </a:r>
                    </a:p>
                  </a:txBody>
                  <a:tcPr marL="51192" marR="51192" marT="25596" marB="25596">
                    <a:lnL>
                      <a:noFill/>
                    </a:lnL>
                    <a:lnR>
                      <a:noFill/>
                    </a:lnR>
                    <a:lnT>
                      <a:noFill/>
                    </a:lnT>
                    <a:lnB>
                      <a:noFill/>
                    </a:lnB>
                    <a:solidFill>
                      <a:srgbClr val="FFFCF0"/>
                    </a:solidFill>
                  </a:tcPr>
                </a:tc>
                <a:tc>
                  <a:txBody>
                    <a:bodyPr/>
                    <a:lstStyle/>
                    <a:p>
                      <a:pPr algn="l" fontAlgn="t"/>
                      <a:r>
                        <a:rPr lang="en-IN" sz="1400" dirty="0">
                          <a:effectLst/>
                        </a:rPr>
                        <a:t>Prickling sensation of the mouth, nausea, dizziness, confusion, headache, lethargy, incoordination, vomiting, fatigue, tremors in the extremities, anorexia, </a:t>
                      </a:r>
                      <a:r>
                        <a:rPr lang="en-IN" sz="1400" dirty="0" err="1">
                          <a:effectLst/>
                        </a:rPr>
                        <a:t>anemia</a:t>
                      </a:r>
                      <a:r>
                        <a:rPr lang="en-IN" sz="1400" dirty="0">
                          <a:effectLst/>
                        </a:rPr>
                        <a:t>, muscular weakness, </a:t>
                      </a:r>
                      <a:r>
                        <a:rPr lang="en-IN" sz="1400" dirty="0" err="1">
                          <a:effectLst/>
                        </a:rPr>
                        <a:t>hyperexcitability</a:t>
                      </a:r>
                      <a:r>
                        <a:rPr lang="en-IN" sz="1400" dirty="0">
                          <a:effectLst/>
                        </a:rPr>
                        <a:t>, anxiety, and nervous tension</a:t>
                      </a:r>
                    </a:p>
                  </a:txBody>
                  <a:tcPr marL="51192" marR="51192" marT="25596" marB="25596">
                    <a:lnL>
                      <a:noFill/>
                    </a:lnL>
                    <a:lnR>
                      <a:noFill/>
                    </a:lnR>
                    <a:lnT>
                      <a:noFill/>
                    </a:lnT>
                    <a:lnB>
                      <a:noFill/>
                    </a:lnB>
                    <a:solidFill>
                      <a:srgbClr val="FFFCF0"/>
                    </a:solidFill>
                  </a:tcPr>
                </a:tc>
                <a:tc vMerge="1">
                  <a:txBody>
                    <a:bodyPr/>
                    <a:lstStyle/>
                    <a:p>
                      <a:pPr algn="ctr" fontAlgn="t"/>
                      <a:endParaRPr lang="en-IN" sz="1000" dirty="0">
                        <a:effectLst/>
                      </a:endParaRPr>
                    </a:p>
                  </a:txBody>
                  <a:tcPr marL="51192" marR="51192" marT="25596" marB="25596">
                    <a:lnL>
                      <a:noFill/>
                    </a:lnL>
                    <a:lnR>
                      <a:noFill/>
                    </a:lnR>
                    <a:lnB>
                      <a:noFill/>
                    </a:lnB>
                    <a:solidFill>
                      <a:srgbClr val="FFFCF0"/>
                    </a:solidFill>
                  </a:tcPr>
                </a:tc>
                <a:extLst>
                  <a:ext uri="{0D108BD9-81ED-4DB2-BD59-A6C34878D82A}">
                    <a16:rowId xmlns:a16="http://schemas.microsoft.com/office/drawing/2014/main" val="255226927"/>
                  </a:ext>
                </a:extLst>
              </a:tr>
              <a:tr h="1126229">
                <a:tc vMerge="1">
                  <a:txBody>
                    <a:bodyPr/>
                    <a:lstStyle/>
                    <a:p>
                      <a:endParaRPr lang="en-IN"/>
                    </a:p>
                  </a:txBody>
                  <a:tcPr/>
                </a:tc>
                <a:tc>
                  <a:txBody>
                    <a:bodyPr/>
                    <a:lstStyle/>
                    <a:p>
                      <a:pPr algn="l" fontAlgn="t"/>
                      <a:r>
                        <a:rPr lang="en-IN" sz="1400">
                          <a:effectLst/>
                        </a:rPr>
                        <a:t>Mice</a:t>
                      </a:r>
                    </a:p>
                  </a:txBody>
                  <a:tcPr marL="51192" marR="51192" marT="25596" marB="25596">
                    <a:lnL>
                      <a:noFill/>
                    </a:lnL>
                    <a:lnR>
                      <a:noFill/>
                    </a:lnR>
                    <a:lnT>
                      <a:noFill/>
                    </a:lnT>
                    <a:lnB>
                      <a:noFill/>
                    </a:lnB>
                    <a:solidFill>
                      <a:srgbClr val="FFFCF0"/>
                    </a:solidFill>
                  </a:tcPr>
                </a:tc>
                <a:tc>
                  <a:txBody>
                    <a:bodyPr/>
                    <a:lstStyle/>
                    <a:p>
                      <a:pPr algn="l" fontAlgn="t"/>
                      <a:r>
                        <a:rPr lang="en-US" sz="1400" dirty="0">
                          <a:effectLst/>
                        </a:rPr>
                        <a:t>Liver tumors, liver changes including hepatocellular hypertrophy, margination and formation of </a:t>
                      </a:r>
                      <a:r>
                        <a:rPr lang="en-US" sz="1400" dirty="0" err="1">
                          <a:effectLst/>
                        </a:rPr>
                        <a:t>lipospheres</a:t>
                      </a:r>
                      <a:r>
                        <a:rPr lang="en-US" sz="1400" dirty="0">
                          <a:effectLst/>
                        </a:rPr>
                        <a:t>.</a:t>
                      </a:r>
                    </a:p>
                  </a:txBody>
                  <a:tcPr marL="51192" marR="51192" marT="25596" marB="25596">
                    <a:lnL>
                      <a:noFill/>
                    </a:lnL>
                    <a:lnR>
                      <a:noFill/>
                    </a:lnR>
                    <a:lnT>
                      <a:noFill/>
                    </a:lnT>
                    <a:lnB>
                      <a:noFill/>
                    </a:lnB>
                    <a:solidFill>
                      <a:srgbClr val="FFFCF0"/>
                    </a:solidFill>
                  </a:tcPr>
                </a:tc>
                <a:tc vMerge="1">
                  <a:txBody>
                    <a:bodyPr/>
                    <a:lstStyle/>
                    <a:p>
                      <a:pPr algn="ctr" fontAlgn="t"/>
                      <a:endParaRPr lang="en-IN" sz="1000" dirty="0">
                        <a:effectLst/>
                      </a:endParaRPr>
                    </a:p>
                  </a:txBody>
                  <a:tcPr marL="51192" marR="51192" marT="25596" marB="25596">
                    <a:lnL>
                      <a:noFill/>
                    </a:lnL>
                    <a:lnR>
                      <a:noFill/>
                    </a:lnR>
                    <a:lnT>
                      <a:noFill/>
                    </a:lnT>
                    <a:lnB>
                      <a:noFill/>
                    </a:lnB>
                    <a:solidFill>
                      <a:srgbClr val="FFFCF0"/>
                    </a:solidFill>
                  </a:tcPr>
                </a:tc>
                <a:extLst>
                  <a:ext uri="{0D108BD9-81ED-4DB2-BD59-A6C34878D82A}">
                    <a16:rowId xmlns:a16="http://schemas.microsoft.com/office/drawing/2014/main" val="542604083"/>
                  </a:ext>
                </a:extLst>
              </a:tr>
              <a:tr h="204769">
                <a:tc vMerge="1">
                  <a:txBody>
                    <a:bodyPr/>
                    <a:lstStyle/>
                    <a:p>
                      <a:endParaRPr lang="en-IN"/>
                    </a:p>
                  </a:txBody>
                  <a:tcPr/>
                </a:tc>
                <a:tc>
                  <a:txBody>
                    <a:bodyPr/>
                    <a:lstStyle/>
                    <a:p>
                      <a:pPr algn="l" fontAlgn="t"/>
                      <a:r>
                        <a:rPr lang="en-IN" sz="1000">
                          <a:effectLst/>
                        </a:rPr>
                        <a:t>Birds</a:t>
                      </a:r>
                    </a:p>
                  </a:txBody>
                  <a:tcPr marL="51192" marR="51192" marT="25596" marB="25596">
                    <a:lnL>
                      <a:noFill/>
                    </a:lnL>
                    <a:lnR>
                      <a:noFill/>
                    </a:lnR>
                    <a:lnT>
                      <a:noFill/>
                    </a:lnT>
                    <a:lnB>
                      <a:noFill/>
                    </a:lnB>
                    <a:solidFill>
                      <a:srgbClr val="FFFCF0"/>
                    </a:solidFill>
                  </a:tcPr>
                </a:tc>
                <a:tc>
                  <a:txBody>
                    <a:bodyPr/>
                    <a:lstStyle/>
                    <a:p>
                      <a:pPr algn="l" fontAlgn="t"/>
                      <a:r>
                        <a:rPr lang="en-IN" sz="1000" dirty="0">
                          <a:effectLst/>
                        </a:rPr>
                        <a:t>Egg shell thinning</a:t>
                      </a:r>
                    </a:p>
                  </a:txBody>
                  <a:tcPr marL="51192" marR="51192" marT="25596" marB="25596">
                    <a:lnL>
                      <a:noFill/>
                    </a:lnL>
                    <a:lnR>
                      <a:noFill/>
                    </a:lnR>
                    <a:lnT>
                      <a:noFill/>
                    </a:lnT>
                    <a:lnB>
                      <a:noFill/>
                    </a:lnB>
                    <a:solidFill>
                      <a:srgbClr val="FFFCF0"/>
                    </a:solidFill>
                  </a:tcPr>
                </a:tc>
                <a:tc vMerge="1">
                  <a:txBody>
                    <a:bodyPr/>
                    <a:lstStyle/>
                    <a:p>
                      <a:pPr algn="ctr" fontAlgn="t"/>
                      <a:endParaRPr lang="en-IN" sz="1000" dirty="0">
                        <a:effectLst/>
                      </a:endParaRPr>
                    </a:p>
                  </a:txBody>
                  <a:tcPr marL="51192" marR="51192" marT="25596" marB="25596">
                    <a:lnL>
                      <a:noFill/>
                    </a:lnL>
                    <a:lnR>
                      <a:noFill/>
                    </a:lnR>
                    <a:lnT>
                      <a:noFill/>
                    </a:lnT>
                    <a:lnB>
                      <a:noFill/>
                    </a:lnB>
                    <a:solidFill>
                      <a:srgbClr val="FFFCF0"/>
                    </a:solidFill>
                  </a:tcPr>
                </a:tc>
                <a:extLst>
                  <a:ext uri="{0D108BD9-81ED-4DB2-BD59-A6C34878D82A}">
                    <a16:rowId xmlns:a16="http://schemas.microsoft.com/office/drawing/2014/main" val="194168871"/>
                  </a:ext>
                </a:extLst>
              </a:tr>
            </a:tbl>
          </a:graphicData>
        </a:graphic>
      </p:graphicFrame>
    </p:spTree>
    <p:extLst>
      <p:ext uri="{BB962C8B-B14F-4D97-AF65-F5344CB8AC3E}">
        <p14:creationId xmlns:p14="http://schemas.microsoft.com/office/powerpoint/2010/main" val="233256539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ext uri="{D42A27DB-BD31-4B8C-83A1-F6EECF244321}">
                <p14:modId xmlns:p14="http://schemas.microsoft.com/office/powerpoint/2010/main" val="3140567375"/>
              </p:ext>
            </p:extLst>
          </p:nvPr>
        </p:nvGraphicFramePr>
        <p:xfrm>
          <a:off x="1546876" y="1648502"/>
          <a:ext cx="8036739" cy="4351338"/>
        </p:xfrm>
        <a:graphic>
          <a:graphicData uri="http://schemas.openxmlformats.org/drawingml/2006/table">
            <a:tbl>
              <a:tblPr/>
              <a:tblGrid>
                <a:gridCol w="528625">
                  <a:extLst>
                    <a:ext uri="{9D8B030D-6E8A-4147-A177-3AD203B41FA5}">
                      <a16:colId xmlns:a16="http://schemas.microsoft.com/office/drawing/2014/main" val="3016891283"/>
                    </a:ext>
                  </a:extLst>
                </a:gridCol>
                <a:gridCol w="1514466">
                  <a:extLst>
                    <a:ext uri="{9D8B030D-6E8A-4147-A177-3AD203B41FA5}">
                      <a16:colId xmlns:a16="http://schemas.microsoft.com/office/drawing/2014/main" val="4004043517"/>
                    </a:ext>
                  </a:extLst>
                </a:gridCol>
                <a:gridCol w="1875925">
                  <a:extLst>
                    <a:ext uri="{9D8B030D-6E8A-4147-A177-3AD203B41FA5}">
                      <a16:colId xmlns:a16="http://schemas.microsoft.com/office/drawing/2014/main" val="2158329270"/>
                    </a:ext>
                  </a:extLst>
                </a:gridCol>
                <a:gridCol w="3459655">
                  <a:extLst>
                    <a:ext uri="{9D8B030D-6E8A-4147-A177-3AD203B41FA5}">
                      <a16:colId xmlns:a16="http://schemas.microsoft.com/office/drawing/2014/main" val="629046718"/>
                    </a:ext>
                  </a:extLst>
                </a:gridCol>
                <a:gridCol w="658068">
                  <a:extLst>
                    <a:ext uri="{9D8B030D-6E8A-4147-A177-3AD203B41FA5}">
                      <a16:colId xmlns:a16="http://schemas.microsoft.com/office/drawing/2014/main" val="2793001353"/>
                    </a:ext>
                  </a:extLst>
                </a:gridCol>
              </a:tblGrid>
              <a:tr h="2215227">
                <a:tc rowSpan="3">
                  <a:txBody>
                    <a:bodyPr/>
                    <a:lstStyle/>
                    <a:p>
                      <a:pPr algn="l" fontAlgn="t"/>
                      <a:endParaRPr lang="en-IN" sz="1600" dirty="0">
                        <a:effectLst/>
                      </a:endParaRPr>
                    </a:p>
                  </a:txBody>
                  <a:tcPr marL="79115" marR="79115" marT="39558" marB="39558">
                    <a:lnL>
                      <a:noFill/>
                    </a:lnL>
                    <a:lnR>
                      <a:noFill/>
                    </a:lnR>
                    <a:lnT>
                      <a:noFill/>
                    </a:lnT>
                    <a:lnB>
                      <a:noFill/>
                    </a:lnB>
                    <a:solidFill>
                      <a:srgbClr val="FFFCF0"/>
                    </a:solidFill>
                  </a:tcPr>
                </a:tc>
                <a:tc rowSpan="2">
                  <a:txBody>
                    <a:bodyPr/>
                    <a:lstStyle/>
                    <a:p>
                      <a:pPr algn="l" fontAlgn="t"/>
                      <a:r>
                        <a:rPr lang="en-IN" sz="1600" dirty="0" err="1">
                          <a:effectLst/>
                        </a:rPr>
                        <a:t>Lindane</a:t>
                      </a:r>
                      <a:endParaRPr lang="en-IN" sz="1600" dirty="0">
                        <a:effectLst/>
                      </a:endParaRPr>
                    </a:p>
                  </a:txBody>
                  <a:tcPr marL="79115" marR="79115" marT="39558" marB="39558">
                    <a:lnL>
                      <a:noFill/>
                    </a:lnL>
                    <a:lnR>
                      <a:noFill/>
                    </a:lnR>
                    <a:lnT>
                      <a:noFill/>
                    </a:lnT>
                    <a:lnB>
                      <a:noFill/>
                    </a:lnB>
                    <a:solidFill>
                      <a:srgbClr val="FFFCF0"/>
                    </a:solidFill>
                  </a:tcPr>
                </a:tc>
                <a:tc>
                  <a:txBody>
                    <a:bodyPr/>
                    <a:lstStyle/>
                    <a:p>
                      <a:pPr algn="l" fontAlgn="t"/>
                      <a:r>
                        <a:rPr lang="en-IN" sz="1600" dirty="0">
                          <a:effectLst/>
                        </a:rPr>
                        <a:t>Human</a:t>
                      </a:r>
                    </a:p>
                  </a:txBody>
                  <a:tcPr marL="79115" marR="79115" marT="39558" marB="39558">
                    <a:lnL>
                      <a:noFill/>
                    </a:lnL>
                    <a:lnR>
                      <a:noFill/>
                    </a:lnR>
                    <a:lnT>
                      <a:noFill/>
                    </a:lnT>
                    <a:lnB>
                      <a:noFill/>
                    </a:lnB>
                    <a:solidFill>
                      <a:srgbClr val="FFFCF0"/>
                    </a:solidFill>
                  </a:tcPr>
                </a:tc>
                <a:tc>
                  <a:txBody>
                    <a:bodyPr/>
                    <a:lstStyle/>
                    <a:p>
                      <a:pPr algn="l" fontAlgn="t"/>
                      <a:r>
                        <a:rPr lang="en-US" sz="1600" dirty="0">
                          <a:effectLst/>
                        </a:rPr>
                        <a:t>Damage human liver, kidney, neural and immune systems, and induces birth defects cancer, cause neurotoxicity, reproductive toxicity and hepatotoxicity</a:t>
                      </a:r>
                    </a:p>
                  </a:txBody>
                  <a:tcPr marL="79115" marR="79115" marT="39558" marB="39558">
                    <a:lnL>
                      <a:noFill/>
                    </a:lnL>
                    <a:lnR>
                      <a:noFill/>
                    </a:lnR>
                    <a:lnT>
                      <a:noFill/>
                    </a:lnT>
                    <a:lnB>
                      <a:noFill/>
                    </a:lnB>
                    <a:solidFill>
                      <a:srgbClr val="FFFCF0"/>
                    </a:solidFill>
                  </a:tcPr>
                </a:tc>
                <a:tc rowSpan="3">
                  <a:txBody>
                    <a:bodyPr/>
                    <a:lstStyle/>
                    <a:p>
                      <a:pPr algn="ctr" fontAlgn="t"/>
                      <a:endParaRPr lang="en-IN" sz="1600" dirty="0">
                        <a:effectLst/>
                      </a:endParaRPr>
                    </a:p>
                  </a:txBody>
                  <a:tcPr marL="79115" marR="79115" marT="39558" marB="39558">
                    <a:lnL>
                      <a:noFill/>
                    </a:lnL>
                    <a:lnB w="12700" cmpd="sng">
                      <a:noFill/>
                      <a:prstDash val="solid"/>
                    </a:lnB>
                  </a:tcPr>
                </a:tc>
                <a:extLst>
                  <a:ext uri="{0D108BD9-81ED-4DB2-BD59-A6C34878D82A}">
                    <a16:rowId xmlns:a16="http://schemas.microsoft.com/office/drawing/2014/main" val="520827979"/>
                  </a:ext>
                </a:extLst>
              </a:tr>
              <a:tr h="791152">
                <a:tc vMerge="1">
                  <a:txBody>
                    <a:bodyPr/>
                    <a:lstStyle/>
                    <a:p>
                      <a:endParaRPr lang="en-IN"/>
                    </a:p>
                  </a:txBody>
                  <a:tcPr/>
                </a:tc>
                <a:tc vMerge="1">
                  <a:txBody>
                    <a:bodyPr/>
                    <a:lstStyle/>
                    <a:p>
                      <a:endParaRPr lang="en-IN"/>
                    </a:p>
                  </a:txBody>
                  <a:tcPr>
                    <a:lnL>
                      <a:noFill/>
                    </a:lnL>
                    <a:lnR>
                      <a:noFill/>
                    </a:lnR>
                    <a:lnT>
                      <a:noFill/>
                    </a:lnT>
                    <a:lnB>
                      <a:noFill/>
                    </a:lnB>
                    <a:solidFill>
                      <a:srgbClr val="FFFCF0"/>
                    </a:solidFill>
                  </a:tcPr>
                </a:tc>
                <a:tc>
                  <a:txBody>
                    <a:bodyPr/>
                    <a:lstStyle/>
                    <a:p>
                      <a:pPr algn="l" fontAlgn="t"/>
                      <a:r>
                        <a:rPr lang="en-IN" sz="1600" dirty="0">
                          <a:effectLst/>
                        </a:rPr>
                        <a:t>Rats</a:t>
                      </a:r>
                    </a:p>
                  </a:txBody>
                  <a:tcPr marL="79115" marR="79115" marT="39558" marB="39558">
                    <a:lnL>
                      <a:noFill/>
                    </a:lnL>
                    <a:lnR>
                      <a:noFill/>
                    </a:lnR>
                    <a:lnT>
                      <a:noFill/>
                    </a:lnT>
                    <a:lnB>
                      <a:noFill/>
                    </a:lnB>
                    <a:solidFill>
                      <a:srgbClr val="FFFCF0"/>
                    </a:solidFill>
                  </a:tcPr>
                </a:tc>
                <a:tc>
                  <a:txBody>
                    <a:bodyPr/>
                    <a:lstStyle/>
                    <a:p>
                      <a:pPr algn="l" fontAlgn="t"/>
                      <a:r>
                        <a:rPr lang="en-US" sz="1600" dirty="0">
                          <a:effectLst/>
                        </a:rPr>
                        <a:t>Alters gene expression of liver and hepatotoxicity</a:t>
                      </a:r>
                    </a:p>
                  </a:txBody>
                  <a:tcPr marL="79115" marR="79115" marT="39558" marB="39558">
                    <a:lnL>
                      <a:noFill/>
                    </a:lnL>
                    <a:lnR>
                      <a:noFill/>
                    </a:lnR>
                    <a:lnT>
                      <a:noFill/>
                    </a:lnT>
                    <a:lnB>
                      <a:noFill/>
                    </a:lnB>
                    <a:solidFill>
                      <a:srgbClr val="FFFCF0"/>
                    </a:solidFill>
                  </a:tcPr>
                </a:tc>
                <a:tc vMerge="1">
                  <a:txBody>
                    <a:bodyPr/>
                    <a:lstStyle/>
                    <a:p>
                      <a:endParaRPr lang="en-IN" sz="1600" dirty="0"/>
                    </a:p>
                  </a:txBody>
                  <a:tcPr marL="79115" marR="79115" marT="39558" marB="39558">
                    <a:lnL>
                      <a:noFill/>
                    </a:lnL>
                  </a:tcPr>
                </a:tc>
                <a:extLst>
                  <a:ext uri="{0D108BD9-81ED-4DB2-BD59-A6C34878D82A}">
                    <a16:rowId xmlns:a16="http://schemas.microsoft.com/office/drawing/2014/main" val="2752705071"/>
                  </a:ext>
                </a:extLst>
              </a:tr>
              <a:tr h="1344959">
                <a:tc vMerge="1">
                  <a:txBody>
                    <a:bodyPr/>
                    <a:lstStyle/>
                    <a:p>
                      <a:pPr algn="l" fontAlgn="t"/>
                      <a:endParaRPr lang="en-IN" sz="1600" dirty="0">
                        <a:effectLst/>
                      </a:endParaRPr>
                    </a:p>
                  </a:txBody>
                  <a:tcPr marL="79115" marR="79115" marT="39558" marB="39558">
                    <a:lnL>
                      <a:noFill/>
                    </a:lnL>
                    <a:lnR>
                      <a:noFill/>
                    </a:lnR>
                    <a:lnT>
                      <a:noFill/>
                    </a:lnT>
                    <a:lnB>
                      <a:noFill/>
                    </a:lnB>
                    <a:solidFill>
                      <a:srgbClr val="FFFCF0"/>
                    </a:solidFill>
                  </a:tcPr>
                </a:tc>
                <a:tc>
                  <a:txBody>
                    <a:bodyPr/>
                    <a:lstStyle/>
                    <a:p>
                      <a:pPr algn="l" fontAlgn="t"/>
                      <a:r>
                        <a:rPr lang="en-IN" sz="1600">
                          <a:effectLst/>
                        </a:rPr>
                        <a:t>Methoxychlor</a:t>
                      </a:r>
                    </a:p>
                  </a:txBody>
                  <a:tcPr marL="79115" marR="79115" marT="39558" marB="39558">
                    <a:lnL>
                      <a:noFill/>
                    </a:lnL>
                    <a:lnR>
                      <a:noFill/>
                    </a:lnR>
                    <a:lnT>
                      <a:noFill/>
                    </a:lnT>
                    <a:lnB>
                      <a:noFill/>
                    </a:lnB>
                    <a:solidFill>
                      <a:srgbClr val="FFFCF0"/>
                    </a:solidFill>
                  </a:tcPr>
                </a:tc>
                <a:tc gridSpan="2">
                  <a:txBody>
                    <a:bodyPr/>
                    <a:lstStyle/>
                    <a:p>
                      <a:pPr marL="0" marR="0" indent="0" algn="l" defTabSz="457200" rtl="0" eaLnBrk="1" fontAlgn="t" latinLnBrk="0" hangingPunct="1">
                        <a:lnSpc>
                          <a:spcPct val="100000"/>
                        </a:lnSpc>
                        <a:spcBef>
                          <a:spcPts val="0"/>
                        </a:spcBef>
                        <a:spcAft>
                          <a:spcPts val="0"/>
                        </a:spcAft>
                        <a:buClrTx/>
                        <a:buSzTx/>
                        <a:buFontTx/>
                        <a:buNone/>
                        <a:tabLst/>
                        <a:defRPr/>
                      </a:pPr>
                      <a:r>
                        <a:rPr lang="en-IN" sz="1600" dirty="0" smtClean="0">
                          <a:effectLst/>
                        </a:rPr>
                        <a:t>Rats                        </a:t>
                      </a:r>
                      <a:r>
                        <a:rPr lang="en-IN" sz="1600" dirty="0" smtClean="0">
                          <a:effectLst/>
                        </a:rPr>
                        <a:t>Reduced fertility</a:t>
                      </a:r>
                    </a:p>
                    <a:p>
                      <a:pPr algn="l" fontAlgn="t"/>
                      <a:endParaRPr lang="en-IN" sz="1600" dirty="0">
                        <a:effectLst/>
                      </a:endParaRPr>
                    </a:p>
                  </a:txBody>
                  <a:tcPr marL="79115" marR="79115" marT="39558" marB="39558">
                    <a:lnL>
                      <a:noFill/>
                    </a:lnL>
                    <a:lnR>
                      <a:noFill/>
                    </a:lnR>
                    <a:lnT>
                      <a:noFill/>
                    </a:lnT>
                    <a:lnB>
                      <a:noFill/>
                    </a:lnB>
                    <a:solidFill>
                      <a:srgbClr val="FFFCF0"/>
                    </a:solidFill>
                  </a:tcPr>
                </a:tc>
                <a:tc hMerge="1">
                  <a:txBody>
                    <a:bodyPr/>
                    <a:lstStyle/>
                    <a:p>
                      <a:endParaRPr lang="en-IN" dirty="0"/>
                    </a:p>
                  </a:txBody>
                  <a:tcPr marL="79115" marR="79115" marT="39558" marB="39558">
                    <a:lnL>
                      <a:noFill/>
                    </a:lnL>
                    <a:lnR>
                      <a:noFill/>
                    </a:lnR>
                    <a:lnT>
                      <a:noFill/>
                    </a:lnT>
                    <a:lnB>
                      <a:noFill/>
                    </a:lnB>
                    <a:solidFill>
                      <a:srgbClr val="FFFCF0"/>
                    </a:solidFill>
                  </a:tcPr>
                </a:tc>
                <a:tc vMerge="1">
                  <a:txBody>
                    <a:bodyPr/>
                    <a:lstStyle/>
                    <a:p>
                      <a:pPr algn="ctr" fontAlgn="t"/>
                      <a:endParaRPr lang="en-IN" sz="1600" dirty="0">
                        <a:effectLst/>
                      </a:endParaRPr>
                    </a:p>
                  </a:txBody>
                  <a:tcPr marL="79115" marR="79115" marT="39558" marB="39558">
                    <a:lnL>
                      <a:noFill/>
                    </a:lnL>
                    <a:lnR>
                      <a:noFill/>
                    </a:lnR>
                    <a:lnB>
                      <a:noFill/>
                    </a:lnB>
                    <a:solidFill>
                      <a:srgbClr val="FFFCF0"/>
                    </a:solidFill>
                  </a:tcPr>
                </a:tc>
                <a:extLst>
                  <a:ext uri="{0D108BD9-81ED-4DB2-BD59-A6C34878D82A}">
                    <a16:rowId xmlns:a16="http://schemas.microsoft.com/office/drawing/2014/main" val="3510015697"/>
                  </a:ext>
                </a:extLst>
              </a:tr>
            </a:tbl>
          </a:graphicData>
        </a:graphic>
      </p:graphicFrame>
    </p:spTree>
    <p:extLst>
      <p:ext uri="{BB962C8B-B14F-4D97-AF65-F5344CB8AC3E}">
        <p14:creationId xmlns:p14="http://schemas.microsoft.com/office/powerpoint/2010/main" val="406030695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Signs</a:t>
            </a:r>
            <a:endParaRPr lang="en-IN" dirty="0"/>
          </a:p>
        </p:txBody>
      </p:sp>
      <p:sp>
        <p:nvSpPr>
          <p:cNvPr id="3" name="Content Placeholder 2"/>
          <p:cNvSpPr>
            <a:spLocks noGrp="1"/>
          </p:cNvSpPr>
          <p:nvPr>
            <p:ph idx="1"/>
          </p:nvPr>
        </p:nvSpPr>
        <p:spPr>
          <a:xfrm>
            <a:off x="677334" y="1362809"/>
            <a:ext cx="8596668" cy="4678554"/>
          </a:xfrm>
        </p:spPr>
        <p:txBody>
          <a:bodyPr>
            <a:normAutofit fontScale="92500"/>
          </a:bodyPr>
          <a:lstStyle/>
          <a:p>
            <a:pPr algn="just">
              <a:lnSpc>
                <a:spcPct val="150000"/>
              </a:lnSpc>
            </a:pPr>
            <a:r>
              <a:rPr lang="en-US" sz="2000" dirty="0" smtClean="0"/>
              <a:t>The </a:t>
            </a:r>
            <a:r>
              <a:rPr lang="en-US" sz="2000" dirty="0"/>
              <a:t>organochlorines most commonly stimulate the CNS, and symptoms can range from </a:t>
            </a:r>
            <a:r>
              <a:rPr lang="en-US" sz="2000" dirty="0" err="1"/>
              <a:t>paresthesias</a:t>
            </a:r>
            <a:r>
              <a:rPr lang="en-US" sz="2000" dirty="0"/>
              <a:t> to seizures. With large exposures and severe toxicity, status epilepticus with respiratory failure and death can ensue. In addition, nonspecific neurologic symptoms such as nausea, vomiting, headaches, and dizziness can also be seen. Myoclonus, increased deep tendon reflexes and tremors are also reported following toxic exposures.</a:t>
            </a:r>
          </a:p>
          <a:p>
            <a:pPr algn="just">
              <a:lnSpc>
                <a:spcPct val="150000"/>
              </a:lnSpc>
            </a:pPr>
            <a:r>
              <a:rPr lang="en-US" sz="2000" dirty="0"/>
              <a:t>Some of these agents can cause sudden seizures, without any prodromal symptoms. These include </a:t>
            </a:r>
            <a:r>
              <a:rPr lang="en-US" sz="2000" dirty="0" err="1"/>
              <a:t>lindane</a:t>
            </a:r>
            <a:r>
              <a:rPr lang="en-US" sz="2000" dirty="0"/>
              <a:t>, </a:t>
            </a:r>
            <a:r>
              <a:rPr lang="en-US" sz="2000" dirty="0" err="1"/>
              <a:t>cyclodienes</a:t>
            </a:r>
            <a:r>
              <a:rPr lang="en-US" sz="2000" dirty="0"/>
              <a:t> and </a:t>
            </a:r>
            <a:r>
              <a:rPr lang="en-US" sz="2000" dirty="0" err="1"/>
              <a:t>toxaphene</a:t>
            </a:r>
            <a:r>
              <a:rPr lang="en-US" sz="2000" dirty="0"/>
              <a:t>. These sudden seizures can happen from 1 to 6 hours post-exposure, and the effects can last for days in severe cases.</a:t>
            </a:r>
          </a:p>
          <a:p>
            <a:pPr algn="just">
              <a:lnSpc>
                <a:spcPct val="150000"/>
              </a:lnSpc>
            </a:pPr>
            <a:endParaRPr lang="en-IN" sz="2000" dirty="0"/>
          </a:p>
        </p:txBody>
      </p:sp>
    </p:spTree>
    <p:extLst>
      <p:ext uri="{BB962C8B-B14F-4D97-AF65-F5344CB8AC3E}">
        <p14:creationId xmlns:p14="http://schemas.microsoft.com/office/powerpoint/2010/main" val="3642134399"/>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Diagnosis</a:t>
            </a:r>
            <a:br>
              <a:rPr lang="en-US" dirty="0"/>
            </a:br>
            <a:endParaRPr lang="en-IN" dirty="0"/>
          </a:p>
        </p:txBody>
      </p:sp>
      <p:sp>
        <p:nvSpPr>
          <p:cNvPr id="3" name="Content Placeholder 2"/>
          <p:cNvSpPr>
            <a:spLocks noGrp="1"/>
          </p:cNvSpPr>
          <p:nvPr>
            <p:ph idx="1"/>
          </p:nvPr>
        </p:nvSpPr>
        <p:spPr>
          <a:xfrm>
            <a:off x="677334" y="1327639"/>
            <a:ext cx="9328312" cy="4994030"/>
          </a:xfrm>
        </p:spPr>
        <p:txBody>
          <a:bodyPr>
            <a:normAutofit fontScale="70000" lnSpcReduction="20000"/>
          </a:bodyPr>
          <a:lstStyle/>
          <a:p>
            <a:pPr algn="just">
              <a:lnSpc>
                <a:spcPct val="170000"/>
              </a:lnSpc>
            </a:pPr>
            <a:r>
              <a:rPr lang="en-US" sz="2400" dirty="0" smtClean="0"/>
              <a:t>The </a:t>
            </a:r>
            <a:r>
              <a:rPr lang="en-US" sz="2400" dirty="0"/>
              <a:t>nervous system manifestations, signs, and symptoms described above are the most common clinical effects demonstrable after acute exposure to these agents. </a:t>
            </a:r>
            <a:endParaRPr lang="en-US" sz="2400" dirty="0" smtClean="0"/>
          </a:p>
          <a:p>
            <a:pPr algn="just">
              <a:lnSpc>
                <a:spcPct val="170000"/>
              </a:lnSpc>
            </a:pPr>
            <a:r>
              <a:rPr lang="en-US" sz="2400" dirty="0" smtClean="0"/>
              <a:t>The </a:t>
            </a:r>
            <a:r>
              <a:rPr lang="en-US" sz="2400" dirty="0"/>
              <a:t>differential diagnosis of this presentation includes other causes of seizures such as CNS infection and </a:t>
            </a:r>
            <a:r>
              <a:rPr lang="en-US" sz="2400" dirty="0" err="1"/>
              <a:t>proconvulsant</a:t>
            </a:r>
            <a:r>
              <a:rPr lang="en-US" sz="2400" dirty="0"/>
              <a:t> toxins such as theophylline, amphetamine derivatives, cocaine, camphor, INH and tricyclic antidepressants.</a:t>
            </a:r>
          </a:p>
          <a:p>
            <a:pPr algn="just">
              <a:lnSpc>
                <a:spcPct val="170000"/>
              </a:lnSpc>
            </a:pPr>
            <a:r>
              <a:rPr lang="en-US" sz="2400" dirty="0"/>
              <a:t>A noxious, turpentine-like odor is described with </a:t>
            </a:r>
            <a:r>
              <a:rPr lang="en-US" sz="2400" dirty="0" err="1"/>
              <a:t>toxaphene</a:t>
            </a:r>
            <a:r>
              <a:rPr lang="en-US" sz="2400" dirty="0"/>
              <a:t>. </a:t>
            </a:r>
            <a:endParaRPr lang="en-US" sz="2400" dirty="0" smtClean="0"/>
          </a:p>
          <a:p>
            <a:pPr algn="just">
              <a:lnSpc>
                <a:spcPct val="170000"/>
              </a:lnSpc>
            </a:pPr>
            <a:r>
              <a:rPr lang="en-US" sz="2400" dirty="0" err="1" smtClean="0"/>
              <a:t>Endosulfan</a:t>
            </a:r>
            <a:r>
              <a:rPr lang="en-US" sz="2400" dirty="0" smtClean="0"/>
              <a:t> </a:t>
            </a:r>
            <a:r>
              <a:rPr lang="en-US" sz="2400" dirty="0"/>
              <a:t>imparts the smell of rotten eggs due to its high sulfur content. </a:t>
            </a:r>
            <a:endParaRPr lang="en-US" sz="2400" dirty="0" smtClean="0"/>
          </a:p>
          <a:p>
            <a:pPr algn="just">
              <a:lnSpc>
                <a:spcPct val="170000"/>
              </a:lnSpc>
            </a:pPr>
            <a:r>
              <a:rPr lang="en-US" sz="2400" dirty="0" smtClean="0"/>
              <a:t>Many </a:t>
            </a:r>
            <a:r>
              <a:rPr lang="en-US" sz="2400" dirty="0"/>
              <a:t>of the organochlorine agents are radio-opaque, so a plain radiograph of the GI tract may be helpful in estimating the dose ingested in select cases where organochlorine oral exposure is suspected</a:t>
            </a:r>
            <a:r>
              <a:rPr lang="en-US" sz="2400" dirty="0" smtClean="0"/>
              <a:t>.</a:t>
            </a:r>
            <a:endParaRPr lang="en-US" sz="2400" dirty="0"/>
          </a:p>
        </p:txBody>
      </p:sp>
    </p:spTree>
    <p:extLst>
      <p:ext uri="{BB962C8B-B14F-4D97-AF65-F5344CB8AC3E}">
        <p14:creationId xmlns:p14="http://schemas.microsoft.com/office/powerpoint/2010/main" val="248325528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77334" y="1099039"/>
            <a:ext cx="8596668" cy="4942324"/>
          </a:xfrm>
        </p:spPr>
        <p:txBody>
          <a:bodyPr/>
          <a:lstStyle/>
          <a:p>
            <a:pPr algn="just">
              <a:lnSpc>
                <a:spcPct val="150000"/>
              </a:lnSpc>
            </a:pPr>
            <a:r>
              <a:rPr lang="en-US" dirty="0">
                <a:latin typeface="Times New Roman" panose="02020603050405020304" pitchFamily="18" charset="0"/>
                <a:cs typeface="Times New Roman" panose="02020603050405020304" pitchFamily="18" charset="0"/>
              </a:rPr>
              <a:t>Definitive laboratory confirmation of the presence of organochlorines in the serum, urine or tissues can be done using gas chromatography, but this process typically takes days and is not useful in the acute management of these agents. </a:t>
            </a:r>
          </a:p>
          <a:p>
            <a:pPr algn="just">
              <a:lnSpc>
                <a:spcPct val="150000"/>
              </a:lnSpc>
            </a:pPr>
            <a:r>
              <a:rPr lang="en-US" dirty="0">
                <a:latin typeface="Times New Roman" panose="02020603050405020304" pitchFamily="18" charset="0"/>
                <a:cs typeface="Times New Roman" panose="02020603050405020304" pitchFamily="18" charset="0"/>
              </a:rPr>
              <a:t>Where </a:t>
            </a:r>
            <a:r>
              <a:rPr lang="en-US" dirty="0" err="1">
                <a:latin typeface="Times New Roman" panose="02020603050405020304" pitchFamily="18" charset="0"/>
                <a:cs typeface="Times New Roman" panose="02020603050405020304" pitchFamily="18" charset="0"/>
              </a:rPr>
              <a:t>lindane</a:t>
            </a:r>
            <a:r>
              <a:rPr lang="en-US" dirty="0">
                <a:latin typeface="Times New Roman" panose="02020603050405020304" pitchFamily="18" charset="0"/>
                <a:cs typeface="Times New Roman" panose="02020603050405020304" pitchFamily="18" charset="0"/>
              </a:rPr>
              <a:t> is suspected as a toxin, serum concentrations can help to guide management and prognosis. A level of 0.02 to 0.20 mg/L is indicative of a toxic exposure with higher levels at greater risk for seizures. </a:t>
            </a:r>
          </a:p>
          <a:p>
            <a:pPr algn="just">
              <a:lnSpc>
                <a:spcPct val="150000"/>
              </a:lnSpc>
            </a:pPr>
            <a:r>
              <a:rPr lang="en-US" dirty="0">
                <a:latin typeface="Times New Roman" panose="02020603050405020304" pitchFamily="18" charset="0"/>
                <a:cs typeface="Times New Roman" panose="02020603050405020304" pitchFamily="18" charset="0"/>
              </a:rPr>
              <a:t>It is important to note that specialized testing is not readily available so test results may be delayed for days to weeks after specimens are collected and sent; clinical signs and symptoms are therefore paramount for diagnosis and management of these ingestions.</a:t>
            </a:r>
          </a:p>
          <a:p>
            <a:endParaRPr lang="en-IN" dirty="0"/>
          </a:p>
          <a:p>
            <a:endParaRPr lang="en-IN" dirty="0"/>
          </a:p>
        </p:txBody>
      </p:sp>
    </p:spTree>
    <p:extLst>
      <p:ext uri="{BB962C8B-B14F-4D97-AF65-F5344CB8AC3E}">
        <p14:creationId xmlns:p14="http://schemas.microsoft.com/office/powerpoint/2010/main" val="251541514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Treatment</a:t>
            </a:r>
            <a:endParaRPr lang="en-IN" dirty="0"/>
          </a:p>
        </p:txBody>
      </p:sp>
      <p:sp>
        <p:nvSpPr>
          <p:cNvPr id="3" name="Content Placeholder 2"/>
          <p:cNvSpPr>
            <a:spLocks noGrp="1"/>
          </p:cNvSpPr>
          <p:nvPr>
            <p:ph idx="1"/>
          </p:nvPr>
        </p:nvSpPr>
        <p:spPr>
          <a:xfrm>
            <a:off x="677334" y="1186963"/>
            <a:ext cx="8596668" cy="4854400"/>
          </a:xfrm>
        </p:spPr>
        <p:txBody>
          <a:bodyPr>
            <a:normAutofit/>
          </a:bodyPr>
          <a:lstStyle/>
          <a:p>
            <a:pPr algn="just">
              <a:lnSpc>
                <a:spcPct val="110000"/>
              </a:lnSpc>
            </a:pPr>
            <a:r>
              <a:rPr lang="en-US" dirty="0">
                <a:latin typeface="Times New Roman" panose="02020603050405020304" pitchFamily="18" charset="0"/>
                <a:cs typeface="Times New Roman" panose="02020603050405020304" pitchFamily="18" charset="0"/>
              </a:rPr>
              <a:t>No specific antidotes are available for organochlorine poisoning. Decontamination may be indicated to prevent continued absorption, as well as </a:t>
            </a:r>
            <a:r>
              <a:rPr lang="en-US" dirty="0" smtClean="0">
                <a:latin typeface="Times New Roman" panose="02020603050405020304" pitchFamily="18" charset="0"/>
                <a:cs typeface="Times New Roman" panose="02020603050405020304" pitchFamily="18" charset="0"/>
              </a:rPr>
              <a:t>exposure.</a:t>
            </a:r>
          </a:p>
          <a:p>
            <a:pPr algn="just">
              <a:lnSpc>
                <a:spcPct val="110000"/>
              </a:lnSpc>
            </a:pPr>
            <a:r>
              <a:rPr lang="en-US" dirty="0">
                <a:latin typeface="Times New Roman" panose="02020603050405020304" pitchFamily="18" charset="0"/>
                <a:cs typeface="Times New Roman" panose="02020603050405020304" pitchFamily="18" charset="0"/>
              </a:rPr>
              <a:t>Close attention must be paid to the airway and respirations of any patients in whom organochlorine toxicity is suspected.</a:t>
            </a:r>
          </a:p>
          <a:p>
            <a:pPr algn="just">
              <a:lnSpc>
                <a:spcPct val="110000"/>
              </a:lnSpc>
            </a:pPr>
            <a:r>
              <a:rPr lang="en-US" dirty="0">
                <a:latin typeface="Times New Roman" panose="02020603050405020304" pitchFamily="18" charset="0"/>
                <a:cs typeface="Times New Roman" panose="02020603050405020304" pitchFamily="18" charset="0"/>
              </a:rPr>
              <a:t>Oral exposures are difficult to manage because the risk of seizures and subsequent CNS depression precludes the use of activated charcoal in many cases. However, in cases that present within an hour of ingestion and in which the patient is still asymptomatic, a dose of activated charcoal may help prevent absorption from the intestines and enhance elimination from the GI tract</a:t>
            </a:r>
            <a:r>
              <a:rPr lang="en-US" dirty="0" smtClean="0">
                <a:latin typeface="Times New Roman" panose="02020603050405020304" pitchFamily="18" charset="0"/>
                <a:cs typeface="Times New Roman" panose="02020603050405020304" pitchFamily="18" charset="0"/>
              </a:rPr>
              <a:t>.</a:t>
            </a:r>
            <a:endParaRPr lang="en-US" dirty="0">
              <a:latin typeface="Times New Roman" panose="02020603050405020304" pitchFamily="18" charset="0"/>
              <a:cs typeface="Times New Roman" panose="02020603050405020304" pitchFamily="18" charset="0"/>
            </a:endParaRPr>
          </a:p>
          <a:p>
            <a:pPr algn="just">
              <a:lnSpc>
                <a:spcPct val="110000"/>
              </a:lnSpc>
            </a:pPr>
            <a:r>
              <a:rPr lang="en-US" dirty="0" smtClean="0">
                <a:latin typeface="Times New Roman" panose="02020603050405020304" pitchFamily="18" charset="0"/>
                <a:cs typeface="Times New Roman" panose="02020603050405020304" pitchFamily="18" charset="0"/>
              </a:rPr>
              <a:t>The </a:t>
            </a:r>
            <a:r>
              <a:rPr lang="en-US" dirty="0">
                <a:latin typeface="Times New Roman" panose="02020603050405020304" pitchFamily="18" charset="0"/>
                <a:cs typeface="Times New Roman" panose="02020603050405020304" pitchFamily="18" charset="0"/>
              </a:rPr>
              <a:t>enteral use of resins or lipophilic compounds that can sequester the toxin in the GI tract. Cholestyramine and olestra (a non-absorbed fat substitute) have both been utilized for this purpose</a:t>
            </a:r>
            <a:r>
              <a:rPr lang="en-US" dirty="0" smtClean="0">
                <a:latin typeface="Times New Roman" panose="02020603050405020304" pitchFamily="18" charset="0"/>
                <a:cs typeface="Times New Roman" panose="02020603050405020304" pitchFamily="18" charset="0"/>
              </a:rPr>
              <a:t>. </a:t>
            </a:r>
            <a:r>
              <a:rPr lang="en-US" dirty="0">
                <a:latin typeface="Times New Roman" panose="02020603050405020304" pitchFamily="18" charset="0"/>
                <a:cs typeface="Times New Roman" panose="02020603050405020304" pitchFamily="18" charset="0"/>
              </a:rPr>
              <a:t>Although these agents may theoretically enhance the elimination of organochlorines after chronic exposures, they have not been studied in acute poisonings.</a:t>
            </a:r>
          </a:p>
          <a:p>
            <a:pPr>
              <a:lnSpc>
                <a:spcPct val="200000"/>
              </a:lnSpc>
            </a:pPr>
            <a:endParaRPr lang="en-IN" dirty="0"/>
          </a:p>
        </p:txBody>
      </p:sp>
    </p:spTree>
    <p:extLst>
      <p:ext uri="{BB962C8B-B14F-4D97-AF65-F5344CB8AC3E}">
        <p14:creationId xmlns:p14="http://schemas.microsoft.com/office/powerpoint/2010/main" val="377574102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77334" y="712177"/>
            <a:ext cx="8596668" cy="5329185"/>
          </a:xfrm>
        </p:spPr>
        <p:txBody>
          <a:bodyPr>
            <a:noAutofit/>
          </a:bodyPr>
          <a:lstStyle/>
          <a:p>
            <a:pPr algn="just">
              <a:lnSpc>
                <a:spcPct val="150000"/>
              </a:lnSpc>
            </a:pPr>
            <a:r>
              <a:rPr lang="en-US" sz="2000" dirty="0" smtClean="0">
                <a:latin typeface="Times New Roman" panose="02020603050405020304" pitchFamily="18" charset="0"/>
                <a:cs typeface="Times New Roman" panose="02020603050405020304" pitchFamily="18" charset="0"/>
              </a:rPr>
              <a:t>When </a:t>
            </a:r>
            <a:r>
              <a:rPr lang="en-US" sz="2000" dirty="0">
                <a:latin typeface="Times New Roman" panose="02020603050405020304" pitchFamily="18" charset="0"/>
                <a:cs typeface="Times New Roman" panose="02020603050405020304" pitchFamily="18" charset="0"/>
              </a:rPr>
              <a:t>seizures occur from organochlorine compound toxicity they should be managed using standard care procedures for protecting the airway and maintaining oxygenation. General anticonvulsants such as benzodiazepines (with barbiturates or </a:t>
            </a:r>
            <a:r>
              <a:rPr lang="en-US" sz="2000" dirty="0" err="1">
                <a:latin typeface="Times New Roman" panose="02020603050405020304" pitchFamily="18" charset="0"/>
                <a:cs typeface="Times New Roman" panose="02020603050405020304" pitchFamily="18" charset="0"/>
              </a:rPr>
              <a:t>propofol</a:t>
            </a:r>
            <a:r>
              <a:rPr lang="en-US" sz="2000" dirty="0">
                <a:latin typeface="Times New Roman" panose="02020603050405020304" pitchFamily="18" charset="0"/>
                <a:cs typeface="Times New Roman" panose="02020603050405020304" pitchFamily="18" charset="0"/>
              </a:rPr>
              <a:t> as second line agents) should be used in cases of status epilepticus. </a:t>
            </a:r>
            <a:endParaRPr lang="en-US" sz="2000" dirty="0" smtClean="0">
              <a:latin typeface="Times New Roman" panose="02020603050405020304" pitchFamily="18" charset="0"/>
              <a:cs typeface="Times New Roman" panose="02020603050405020304" pitchFamily="18" charset="0"/>
            </a:endParaRPr>
          </a:p>
          <a:p>
            <a:pPr algn="just">
              <a:lnSpc>
                <a:spcPct val="150000"/>
              </a:lnSpc>
            </a:pPr>
            <a:r>
              <a:rPr lang="en-US" sz="2000" dirty="0" smtClean="0">
                <a:latin typeface="Times New Roman" panose="02020603050405020304" pitchFamily="18" charset="0"/>
                <a:cs typeface="Times New Roman" panose="02020603050405020304" pitchFamily="18" charset="0"/>
              </a:rPr>
              <a:t>It </a:t>
            </a:r>
            <a:r>
              <a:rPr lang="en-US" sz="2000" dirty="0">
                <a:latin typeface="Times New Roman" panose="02020603050405020304" pitchFamily="18" charset="0"/>
                <a:cs typeface="Times New Roman" panose="02020603050405020304" pitchFamily="18" charset="0"/>
              </a:rPr>
              <a:t>is important to monitor for and recognize the </a:t>
            </a:r>
            <a:r>
              <a:rPr lang="en-US" sz="2000" dirty="0" err="1">
                <a:latin typeface="Times New Roman" panose="02020603050405020304" pitchFamily="18" charset="0"/>
                <a:cs typeface="Times New Roman" panose="02020603050405020304" pitchFamily="18" charset="0"/>
              </a:rPr>
              <a:t>dysrhythmogenic</a:t>
            </a:r>
            <a:r>
              <a:rPr lang="en-US" sz="2000" dirty="0">
                <a:latin typeface="Times New Roman" panose="02020603050405020304" pitchFamily="18" charset="0"/>
                <a:cs typeface="Times New Roman" panose="02020603050405020304" pitchFamily="18" charset="0"/>
              </a:rPr>
              <a:t> effects of organochlorine agents</a:t>
            </a:r>
            <a:r>
              <a:rPr lang="en-US" sz="2000" dirty="0" smtClean="0">
                <a:latin typeface="Times New Roman" panose="02020603050405020304" pitchFamily="18" charset="0"/>
                <a:cs typeface="Times New Roman" panose="02020603050405020304" pitchFamily="18" charset="0"/>
              </a:rPr>
              <a:t>. </a:t>
            </a:r>
            <a:r>
              <a:rPr lang="en-US" sz="2000" dirty="0">
                <a:latin typeface="Times New Roman" panose="02020603050405020304" pitchFamily="18" charset="0"/>
                <a:cs typeface="Times New Roman" panose="02020603050405020304" pitchFamily="18" charset="0"/>
              </a:rPr>
              <a:t>Instead of epinephrine as first line therapy, beta-adrenergic blocking agents and magnesium are administered </a:t>
            </a:r>
            <a:r>
              <a:rPr lang="en-US" sz="2000" dirty="0" smtClean="0">
                <a:latin typeface="Times New Roman" panose="02020603050405020304" pitchFamily="18" charset="0"/>
                <a:cs typeface="Times New Roman" panose="02020603050405020304" pitchFamily="18" charset="0"/>
              </a:rPr>
              <a:t>initially.</a:t>
            </a:r>
            <a:endParaRPr lang="en-US" sz="2000" dirty="0">
              <a:latin typeface="Times New Roman" panose="02020603050405020304" pitchFamily="18" charset="0"/>
              <a:cs typeface="Times New Roman" panose="02020603050405020304" pitchFamily="18" charset="0"/>
            </a:endParaRPr>
          </a:p>
          <a:p>
            <a:pPr algn="just"/>
            <a:endParaRPr lang="en-IN" sz="2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067604472"/>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indent="0" algn="ctr">
              <a:buNone/>
            </a:pPr>
            <a:r>
              <a:rPr lang="en-US" sz="3200" dirty="0" smtClean="0">
                <a:solidFill>
                  <a:srgbClr val="0070C0"/>
                </a:solidFill>
              </a:rPr>
              <a:t>THANK YOU</a:t>
            </a:r>
            <a:endParaRPr lang="en-IN" sz="3200" dirty="0">
              <a:solidFill>
                <a:srgbClr val="0070C0"/>
              </a:solidFill>
            </a:endParaRPr>
          </a:p>
        </p:txBody>
      </p:sp>
    </p:spTree>
    <p:extLst>
      <p:ext uri="{BB962C8B-B14F-4D97-AF65-F5344CB8AC3E}">
        <p14:creationId xmlns:p14="http://schemas.microsoft.com/office/powerpoint/2010/main" val="1963707738"/>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docProps/app.xml><?xml version="1.0" encoding="utf-8"?>
<Properties xmlns="http://schemas.openxmlformats.org/officeDocument/2006/extended-properties" xmlns:vt="http://schemas.openxmlformats.org/officeDocument/2006/docPropsVTypes">
  <Template>Facet</Template>
  <TotalTime>102</TotalTime>
  <Words>935</Words>
  <Application>Microsoft Office PowerPoint</Application>
  <PresentationFormat>Widescreen</PresentationFormat>
  <Paragraphs>124</Paragraphs>
  <Slides>24</Slides>
  <Notes>0</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24</vt:i4>
      </vt:variant>
    </vt:vector>
  </HeadingPairs>
  <TitlesOfParts>
    <vt:vector size="29" baseType="lpstr">
      <vt:lpstr>Arial</vt:lpstr>
      <vt:lpstr>Times New Roman</vt:lpstr>
      <vt:lpstr>Trebuchet MS</vt:lpstr>
      <vt:lpstr>Wingdings 3</vt:lpstr>
      <vt:lpstr>Facet</vt:lpstr>
      <vt:lpstr>ORGANOCHLORINE PESTICIDE POISONING IN ANIMALS  VPP 609 Unit II  18/11/2020</vt:lpstr>
      <vt:lpstr>PowerPoint Presentation</vt:lpstr>
      <vt:lpstr>PowerPoint Presentation</vt:lpstr>
      <vt:lpstr>Natural occurrence</vt:lpstr>
      <vt:lpstr>Pesticides</vt:lpstr>
      <vt:lpstr>PowerPoint Presentation</vt:lpstr>
      <vt:lpstr>Examples</vt:lpstr>
      <vt:lpstr>Chemical structure</vt:lpstr>
      <vt:lpstr>PowerPoint Presentation</vt:lpstr>
      <vt:lpstr>PowerPoint Presentation</vt:lpstr>
      <vt:lpstr>PowerPoint Presentation</vt:lpstr>
      <vt:lpstr>PowerPoint Presentation</vt:lpstr>
      <vt:lpstr>PowerPoint Presentation</vt:lpstr>
      <vt:lpstr>PowerPoint Presentation</vt:lpstr>
      <vt:lpstr>Biochemical toxicity</vt:lpstr>
      <vt:lpstr>Biochemical effects</vt:lpstr>
      <vt:lpstr>PowerPoint Presentation</vt:lpstr>
      <vt:lpstr>PowerPoint Presentation</vt:lpstr>
      <vt:lpstr>Signs</vt:lpstr>
      <vt:lpstr>Diagnosis </vt:lpstr>
      <vt:lpstr>PowerPoint Presentation</vt:lpstr>
      <vt:lpstr>Treatment</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HP</dc:creator>
  <cp:lastModifiedBy>HP</cp:lastModifiedBy>
  <cp:revision>14</cp:revision>
  <dcterms:created xsi:type="dcterms:W3CDTF">2020-11-18T05:27:51Z</dcterms:created>
  <dcterms:modified xsi:type="dcterms:W3CDTF">2020-11-18T07:10:45Z</dcterms:modified>
</cp:coreProperties>
</file>