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66" r:id="rId2"/>
    <p:sldId id="258" r:id="rId3"/>
    <p:sldId id="259" r:id="rId4"/>
    <p:sldId id="267" r:id="rId5"/>
    <p:sldId id="260" r:id="rId6"/>
    <p:sldId id="263" r:id="rId7"/>
    <p:sldId id="268" r:id="rId8"/>
    <p:sldId id="261" r:id="rId9"/>
    <p:sldId id="262" r:id="rId10"/>
    <p:sldId id="264" r:id="rId11"/>
    <p:sldId id="265" r:id="rId12"/>
    <p:sldId id="269" r:id="rId13"/>
    <p:sldId id="270" r:id="rId1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86" d="100"/>
          <a:sy n="86" d="100"/>
        </p:scale>
        <p:origin x="-894" y="15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" name="Group 42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4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0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5" name="Rectangle 11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6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7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1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5" name="Rectangle 8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11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Rectangle 80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5" name="Freeform 44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Freeform 51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Freeform 57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Freeform 67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Freeform 68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/>
        </p:nvSpPr>
        <p:spPr>
          <a:xfrm>
            <a:off x="4649096" y="-21511"/>
            <a:ext cx="3505200" cy="231288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0" name="Rectangle 49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9" name="Rectangle 88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8645" y="2900829"/>
            <a:ext cx="6637468" cy="1362075"/>
          </a:xfrm>
        </p:spPr>
        <p:txBody>
          <a:bodyPr anchor="b"/>
          <a:lstStyle>
            <a:lvl1pPr algn="l">
              <a:defRPr sz="4000" b="0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8645" y="4267200"/>
            <a:ext cx="6637467" cy="1520413"/>
          </a:xfrm>
        </p:spPr>
        <p:txBody>
          <a:bodyPr anchor="t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042416" y="2313432"/>
            <a:ext cx="3419856" cy="349300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313431"/>
            <a:ext cx="3419856" cy="349300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12111" y="2316009"/>
            <a:ext cx="3057148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41721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1837" y="2316010"/>
            <a:ext cx="3055717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152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2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4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Rectangle 79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7" name="Freeform 46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Freeform 58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Freeform 69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Freeform 70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8" name="Rectangle 57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chemeClr val="bg1"/>
          </a:solidFill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5894" y="856527"/>
            <a:ext cx="3090440" cy="5150734"/>
          </a:xfrm>
        </p:spPr>
        <p:txBody>
          <a:bodyPr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61" name="Rectangle 60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9833" y="2657434"/>
            <a:ext cx="3304572" cy="1463153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6592" y="4136994"/>
            <a:ext cx="3298784" cy="1517904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5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7" name="Rectangle 8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8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9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6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84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7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8" name="Rectangle 77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Rectangle 78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Rectangle 79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6" name="Freeform 45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Freeform 62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Hexagon 69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Hexagon 70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Hexagon 71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Freeform 72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Freeform 73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4" name="Rectangle 93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1" name="Rectangle 10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2" name="Rectangle 101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rgbClr val="FFFFFF"/>
          </a:solidFill>
          <a:ln w="3175"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Rectangle 104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4424" y="2660904"/>
            <a:ext cx="3300984" cy="146304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005208" y="693795"/>
            <a:ext cx="3359623" cy="5468112"/>
          </a:xfrm>
        </p:spPr>
        <p:txBody>
          <a:bodyPr/>
          <a:lstStyle>
            <a:lvl1pPr marL="0" indent="0">
              <a:buNone/>
              <a:defRPr sz="3200">
                <a:solidFill>
                  <a:schemeClr val="accent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4630" y="4133088"/>
            <a:ext cx="3300573" cy="151956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030147"/>
            <a:ext cx="1484453" cy="4780344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53296" y="1030147"/>
            <a:ext cx="5423704" cy="4780344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roup 41"/>
          <p:cNvGrpSpPr/>
          <p:nvPr/>
        </p:nvGrpSpPr>
        <p:grpSpPr>
          <a:xfrm>
            <a:off x="-304800" y="0"/>
            <a:ext cx="9932332" cy="6858000"/>
            <a:chOff x="-382404" y="0"/>
            <a:chExt cx="9932332" cy="6858000"/>
          </a:xfrm>
        </p:grpSpPr>
        <p:grpSp>
          <p:nvGrpSpPr>
            <p:cNvPr id="43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101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3" name="Rectangle 112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5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2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110" name="Rectangle 109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1" name="Rectangle 110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2" name="Rectangle 111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107" name="Rectangle 10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8" name="Rectangle 107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9" name="Rectangle 108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04" name="Rectangle 103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Rectangle 104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Rectangle 105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4" name="Freeform 43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Freeform 45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Hexagon 49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Freeform 54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Hexagon 57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Hexagon 94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Hexagon 95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Hexagon 96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Hexagon 97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Freeform 98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Freeform 99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6" name="Rectangle 65"/>
          <p:cNvSpPr/>
          <p:nvPr/>
        </p:nvSpPr>
        <p:spPr>
          <a:xfrm>
            <a:off x="457200" y="333487"/>
            <a:ext cx="8229600" cy="6185647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/>
        </p:nvSpPr>
        <p:spPr>
          <a:xfrm>
            <a:off x="4561242" y="-21511"/>
            <a:ext cx="3679116" cy="699244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43490" y="1027664"/>
            <a:ext cx="7024744" cy="11430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43492" y="2323652"/>
            <a:ext cx="6777317" cy="350897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997388" y="22449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FEFEFE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1448" y="5852160"/>
            <a:ext cx="35021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649096" y="224491"/>
            <a:ext cx="133215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EFEFE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64008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2471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32588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1517904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171907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192024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121408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hyperlink" Target="http://en.wikipedia.org/wiki/Seizure" TargetMode="External"/><Relationship Id="rId13" Type="http://schemas.openxmlformats.org/officeDocument/2006/relationships/hyperlink" Target="http://en.wikipedia.org/wiki/Apnea" TargetMode="External"/><Relationship Id="rId3" Type="http://schemas.openxmlformats.org/officeDocument/2006/relationships/hyperlink" Target="http://en.wikipedia.org/wiki/Mole_(animal)" TargetMode="External"/><Relationship Id="rId7" Type="http://schemas.openxmlformats.org/officeDocument/2006/relationships/hyperlink" Target="http://en.wikipedia.org/wiki/Kilogram" TargetMode="External"/><Relationship Id="rId12" Type="http://schemas.openxmlformats.org/officeDocument/2006/relationships/hyperlink" Target="http://en.wikipedia.org/wiki/Artificial_respiration" TargetMode="External"/><Relationship Id="rId2" Type="http://schemas.openxmlformats.org/officeDocument/2006/relationships/hyperlink" Target="http://en.wikipedia.org/wiki/Gopher_(animal)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en.wikipedia.org/wiki/Milligram" TargetMode="External"/><Relationship Id="rId11" Type="http://schemas.openxmlformats.org/officeDocument/2006/relationships/hyperlink" Target="http://en.wikipedia.org/wiki/Pentobarbital" TargetMode="External"/><Relationship Id="rId5" Type="http://schemas.openxmlformats.org/officeDocument/2006/relationships/hyperlink" Target="http://en.wikipedia.org/wiki/Dog" TargetMode="External"/><Relationship Id="rId10" Type="http://schemas.openxmlformats.org/officeDocument/2006/relationships/hyperlink" Target="http://en.wikipedia.org/wiki/Opisthotonus" TargetMode="External"/><Relationship Id="rId4" Type="http://schemas.openxmlformats.org/officeDocument/2006/relationships/hyperlink" Target="http://en.wikipedia.org/wiki/Coyote" TargetMode="External"/><Relationship Id="rId9" Type="http://schemas.openxmlformats.org/officeDocument/2006/relationships/hyperlink" Target="http://en.wikipedia.org/wiki/Sawhorse" TargetMode="Externa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2057400"/>
            <a:ext cx="7024744" cy="1143000"/>
          </a:xfrm>
        </p:spPr>
        <p:txBody>
          <a:bodyPr>
            <a:normAutofit fontScale="90000"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Algerian" pitchFamily="82" charset="0"/>
              </a:rPr>
              <a:t/>
            </a:r>
            <a:br>
              <a:rPr lang="en-US" b="1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b="1" dirty="0" smtClean="0">
                <a:solidFill>
                  <a:srgbClr val="FF0000"/>
                </a:solidFill>
                <a:latin typeface="Algerian" pitchFamily="82" charset="0"/>
              </a:rPr>
              <a:t>STRYCHNINE POISONING IN ANIMALS</a:t>
            </a:r>
            <a:br>
              <a:rPr lang="en-US" b="1" dirty="0" smtClean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b="1" dirty="0">
                <a:solidFill>
                  <a:srgbClr val="FF0000"/>
                </a:solidFill>
                <a:latin typeface="Algerian" pitchFamily="82" charset="0"/>
              </a:rPr>
              <a:t/>
            </a:r>
            <a:br>
              <a:rPr lang="en-US" b="1" dirty="0">
                <a:solidFill>
                  <a:srgbClr val="FF0000"/>
                </a:solidFill>
                <a:latin typeface="Algerian" pitchFamily="82" charset="0"/>
              </a:rPr>
            </a:br>
            <a:r>
              <a:rPr lang="en-US" sz="2000" b="1" dirty="0" smtClean="0">
                <a:solidFill>
                  <a:srgbClr val="002060"/>
                </a:solidFill>
                <a:latin typeface="Algerian" pitchFamily="82" charset="0"/>
              </a:rPr>
              <a:t>UNIT II </a:t>
            </a:r>
            <a:br>
              <a:rPr lang="en-US" sz="2000" b="1" dirty="0" smtClean="0">
                <a:solidFill>
                  <a:srgbClr val="002060"/>
                </a:solidFill>
                <a:latin typeface="Algerian" pitchFamily="82" charset="0"/>
              </a:rPr>
            </a:br>
            <a:r>
              <a:rPr lang="en-US" sz="2000" b="1" dirty="0" smtClean="0">
                <a:solidFill>
                  <a:srgbClr val="002060"/>
                </a:solidFill>
                <a:latin typeface="Algerian" pitchFamily="82" charset="0"/>
              </a:rPr>
              <a:t>VPP 609    TOXICOPATHOLOGY</a:t>
            </a:r>
            <a:br>
              <a:rPr lang="en-US" sz="2000" b="1" dirty="0" smtClean="0">
                <a:solidFill>
                  <a:srgbClr val="002060"/>
                </a:solidFill>
                <a:latin typeface="Algerian" pitchFamily="82" charset="0"/>
              </a:rPr>
            </a:br>
            <a:r>
              <a:rPr lang="en-US" sz="2000" b="1" dirty="0" smtClean="0">
                <a:solidFill>
                  <a:srgbClr val="002060"/>
                </a:solidFill>
                <a:latin typeface="Algerian" pitchFamily="82" charset="0"/>
              </a:rPr>
              <a:t>Dated        06/11/2020</a:t>
            </a:r>
            <a:endParaRPr lang="en-US" sz="2000" b="1" dirty="0">
              <a:solidFill>
                <a:srgbClr val="002060"/>
              </a:solidFill>
              <a:latin typeface="Algerian" pitchFamily="82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267200"/>
            <a:ext cx="8229600" cy="2133600"/>
          </a:xfrm>
          <a:solidFill>
            <a:schemeClr val="accent2">
              <a:lumMod val="40000"/>
              <a:lumOff val="60000"/>
            </a:schemeClr>
          </a:solidFill>
        </p:spPr>
        <p:txBody>
          <a:bodyPr>
            <a:normAutofit/>
          </a:bodyPr>
          <a:lstStyle/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Dr. </a:t>
            </a:r>
            <a:r>
              <a:rPr lang="en-US" b="1" dirty="0" err="1" smtClean="0"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Sanjiv</a:t>
            </a:r>
            <a:r>
              <a:rPr lang="en-US" b="1" dirty="0" smtClean="0"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Kumar</a:t>
            </a:r>
          </a:p>
          <a:p>
            <a:pPr marL="0" indent="0">
              <a:buNone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Assistant Professor,</a:t>
            </a:r>
          </a:p>
          <a:p>
            <a:pPr marL="0" indent="0">
              <a:buNone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Department of Pathology, BVC, Patna</a:t>
            </a:r>
            <a:endParaRPr lang="en-US" b="1" dirty="0">
              <a:solidFill>
                <a:schemeClr val="tx2">
                  <a:lumMod val="75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2066586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81000"/>
            <a:ext cx="7024744" cy="1143000"/>
          </a:xfrm>
        </p:spPr>
        <p:txBody>
          <a:bodyPr/>
          <a:lstStyle/>
          <a:p>
            <a:r>
              <a:rPr lang="en-US" dirty="0" smtClean="0">
                <a:solidFill>
                  <a:srgbClr val="C00000"/>
                </a:solidFill>
              </a:rPr>
              <a:t>Introduction</a:t>
            </a:r>
            <a:endParaRPr lang="en-US" dirty="0">
              <a:solidFill>
                <a:srgbClr val="C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524000"/>
            <a:ext cx="8305800" cy="4800600"/>
          </a:xfrm>
        </p:spPr>
        <p:txBody>
          <a:bodyPr>
            <a:normAutofit/>
          </a:bodyPr>
          <a:lstStyle/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is an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indole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alkaloid obtained from the seeds of the Indian tree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Strychnos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nux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-vomica. </a:t>
            </a: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is mainly used as a pesticide to control rats, moles, gophers, and coyotes. Commercial baits (usually &lt;0.5%) are pelleted and often dyed red or green.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is highly toxic to most domestic animals. Its oral LD</a:t>
            </a:r>
            <a:r>
              <a:rPr lang="en-US" sz="2400" baseline="-25000" dirty="0" smtClean="0">
                <a:latin typeface="Times New Roman" pitchFamily="18" charset="0"/>
                <a:cs typeface="Times New Roman" pitchFamily="18" charset="0"/>
              </a:rPr>
              <a:t>50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 dogs, cattle, horses, and pigs is between 0.5-1 mg/kg, and in cats is 2 mg/kg.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Malicious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or accidental strychnine poisoning, although not very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common,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occurs mainly in small animals, especially dogs and occasionally cats, and rarely in livestock.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7024744" cy="11430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C00000"/>
                </a:solidFill>
              </a:rPr>
              <a:t>Pathogenesis</a:t>
            </a:r>
            <a:endParaRPr lang="en-US" sz="2800" dirty="0">
              <a:solidFill>
                <a:srgbClr val="C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371600"/>
            <a:ext cx="8229600" cy="4830763"/>
          </a:xfrm>
        </p:spPr>
        <p:txBody>
          <a:bodyPr>
            <a:noAutofit/>
          </a:bodyPr>
          <a:lstStyle/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is ionized in an acidic pH and then rapidly and completely absorbed in the small intestine.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is metabolized in the liver by microsomal enzymes. The highest concentrations of strychnine are found in the blood, liver, and kidneys.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and its metabolites are excreted in the urine. Depending on the quantity ingested and treatment measures taken, most of the toxic dose is eliminated within 24-48 hr.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inhibits competitively and reversibly the inhibitory neurotransmitter glycine at postsynaptic neuronal sites in the spinal cord and medulla.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838200"/>
            <a:ext cx="6777317" cy="3508977"/>
          </a:xfrm>
        </p:spPr>
        <p:txBody>
          <a:bodyPr/>
          <a:lstStyle/>
          <a:p>
            <a:pPr marL="68580" indent="0">
              <a:buNone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This results in unchecked reflex stimulation of motor neurons affecting all the striated muscles.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Because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the extensor muscles are relatively more powerful than the flexor muscles, they predominate to produce generalized rigidity and tonic-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clonic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seizures.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Death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results from anoxia and exhaustion.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52148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7024744" cy="11430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C00000"/>
                </a:solidFill>
              </a:rPr>
              <a:t>Clinical Findings</a:t>
            </a:r>
            <a:endParaRPr lang="en-US" sz="2800" dirty="0">
              <a:solidFill>
                <a:srgbClr val="C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95400"/>
            <a:ext cx="7543800" cy="4495800"/>
          </a:xfrm>
        </p:spPr>
        <p:txBody>
          <a:bodyPr>
            <a:noAutofit/>
          </a:bodyPr>
          <a:lstStyle/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onset of strychnine poisoning is fast.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After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oral exposure, clinical signs may appear within 30-60 min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Presence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food in the stomach can delay onset. Early signs, which may often be overlooked, consist of apprehension, nervousness, tenseness, and stiffness.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Vomiting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usually does not occur.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Severe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tetanic seizures may appear spontaneously or may be initiated by stimuli such as touch, sound, or a sudden bright light.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14400" y="838200"/>
            <a:ext cx="6777317" cy="3508977"/>
          </a:xfrm>
        </p:spPr>
        <p:txBody>
          <a:bodyPr>
            <a:noAutofit/>
          </a:bodyPr>
          <a:lstStyle/>
          <a:p>
            <a:pPr marL="68580" indent="0" algn="just">
              <a:buNone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An extreme and overpowering extensor rigidity causes the animal to assume a “sawhorse” stance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68580" indent="0" algn="just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Hyperthermia (104-106°F [40-41°C]) due to stiffness and seizures is often present in dogs.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tetanic convulsions may last from a few seconds to ~1 min.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Respiration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may stop momentarily.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Intermittent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periods of relaxation are seen during convulsions but become less frequent as the clinical course progresses.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mucous membranes become cyanotic, and the pupils dilated.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3000" y="838200"/>
            <a:ext cx="6777317" cy="5181600"/>
          </a:xfrm>
        </p:spPr>
        <p:txBody>
          <a:bodyPr>
            <a:normAutofit/>
          </a:bodyPr>
          <a:lstStyle/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Frequency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of the seizures increases, and death eventually occurs from exhaustion or asphyxiation during seizures.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If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untreated, the entire syndrome may last only 1-2 hr.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There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are no characteristic necropsy lesions.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Sometimes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, due to prolonged convulsions before death, agonal hemorrhages of heart and lungs and cyanotic congestion from anoxia may be seen.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Animals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dying from strychnine poisoning have rapid rigor mortis.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515407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-76200"/>
            <a:ext cx="7024744" cy="11430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C00000"/>
                </a:solidFill>
              </a:rPr>
              <a:t>Diagnosis</a:t>
            </a:r>
            <a:endParaRPr lang="en-US" sz="2800" dirty="0">
              <a:solidFill>
                <a:srgbClr val="C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983163"/>
          </a:xfrm>
        </p:spPr>
        <p:txBody>
          <a:bodyPr>
            <a:noAutofit/>
          </a:bodyPr>
          <a:lstStyle/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Tentative diagnosis of strychnine poisoning is usually based on history of exposure and clinical signs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Recovery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strychnine alkaloid from the stomach contents, vomitus, liver, kidneys, or urine should be considered diagnostic.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Sometimes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urine may not have a detectable amount of strychnine present; therefore, multiple samples should be collected and analyzed.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poisoning can be confused with poisonings by several other substances such as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metaldehyde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organochlorine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organophosphate, or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carbamate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insecticides;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zinc phosphide;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nicotine.</a:t>
            </a: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Acute, massive hepatic necrosis (hepatic encephalopathy) can also produce clinical signs that resemble those of strychnine poisoning.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0"/>
            <a:ext cx="7024744" cy="114300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Treatment</a:t>
            </a:r>
            <a:endParaRPr lang="en-US" sz="28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5059363"/>
          </a:xfrm>
        </p:spPr>
        <p:txBody>
          <a:bodyPr>
            <a:noAutofit/>
          </a:bodyPr>
          <a:lstStyle/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Strychnine poisoning is an emergency, and treatment should be instituted quickly.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Treatment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should be aimed at decontamination, control of seizures, prevention of asphyxiation, and supportive care.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Decontamination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consists of removal of gastric contents by inducing emesis or gastric lavage, and binding of remaining bait in the GI tract with activated charcoal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Due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to the rapid onset of clinical signs, emesis may be of limited value in most cases.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If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exposure is recent and no clinical signs are present, emesis should be induced with 3% hydrogen peroxide (small animals and pigs) at 1-2 mL/kg, PO, maximum 3 tbsp, repeated once after 30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min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762000"/>
            <a:ext cx="8382000" cy="5592763"/>
          </a:xfrm>
        </p:spPr>
        <p:txBody>
          <a:bodyPr>
            <a:noAutofit/>
          </a:bodyPr>
          <a:lstStyle/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If emesis cannot be induced, gastric lavage should be performed with tepid water.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Animals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that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are already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seizuring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should be anesthetized first (with pentobarbital) and an endotracheal tube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passed before gastric lavage.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After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emesis or gastric lavage, activated charcoal should be administered at 2-3 g/kg in small animals and 0.5-1 g/kg in large animals with magnesium sulfate at 250 mg/kg, PO.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Seizures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should be controlled in small animals with pentobarbital, IV to effect, repeated as necessary.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Muscle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relaxants such as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methocarbamol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at 100-200 mg/kg, IV, also work well; they should be repeated as needed with a maximum dose of 330 mg/kg/day. 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762000"/>
            <a:ext cx="7239000" cy="3508977"/>
          </a:xfrm>
        </p:spPr>
        <p:txBody>
          <a:bodyPr>
            <a:normAutofit fontScale="92500" lnSpcReduction="10000"/>
          </a:bodyPr>
          <a:lstStyle/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Severely affected dogs should be intubated and artificial respiration provided.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Acidification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urine with ammonium chloride (100 mg/kg, bid, PO) may be useful for ion-trapping and urinary excretion of the alkaloid.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</a:t>
            </a: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Intravenous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fluids should be administered to force diuresis and maintain normal kidney function.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marL="68580" indent="0"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Hyperthermia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treatment (fans, cool bath) should be given if necessary. Acid-base balance should be monitored and corrected as needed.</a:t>
            </a:r>
          </a:p>
          <a:p>
            <a:pPr algn="just"/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1143000"/>
            <a:ext cx="7024744" cy="152400"/>
          </a:xfrm>
        </p:spPr>
        <p:txBody>
          <a:bodyPr>
            <a:normAutofit fontScale="90000"/>
          </a:bodyPr>
          <a:lstStyle/>
          <a:p>
            <a:r>
              <a:rPr lang="en-US" sz="3100" b="1" dirty="0" smtClean="0">
                <a:solidFill>
                  <a:srgbClr val="C00000"/>
                </a:solidFill>
              </a:rPr>
              <a:t/>
            </a:r>
            <a:br>
              <a:rPr lang="en-US" sz="3100" b="1" dirty="0" smtClean="0">
                <a:solidFill>
                  <a:srgbClr val="C00000"/>
                </a:solidFill>
              </a:rPr>
            </a:br>
            <a:r>
              <a:rPr lang="en-US" sz="3100" b="1" dirty="0">
                <a:solidFill>
                  <a:srgbClr val="C00000"/>
                </a:solidFill>
              </a:rPr>
              <a:t/>
            </a:r>
            <a:br>
              <a:rPr lang="en-US" sz="3100" b="1" dirty="0">
                <a:solidFill>
                  <a:srgbClr val="C00000"/>
                </a:solidFill>
              </a:rPr>
            </a:br>
            <a:r>
              <a:rPr lang="en-US" sz="3100" b="1" dirty="0" smtClean="0">
                <a:solidFill>
                  <a:srgbClr val="C00000"/>
                </a:solidFill>
              </a:rPr>
              <a:t/>
            </a:r>
            <a:br>
              <a:rPr lang="en-US" sz="3100" b="1" dirty="0" smtClean="0">
                <a:solidFill>
                  <a:srgbClr val="C00000"/>
                </a:solidFill>
              </a:rPr>
            </a:br>
            <a:r>
              <a:rPr lang="en-US" sz="3100" b="1" dirty="0">
                <a:solidFill>
                  <a:srgbClr val="C00000"/>
                </a:solidFill>
              </a:rPr>
              <a:t/>
            </a:r>
            <a:br>
              <a:rPr lang="en-US" sz="3100" b="1" dirty="0">
                <a:solidFill>
                  <a:srgbClr val="C00000"/>
                </a:solidFill>
              </a:rPr>
            </a:br>
            <a:r>
              <a:rPr lang="en-US" sz="3100" b="1" dirty="0" smtClean="0">
                <a:solidFill>
                  <a:srgbClr val="C00000"/>
                </a:solidFill>
              </a:rPr>
              <a:t/>
            </a:r>
            <a:br>
              <a:rPr lang="en-US" sz="3100" b="1" dirty="0" smtClean="0">
                <a:solidFill>
                  <a:srgbClr val="C00000"/>
                </a:solidFill>
              </a:rPr>
            </a:br>
            <a:r>
              <a:rPr lang="en-US" sz="3100" b="1" dirty="0">
                <a:solidFill>
                  <a:srgbClr val="C00000"/>
                </a:solidFill>
              </a:rPr>
              <a:t/>
            </a:r>
            <a:br>
              <a:rPr lang="en-US" sz="3100" b="1" dirty="0">
                <a:solidFill>
                  <a:srgbClr val="C00000"/>
                </a:solidFill>
              </a:rPr>
            </a:br>
            <a:r>
              <a:rPr lang="en-US" sz="3100" b="1" dirty="0" smtClean="0">
                <a:solidFill>
                  <a:srgbClr val="C00000"/>
                </a:solidFill>
              </a:rPr>
              <a:t/>
            </a:r>
            <a:br>
              <a:rPr lang="en-US" sz="3100" b="1" dirty="0" smtClean="0">
                <a:solidFill>
                  <a:srgbClr val="C00000"/>
                </a:solidFill>
              </a:rPr>
            </a:br>
            <a:r>
              <a:rPr lang="en-US" sz="3100" b="1" dirty="0">
                <a:solidFill>
                  <a:srgbClr val="C00000"/>
                </a:solidFill>
              </a:rPr>
              <a:t/>
            </a:r>
            <a:br>
              <a:rPr lang="en-US" sz="3100" b="1" dirty="0">
                <a:solidFill>
                  <a:srgbClr val="C00000"/>
                </a:solidFill>
              </a:rPr>
            </a:br>
            <a:r>
              <a:rPr lang="en-US" sz="3100" b="1" dirty="0" smtClean="0">
                <a:solidFill>
                  <a:srgbClr val="C00000"/>
                </a:solidFill>
              </a:rPr>
              <a:t/>
            </a:r>
            <a:br>
              <a:rPr lang="en-US" sz="3100" b="1" dirty="0" smtClean="0">
                <a:solidFill>
                  <a:srgbClr val="C00000"/>
                </a:solidFill>
              </a:rPr>
            </a:br>
            <a:r>
              <a:rPr lang="en-US" sz="3100" b="1" dirty="0">
                <a:solidFill>
                  <a:srgbClr val="C00000"/>
                </a:solidFill>
              </a:rPr>
              <a:t/>
            </a:r>
            <a:br>
              <a:rPr lang="en-US" sz="3100" b="1" dirty="0">
                <a:solidFill>
                  <a:srgbClr val="C00000"/>
                </a:solidFill>
              </a:rPr>
            </a:br>
            <a:r>
              <a:rPr lang="en-US" sz="3100" b="1" dirty="0" smtClean="0">
                <a:solidFill>
                  <a:srgbClr val="C00000"/>
                </a:solidFill>
              </a:rPr>
              <a:t>Summary </a:t>
            </a:r>
            <a:r>
              <a:rPr lang="en-US" b="1" dirty="0" smtClean="0"/>
              <a:t/>
            </a:r>
            <a:br>
              <a:rPr lang="en-US" b="1" dirty="0" smtClean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143000"/>
            <a:ext cx="8229600" cy="5059363"/>
          </a:xfrm>
        </p:spPr>
        <p:txBody>
          <a:bodyPr>
            <a:normAutofit lnSpcReduction="10000"/>
          </a:bodyPr>
          <a:lstStyle/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Strychnine poisoning in animals occurs usually from ingestion of baits designed for use against rodents (especially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2" action="ppaction://hlinkfile" tooltip="Gopher (animal)"/>
              </a:rPr>
              <a:t>gophers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3" action="ppaction://hlinkfile" tooltip="Mole (animal)"/>
              </a:rPr>
              <a:t>moles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) and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4" action="ppaction://hlinkfile" tooltip="Coyote"/>
              </a:rPr>
              <a:t>coyotes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most common domestic animal to be affected is the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5" action="ppaction://hlinkfile" tooltip="Dog"/>
              </a:rPr>
              <a:t>dog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either through accidental ingestion or intentional poisoning. An approximate lethal dose for a dog is 0.75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6" action="ppaction://hlinkfile" tooltip="Milligram"/>
              </a:rPr>
              <a:t>mg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per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7" action="ppaction://hlinkfile" tooltip="Kilogram"/>
              </a:rPr>
              <a:t>kg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body weight.</a:t>
            </a: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The onset of symptoms is 10 to 120 minutes after ingestion.</a:t>
            </a:r>
            <a:r>
              <a:rPr lang="en-US" baseline="30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Symptoms include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8" action="ppaction://hlinkfile" tooltip="Seizure"/>
              </a:rPr>
              <a:t>seizures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a "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9" action="ppaction://hlinkfile" tooltip="Sawhorse"/>
              </a:rPr>
              <a:t>sawhorse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" stance, and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  <a:hlinkClick r:id="rId10" action="ppaction://hlinkfile" tooltip="Opisthotonus"/>
              </a:rPr>
              <a:t>opisthotonus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(rigid extension of all four limbs). Death is usually secondary to respiratory paralysis. 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Treatment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is by detoxification using activated charcoal,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11" action="ppaction://hlinkfile" tooltip="Pentobarbital"/>
              </a:rPr>
              <a:t>pentobarbital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for the symptoms, and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12" action="ppaction://hlinkfile" tooltip="Artificial respiration"/>
              </a:rPr>
              <a:t>artificial respiration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for </a:t>
            </a:r>
            <a:r>
              <a:rPr lang="en-US" dirty="0" smtClean="0">
                <a:latin typeface="Times New Roman" pitchFamily="18" charset="0"/>
                <a:cs typeface="Times New Roman" pitchFamily="18" charset="0"/>
                <a:hlinkClick r:id="rId13" action="ppaction://hlinkfile" tooltip="Apnea"/>
              </a:rPr>
              <a:t>apnea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01305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43492" y="2323653"/>
            <a:ext cx="6777317" cy="1943548"/>
          </a:xfrm>
        </p:spPr>
        <p:txBody>
          <a:bodyPr>
            <a:normAutofit/>
          </a:bodyPr>
          <a:lstStyle/>
          <a:p>
            <a:pPr marL="68580" indent="0" algn="ctr">
              <a:buNone/>
            </a:pPr>
            <a:r>
              <a:rPr lang="en-US" sz="3600" b="1" dirty="0" smtClean="0">
                <a:solidFill>
                  <a:srgbClr val="C00000"/>
                </a:solidFill>
              </a:rPr>
              <a:t>THANK YOU</a:t>
            </a:r>
            <a:endParaRPr lang="en-US" sz="36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017876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ustin">
  <a:themeElements>
    <a:clrScheme name="Austin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Austin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Austin">
      <a:fillStyleLst>
        <a:solidFill>
          <a:schemeClr val="phClr"/>
        </a:solidFill>
        <a:gradFill rotWithShape="1">
          <a:gsLst>
            <a:gs pos="0">
              <a:schemeClr val="phClr">
                <a:tint val="20000"/>
                <a:satMod val="180000"/>
                <a:lumMod val="98000"/>
              </a:schemeClr>
            </a:gs>
            <a:gs pos="40000">
              <a:schemeClr val="phClr">
                <a:tint val="30000"/>
                <a:satMod val="260000"/>
                <a:lumMod val="84000"/>
              </a:schemeClr>
            </a:gs>
            <a:gs pos="100000">
              <a:schemeClr val="phClr">
                <a:tint val="100000"/>
                <a:satMod val="110000"/>
                <a:lumMod val="100000"/>
              </a:schemeClr>
            </a:gs>
          </a:gsLst>
          <a:lin ang="5040000" scaled="1"/>
        </a:gradFill>
        <a:gradFill rotWithShape="1">
          <a:gsLst>
            <a:gs pos="0">
              <a:schemeClr val="phClr"/>
            </a:gs>
            <a:gs pos="100000">
              <a:schemeClr val="phClr">
                <a:shade val="75000"/>
                <a:satMod val="120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>
            <a:bevelT w="50800" h="12700" prst="softRound"/>
          </a:sp3d>
        </a:effectStyle>
        <a:effectStyle>
          <a:effectLst>
            <a:outerShdw blurRad="44450" dist="50800" dir="5400000" sx="96000" rotWithShape="0">
              <a:srgbClr val="000000">
                <a:alpha val="34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 contourW="15875" prstMaterial="metal">
            <a:bevelT w="101600" h="25400" prst="softRound"/>
            <a:contourClr>
              <a:schemeClr val="phClr">
                <a:shade val="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94000"/>
                <a:satMod val="114000"/>
                <a:lumMod val="96000"/>
              </a:schemeClr>
            </a:gs>
            <a:gs pos="62000">
              <a:schemeClr val="phClr">
                <a:tint val="92000"/>
                <a:shade val="66000"/>
                <a:satMod val="110000"/>
                <a:lumMod val="80000"/>
              </a:schemeClr>
            </a:gs>
            <a:gs pos="100000">
              <a:schemeClr val="phClr">
                <a:tint val="89000"/>
                <a:shade val="62000"/>
                <a:satMod val="110000"/>
                <a:lumMod val="7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tint val="80000"/>
                <a:shade val="58000"/>
              </a:schemeClr>
              <a:schemeClr val="phClr">
                <a:tint val="73000"/>
                <a:shade val="68000"/>
                <a:satMod val="15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Austin</Template>
  <TotalTime>77</TotalTime>
  <Words>1046</Words>
  <Application>Microsoft Office PowerPoint</Application>
  <PresentationFormat>On-screen Show (4:3)</PresentationFormat>
  <Paragraphs>62</Paragraphs>
  <Slides>13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Austin</vt:lpstr>
      <vt:lpstr> STRYCHNINE POISONING IN ANIMALS  UNIT II  VPP 609    TOXICOPATHOLOGY Dated        06/11/2020</vt:lpstr>
      <vt:lpstr>Introduction</vt:lpstr>
      <vt:lpstr>Pathogenesis</vt:lpstr>
      <vt:lpstr>PowerPoint Presentation</vt:lpstr>
      <vt:lpstr>Clinical Findings</vt:lpstr>
      <vt:lpstr>PowerPoint Presentation</vt:lpstr>
      <vt:lpstr>PowerPoint Presentation</vt:lpstr>
      <vt:lpstr>Diagnosis</vt:lpstr>
      <vt:lpstr>Treatment</vt:lpstr>
      <vt:lpstr>PowerPoint Presentation</vt:lpstr>
      <vt:lpstr>PowerPoint Presentation</vt:lpstr>
      <vt:lpstr>          Summary  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hp</dc:creator>
  <cp:lastModifiedBy>PC</cp:lastModifiedBy>
  <cp:revision>20</cp:revision>
  <dcterms:created xsi:type="dcterms:W3CDTF">2006-08-16T00:00:00Z</dcterms:created>
  <dcterms:modified xsi:type="dcterms:W3CDTF">2020-11-06T11:11:28Z</dcterms:modified>
</cp:coreProperties>
</file>