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  <p:sldId id="265" r:id="rId9"/>
    <p:sldId id="261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9BD4E-8A06-43E1-8725-4EAAFCA8D0B6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15F91-6A9C-4362-BFAC-095DC0181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1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03494-308C-4DDC-AD8B-D6E3D8E969B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320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4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2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3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3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8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7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8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FCFE5-2B07-45CA-9E56-670D68144620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DA13E-56C0-4237-89AB-192D0D788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3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1"/>
            <a:ext cx="8153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Biostatistics &amp; Computer Application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5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of significance through t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test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68490"/>
                <a:ext cx="10515600" cy="5808473"/>
              </a:xfrm>
            </p:spPr>
            <p:txBody>
              <a:bodyPr/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Then,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smtClean="0">
                    <a:latin typeface="Comic Sans MS" panose="030F0702030302020204" pitchFamily="66" charset="0"/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b="0" i="1" baseline="30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This t is based on 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+ 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– 2 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df</a:t>
                </a:r>
                <a:r>
                  <a:rPr lang="en-US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pPr algn="just"/>
                <a:r>
                  <a:rPr lang="en-US" dirty="0" smtClean="0">
                    <a:latin typeface="Comic Sans MS" panose="030F0702030302020204" pitchFamily="66" charset="0"/>
                  </a:rPr>
                  <a:t>The calculated value of ‘t’ is to be verified from the tabulated value of t distribution for 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+ 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– 2 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df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both at 5% and 1% level of significance.</a:t>
                </a:r>
              </a:p>
              <a:p>
                <a:pPr algn="just"/>
                <a:r>
                  <a:rPr lang="en-US" dirty="0" smtClean="0">
                    <a:latin typeface="Comic Sans MS" panose="030F0702030302020204" pitchFamily="66" charset="0"/>
                  </a:rPr>
                  <a:t>If calculated value of ‘t’ &gt; tabulated value, then it is to be concluded that there is significant difference between means of two samples.</a:t>
                </a:r>
              </a:p>
              <a:p>
                <a:pPr algn="just"/>
                <a:r>
                  <a:rPr lang="en-US" dirty="0" smtClean="0">
                    <a:latin typeface="Comic Sans MS" panose="030F0702030302020204" pitchFamily="66" charset="0"/>
                  </a:rPr>
                  <a:t>And both the samples may not be from the same population.</a:t>
                </a:r>
              </a:p>
              <a:p>
                <a:pPr algn="just"/>
                <a:r>
                  <a:rPr lang="en-US" dirty="0" smtClean="0">
                    <a:latin typeface="Comic Sans MS" panose="030F0702030302020204" pitchFamily="66" charset="0"/>
                  </a:rPr>
                  <a:t>Null hypothesis may not be accepted or rejected.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68490"/>
                <a:ext cx="10515600" cy="5808473"/>
              </a:xfrm>
              <a:blipFill rotWithShape="0">
                <a:blip r:embed="rId2"/>
                <a:stretch>
                  <a:fillRect l="-1217" t="-1784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579427" y="791570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46238" y="834786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7213" y="818858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36288" y="807494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847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5785"/>
            <a:ext cx="10515600" cy="5781178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On the other hand </a:t>
            </a:r>
            <a:r>
              <a:rPr lang="en-US" dirty="0" smtClean="0">
                <a:latin typeface="Comic Sans MS" panose="030F0702030302020204" pitchFamily="66" charset="0"/>
              </a:rPr>
              <a:t>if </a:t>
            </a:r>
            <a:r>
              <a:rPr lang="en-US" dirty="0" smtClean="0">
                <a:latin typeface="Comic Sans MS" panose="030F0702030302020204" pitchFamily="66" charset="0"/>
              </a:rPr>
              <a:t>calculated value of ‘t’ is &lt; tabulated value then there is no significant difference between two means.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Both the samples are </a:t>
            </a:r>
            <a:r>
              <a:rPr lang="en-US" dirty="0" smtClean="0">
                <a:latin typeface="Comic Sans MS" panose="030F0702030302020204" pitchFamily="66" charset="0"/>
              </a:rPr>
              <a:t>taken from </a:t>
            </a:r>
            <a:r>
              <a:rPr lang="en-US" dirty="0" smtClean="0">
                <a:latin typeface="Comic Sans MS" panose="030F0702030302020204" pitchFamily="66" charset="0"/>
              </a:rPr>
              <a:t>the same population.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Hence, null hypothesis is accepted or may not be rejected.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Exercise 1.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From the following records of birth weights of 9 male and 10 female calves find out whether or not the average birth weight is same for both the sexes.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Birth </a:t>
            </a:r>
            <a:r>
              <a:rPr lang="en-US" dirty="0" err="1" smtClean="0">
                <a:latin typeface="Comic Sans MS" panose="030F0702030302020204" pitchFamily="66" charset="0"/>
              </a:rPr>
              <a:t>wt</a:t>
            </a:r>
            <a:r>
              <a:rPr lang="en-US" dirty="0" smtClean="0">
                <a:latin typeface="Comic Sans MS" panose="030F0702030302020204" pitchFamily="66" charset="0"/>
              </a:rPr>
              <a:t>(kg) of male: 20,19,25,24,26,18,23,25 &amp; 28.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Birth </a:t>
            </a:r>
            <a:r>
              <a:rPr lang="en-US" dirty="0" err="1" smtClean="0">
                <a:latin typeface="Comic Sans MS" panose="030F0702030302020204" pitchFamily="66" charset="0"/>
              </a:rPr>
              <a:t>wt</a:t>
            </a:r>
            <a:r>
              <a:rPr lang="en-US" dirty="0" smtClean="0">
                <a:latin typeface="Comic Sans MS" panose="030F0702030302020204" pitchFamily="66" charset="0"/>
              </a:rPr>
              <a:t>(kg) of female: 17,16,18,20,22,24,19,25,21 &amp; 18.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15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Solution: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X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= average birth weight of male.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X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= average birth weight of female.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Setting up of null hypothesis, H</a:t>
            </a:r>
            <a:r>
              <a:rPr lang="en-US" baseline="-25000" dirty="0" smtClean="0">
                <a:latin typeface="Comic Sans MS" panose="030F0702030302020204" pitchFamily="66" charset="0"/>
              </a:rPr>
              <a:t>O</a:t>
            </a:r>
            <a:r>
              <a:rPr lang="en-US" dirty="0" smtClean="0">
                <a:latin typeface="Comic Sans MS" panose="030F0702030302020204" pitchFamily="66" charset="0"/>
              </a:rPr>
              <a:t> : X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=X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Alternative hypothesis, H</a:t>
            </a:r>
            <a:r>
              <a:rPr lang="en-US" baseline="-25000" dirty="0" smtClean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 : X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# X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6287" y="1064525"/>
            <a:ext cx="245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59888" y="1574041"/>
            <a:ext cx="245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07888" y="2599893"/>
            <a:ext cx="245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96763" y="2069916"/>
            <a:ext cx="245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67695" y="2572605"/>
            <a:ext cx="245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92812" y="2042617"/>
            <a:ext cx="2456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77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712939"/>
          </a:xfrm>
        </p:spPr>
        <p:txBody>
          <a:bodyPr/>
          <a:lstStyle/>
          <a:p>
            <a:pPr marL="0" indent="0">
              <a:buNone/>
            </a:pPr>
            <a:endParaRPr lang="en-US" sz="66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6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6600" b="1" dirty="0" smtClean="0">
                <a:latin typeface="Comic Sans MS" panose="030F0702030302020204" pitchFamily="66" charset="0"/>
              </a:rPr>
              <a:t>		</a:t>
            </a:r>
            <a:r>
              <a:rPr lang="en-US" sz="6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THANK YOU</a:t>
            </a:r>
            <a:endParaRPr lang="en-US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1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1445"/>
                <a:ext cx="10515600" cy="55355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b="1" dirty="0" smtClean="0">
                    <a:latin typeface="Comic Sans MS" panose="030F0702030302020204" pitchFamily="66" charset="0"/>
                  </a:rPr>
                  <a:t>t – test of significance</a:t>
                </a:r>
              </a:p>
              <a:p>
                <a:pPr algn="just"/>
                <a:r>
                  <a:rPr lang="en-US" sz="3200" dirty="0">
                    <a:latin typeface="Comic Sans MS" panose="030F0702030302020204" pitchFamily="66" charset="0"/>
                  </a:rPr>
                  <a:t>t</a:t>
                </a:r>
                <a:r>
                  <a:rPr lang="en-US" sz="3200" dirty="0" smtClean="0">
                    <a:latin typeface="Comic Sans MS" panose="030F0702030302020204" pitchFamily="66" charset="0"/>
                  </a:rPr>
                  <a:t> – test is done to find out the significant difference between two means provided the sample size is small (say n = 30 or less).</a:t>
                </a:r>
              </a:p>
              <a:p>
                <a:pPr algn="just"/>
                <a:r>
                  <a:rPr lang="en-US" sz="3200" dirty="0" smtClean="0">
                    <a:latin typeface="Comic Sans MS" panose="030F0702030302020204" pitchFamily="66" charset="0"/>
                  </a:rPr>
                  <a:t>t is the ratio of difference between two means and the standard error of difference between two means.</a:t>
                </a:r>
              </a:p>
              <a:p>
                <a:pPr algn="just"/>
                <a:r>
                  <a:rPr lang="en-US" sz="3200" dirty="0" smtClean="0">
                    <a:latin typeface="Comic Sans MS" panose="030F0702030302020204" pitchFamily="66" charset="0"/>
                  </a:rPr>
                  <a:t>Suppose x = sample mean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Comic Sans MS" panose="030F0702030302020204" pitchFamily="66" charset="0"/>
                  </a:rPr>
                  <a:t>	</a:t>
                </a:r>
                <a:r>
                  <a:rPr lang="en-US" sz="3200" dirty="0" smtClean="0">
                    <a:latin typeface="Comic Sans MS" panose="030F0702030302020204" pitchFamily="66" charset="0"/>
                  </a:rPr>
                  <a:t>	µ = population mean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latin typeface="Comic Sans MS" panose="030F0702030302020204" pitchFamily="66" charset="0"/>
                  </a:rPr>
                  <a:t> </a:t>
                </a:r>
                <a:r>
                  <a:rPr lang="en-US" sz="3200" dirty="0" smtClean="0">
                    <a:latin typeface="Comic Sans MS" panose="030F0702030302020204" pitchFamily="66" charset="0"/>
                  </a:rPr>
                  <a:t>Then, t</a:t>
                </a:r>
                <a:r>
                  <a:rPr lang="en-US" sz="3200" baseline="-25000" dirty="0" smtClean="0">
                    <a:latin typeface="Comic Sans MS" panose="030F0702030302020204" pitchFamily="66" charset="0"/>
                  </a:rPr>
                  <a:t>(n-1)</a:t>
                </a:r>
                <a:r>
                  <a:rPr lang="en-US" sz="3200" baseline="-25000" dirty="0" err="1" smtClean="0">
                    <a:latin typeface="Comic Sans MS" panose="030F0702030302020204" pitchFamily="66" charset="0"/>
                  </a:rPr>
                  <a:t>df</a:t>
                </a:r>
                <a:r>
                  <a:rPr lang="en-US" sz="32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−µ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3200" b="0" i="1" baseline="30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−µ 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/√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−µ  √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den>
                    </m:f>
                  </m:oMath>
                </a14:m>
                <a:endParaRPr lang="en-US" sz="32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buNone/>
                </a:pPr>
                <a:endParaRPr lang="en-US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1445"/>
                <a:ext cx="10515600" cy="5535518"/>
              </a:xfrm>
              <a:blipFill rotWithShape="0">
                <a:blip r:embed="rId2"/>
                <a:stretch>
                  <a:fillRect l="-1333" t="-2313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825087" y="4148919"/>
            <a:ext cx="34119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82714" y="5243021"/>
            <a:ext cx="34119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70791" y="5283956"/>
            <a:ext cx="0" cy="272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23443" y="5258932"/>
            <a:ext cx="0" cy="272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42843" y="5261210"/>
            <a:ext cx="0" cy="272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54242" y="5190701"/>
            <a:ext cx="34119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5748" y="5192973"/>
            <a:ext cx="34119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30946" y="5302148"/>
            <a:ext cx="0" cy="272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45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4553" y="450376"/>
                <a:ext cx="10515600" cy="56856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Where, S</a:t>
                </a:r>
                <a:r>
                  <a:rPr lang="en-US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= sample variance &amp; n = number of observation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Thus,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𝑫𝒊𝒇𝒇𝒆𝒓𝒆𝒏𝒄𝒆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𝒃𝒆𝒕𝒘𝒆𝒆𝒏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𝒕𝒘𝒐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𝒎𝒆𝒂𝒏𝒔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𝑺𝑬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𝒐𝒇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𝒕𝒉𝒆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𝒅𝒊𝒇𝒇𝒆𝒓𝒆𝒏𝒄𝒆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𝒃𝒆𝒕𝒘𝒆𝒆𝒏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𝒕𝒘𝒐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𝒎𝒆𝒂𝒏𝒔</m:t>
                        </m:r>
                      </m:den>
                    </m:f>
                  </m:oMath>
                </a14:m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This test is done to find out whether the sample is true representative of the population or not.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Degree of freedom (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df</a:t>
                </a:r>
                <a:r>
                  <a:rPr lang="en-US" dirty="0" smtClean="0">
                    <a:latin typeface="Comic Sans MS" panose="030F0702030302020204" pitchFamily="66" charset="0"/>
                  </a:rPr>
                  <a:t>) is the same as that of SE.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Types of t-test: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i</a:t>
                </a:r>
                <a:r>
                  <a:rPr lang="en-US" dirty="0" smtClean="0">
                    <a:latin typeface="Comic Sans MS" panose="030F0702030302020204" pitchFamily="66" charset="0"/>
                  </a:rPr>
                  <a:t>. Students t-test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smtClean="0">
                    <a:latin typeface="Comic Sans MS" panose="030F0702030302020204" pitchFamily="66" charset="0"/>
                  </a:rPr>
                  <a:t>ii. Paired t- test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smtClean="0">
                    <a:latin typeface="Comic Sans MS" panose="030F0702030302020204" pitchFamily="66" charset="0"/>
                  </a:rPr>
                  <a:t>iii. Fishers t- test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4553" y="450376"/>
                <a:ext cx="10515600" cy="5685644"/>
              </a:xfrm>
              <a:blipFill rotWithShape="0">
                <a:blip r:embed="rId2"/>
                <a:stretch>
                  <a:fillRect l="-1159" t="-1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01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0376"/>
                <a:ext cx="10515600" cy="5726587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The concept of t-test was given by W. S. 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Gosset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(1908)</a:t>
                </a:r>
              </a:p>
              <a:p>
                <a:pPr marL="514350" indent="-514350">
                  <a:buAutoNum type="arabicPeriod"/>
                </a:pPr>
                <a:r>
                  <a:rPr lang="en-US" b="1" dirty="0" smtClean="0">
                    <a:latin typeface="Comic Sans MS" panose="030F0702030302020204" pitchFamily="66" charset="0"/>
                  </a:rPr>
                  <a:t>Students t-test: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W.S. 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Gosset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used his pen name ‘student’ for publication of his research paper.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Student t-test is used to test the equality of a sample mean (x) with the population mean (µ).</a:t>
                </a:r>
              </a:p>
              <a:p>
                <a:r>
                  <a:rPr lang="en-US" b="1" dirty="0" smtClean="0">
                    <a:latin typeface="Comic Sans MS" panose="030F0702030302020204" pitchFamily="66" charset="0"/>
                  </a:rPr>
                  <a:t>t</a:t>
                </a:r>
                <a:r>
                  <a:rPr lang="en-US" b="1" baseline="-25000" dirty="0" smtClean="0">
                    <a:latin typeface="Comic Sans MS" panose="030F0702030302020204" pitchFamily="66" charset="0"/>
                  </a:rPr>
                  <a:t>(n-1)</a:t>
                </a:r>
                <a:r>
                  <a:rPr lang="en-US" b="1" baseline="-25000" dirty="0" err="1" smtClean="0">
                    <a:latin typeface="Comic Sans MS" panose="030F0702030302020204" pitchFamily="66" charset="0"/>
                  </a:rPr>
                  <a:t>df</a:t>
                </a:r>
                <a:r>
                  <a:rPr lang="en-US" b="1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−µ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b="1" i="1" baseline="30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b="1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−µ 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𝑺𝑫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/√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b="1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−µ  √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𝑺𝑫</m:t>
                        </m:r>
                      </m:den>
                    </m:f>
                  </m:oMath>
                </a14:m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As for example: Average daily milk yield of HF crossbred cow in a population of 500 is 15 kg. The average daily milk yield of a sample of 20 HF crossbred cow is 17 kg. It is to be tested whether the sample is true representative of the population or not.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0376"/>
                <a:ext cx="10515600" cy="5726587"/>
              </a:xfrm>
              <a:blipFill rotWithShape="0">
                <a:blip r:embed="rId2"/>
                <a:stretch>
                  <a:fillRect l="-1448" t="-1807" r="-12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1310185" y="2333767"/>
            <a:ext cx="232012" cy="1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56848" y="2729552"/>
            <a:ext cx="163773" cy="13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69323" y="2759120"/>
            <a:ext cx="163773" cy="13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13553" y="2761392"/>
            <a:ext cx="163773" cy="13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916907" y="2729552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28874" y="2786416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18008" y="2761392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89019" y="2763664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86908" y="2786416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38546" y="2734096"/>
            <a:ext cx="0" cy="300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92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59176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Problem 1.</a:t>
            </a:r>
            <a:r>
              <a:rPr lang="en-US" dirty="0" smtClean="0">
                <a:latin typeface="Comic Sans MS" panose="030F0702030302020204" pitchFamily="66" charset="0"/>
              </a:rPr>
              <a:t> Daily milk production (kg) of 10 goats are observed as follows. The goats were belongs </a:t>
            </a:r>
            <a:r>
              <a:rPr lang="en-US" dirty="0" err="1" smtClean="0">
                <a:latin typeface="Comic Sans MS" panose="030F0702030302020204" pitchFamily="66" charset="0"/>
              </a:rPr>
              <a:t>Jamunapari</a:t>
            </a:r>
            <a:r>
              <a:rPr lang="en-US" dirty="0" smtClean="0">
                <a:latin typeface="Comic Sans MS" panose="030F0702030302020204" pitchFamily="66" charset="0"/>
              </a:rPr>
              <a:t> breed whose average production is 3 kg. Does the sample of goats represent the </a:t>
            </a:r>
            <a:r>
              <a:rPr lang="en-US" dirty="0" err="1" smtClean="0">
                <a:latin typeface="Comic Sans MS" panose="030F0702030302020204" pitchFamily="66" charset="0"/>
              </a:rPr>
              <a:t>Jamunapari</a:t>
            </a:r>
            <a:r>
              <a:rPr lang="en-US" dirty="0" smtClean="0">
                <a:latin typeface="Comic Sans MS" panose="030F0702030302020204" pitchFamily="66" charset="0"/>
              </a:rPr>
              <a:t> breed.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X = 1, 2, 1, 3, 4, 5, 2, 3, 1, 2    </a:t>
            </a:r>
            <a:r>
              <a:rPr lang="en-US" dirty="0" smtClean="0">
                <a:latin typeface="Comic Sans MS" panose="030F0702030302020204" pitchFamily="66" charset="0"/>
              </a:rPr>
              <a:t>=∑X = </a:t>
            </a:r>
            <a:r>
              <a:rPr lang="en-US" dirty="0" smtClean="0">
                <a:latin typeface="Comic Sans MS" panose="030F0702030302020204" pitchFamily="66" charset="0"/>
              </a:rPr>
              <a:t>24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X</a:t>
            </a:r>
            <a:r>
              <a:rPr lang="en-US" baseline="30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= 1, 4, 1, 9, 16, 25, 4, 9, 1, 4 </a:t>
            </a:r>
            <a:r>
              <a:rPr lang="en-US" dirty="0">
                <a:latin typeface="Comic Sans MS" panose="030F0702030302020204" pitchFamily="66" charset="0"/>
              </a:rPr>
              <a:t>= ∑</a:t>
            </a:r>
            <a:r>
              <a:rPr lang="en-US" dirty="0" smtClean="0">
                <a:latin typeface="Comic Sans MS" panose="030F0702030302020204" pitchFamily="66" charset="0"/>
              </a:rPr>
              <a:t>X</a:t>
            </a:r>
            <a:r>
              <a:rPr lang="en-US" baseline="30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=</a:t>
            </a:r>
            <a:r>
              <a:rPr lang="en-US" dirty="0" smtClean="0">
                <a:latin typeface="Comic Sans MS" panose="030F0702030302020204" pitchFamily="66" charset="0"/>
              </a:rPr>
              <a:t>74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Solution: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Setting up of null hypothesis,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Ho: x = µ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baseline="-25000" dirty="0" smtClean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: x  # µ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Calculation of ‘t’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Sample average, x = 24/10 = 2.4kg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Population mean (µ) = 3kg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38483" y="3657602"/>
            <a:ext cx="204717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40755" y="4123900"/>
            <a:ext cx="204717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23645" y="5079247"/>
            <a:ext cx="204717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25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86603"/>
                <a:ext cx="10515600" cy="5890360"/>
              </a:xfrm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SE (x)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74 −24</m:t>
                            </m:r>
                            <m:r>
                              <a:rPr lang="en-US" b="0" i="1" baseline="300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/10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74 −57.6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16.4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0.1822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0.42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 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2.4 −3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0.42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0.42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= 1.42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Given tabulated value of ‘t ‘ for 9df at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0.05 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ls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= 2.26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smtClean="0">
                    <a:latin typeface="Comic Sans MS" panose="030F0702030302020204" pitchFamily="66" charset="0"/>
                  </a:rPr>
                  <a:t>						at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0.01 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ls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= 3.25</a:t>
                </a:r>
              </a:p>
              <a:p>
                <a:r>
                  <a:rPr lang="en-US" b="1" dirty="0" smtClean="0">
                    <a:latin typeface="Comic Sans MS" panose="030F0702030302020204" pitchFamily="66" charset="0"/>
                  </a:rPr>
                  <a:t>Conclusion:-</a:t>
                </a:r>
                <a:endParaRPr lang="en-US" b="1" dirty="0" smtClean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Calculated value of ‘t’ is not greater than tabulated value ‘t’.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So, difference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between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x and µ is not significant.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Hence, H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O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(null hypothesis) may not be rejected.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X = µ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So, sample of goats does represent the </a:t>
                </a:r>
                <a:r>
                  <a:rPr lang="en-US" dirty="0" err="1" smtClean="0">
                    <a:latin typeface="Comic Sans MS" panose="030F0702030302020204" pitchFamily="66" charset="0"/>
                  </a:rPr>
                  <a:t>Jamunapari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breed.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86603"/>
                <a:ext cx="10515600" cy="5890360"/>
              </a:xfrm>
              <a:blipFill rotWithShape="0">
                <a:blip r:embed="rId2"/>
                <a:stretch>
                  <a:fillRect l="-98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910687" y="586857"/>
            <a:ext cx="1364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83391" y="1173707"/>
            <a:ext cx="136477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54159" y="1530827"/>
            <a:ext cx="136477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74209" y="1173707"/>
            <a:ext cx="13648" cy="2183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40758" y="1203275"/>
            <a:ext cx="13648" cy="2183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61564" y="1187355"/>
            <a:ext cx="0" cy="234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0001" y="1216923"/>
            <a:ext cx="0" cy="234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173708" y="4940490"/>
            <a:ext cx="259307" cy="1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26108" y="-816606"/>
            <a:ext cx="259307" cy="1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74789" y="4001066"/>
            <a:ext cx="259307" cy="136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56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1194"/>
            <a:ext cx="10515600" cy="58357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Exercise 1.</a:t>
            </a:r>
            <a:r>
              <a:rPr lang="en-US" sz="3200" dirty="0" smtClean="0">
                <a:latin typeface="Comic Sans MS" panose="030F0702030302020204" pitchFamily="66" charset="0"/>
              </a:rPr>
              <a:t> It is claimed that the average fleece weight per sheep per year of a particular breed is 1654 </a:t>
            </a:r>
            <a:r>
              <a:rPr lang="en-US" sz="3200" dirty="0" err="1" smtClean="0">
                <a:latin typeface="Comic Sans MS" panose="030F0702030302020204" pitchFamily="66" charset="0"/>
              </a:rPr>
              <a:t>gms</a:t>
            </a:r>
            <a:r>
              <a:rPr lang="en-US" sz="3200" dirty="0" smtClean="0">
                <a:latin typeface="Comic Sans MS" panose="030F0702030302020204" pitchFamily="66" charset="0"/>
              </a:rPr>
              <a:t>. The following are the records on a </a:t>
            </a:r>
            <a:r>
              <a:rPr lang="en-US" sz="3200" dirty="0" smtClean="0">
                <a:latin typeface="Comic Sans MS" panose="030F0702030302020204" pitchFamily="66" charset="0"/>
              </a:rPr>
              <a:t>sample </a:t>
            </a:r>
            <a:r>
              <a:rPr lang="en-US" sz="3200" dirty="0" smtClean="0">
                <a:latin typeface="Comic Sans MS" panose="030F0702030302020204" pitchFamily="66" charset="0"/>
              </a:rPr>
              <a:t>of 15 sheep. </a:t>
            </a:r>
          </a:p>
          <a:p>
            <a:pPr marL="0" indent="0" algn="just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Fleece weight (g): 1134, 896, 1590, 1624, 2123, 2011, 914, 1005, 1603, 1358, 1296, 1480, 989, 1504 and 1818.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Does the sample mean agree with the given population mean? 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2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8615"/>
                <a:ext cx="10515600" cy="565834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2. To test the equality between means of two samples taken from same population when their variances are also equal.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Sample 1. size = 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, mean = x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and sample variance = s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baseline="30000" dirty="0" smtClean="0">
                    <a:latin typeface="Comic Sans MS" panose="030F0702030302020204" pitchFamily="66" charset="0"/>
                  </a:rPr>
                  <a:t>2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Sample 2. size = 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, mean = x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 and sample variance = s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baseline="30000" dirty="0" smtClean="0">
                    <a:latin typeface="Comic Sans MS" panose="030F0702030302020204" pitchFamily="66" charset="0"/>
                  </a:rPr>
                  <a:t>2</a:t>
                </a:r>
              </a:p>
              <a:p>
                <a:r>
                  <a:rPr lang="en-US" baseline="300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s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:r>
                  <a:rPr lang="en-US" dirty="0">
                    <a:latin typeface="Comic Sans MS" panose="030F0702030302020204" pitchFamily="66" charset="0"/>
                  </a:rPr>
                  <a:t>s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2</a:t>
                </a:r>
                <a:r>
                  <a:rPr lang="en-US" baseline="30000" dirty="0">
                    <a:latin typeface="Comic Sans MS" panose="030F0702030302020204" pitchFamily="66" charset="0"/>
                  </a:rPr>
                  <a:t>2</a:t>
                </a:r>
                <a:endParaRPr lang="en-US" baseline="30000" dirty="0" smtClean="0">
                  <a:latin typeface="Comic Sans MS" panose="030F0702030302020204" pitchFamily="66" charset="0"/>
                </a:endParaRPr>
              </a:p>
              <a:p>
                <a:r>
                  <a:rPr lang="en-US" baseline="-25000" dirty="0">
                    <a:latin typeface="Comic Sans MS" panose="030F0702030302020204" pitchFamily="66" charset="0"/>
                  </a:rPr>
                  <a:t>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Setting up of null hypothesis, H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O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: x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= x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						HA : x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# x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>
                    <a:latin typeface="Comic Sans MS" panose="030F0702030302020204" pitchFamily="66" charset="0"/>
                  </a:rPr>
                  <a:t>	</a:t>
                </a:r>
                <a:r>
                  <a:rPr lang="en-US" dirty="0" smtClean="0">
                    <a:latin typeface="Comic Sans MS" panose="030F0702030302020204" pitchFamily="66" charset="0"/>
                  </a:rPr>
                  <a:t>		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Testing Procedure: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	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s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1 −1</m:t>
                        </m:r>
                      </m:den>
                    </m:f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	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s</a:t>
                </a:r>
                <a:r>
                  <a:rPr lang="en-US" baseline="-25000" dirty="0">
                    <a:latin typeface="Comic Sans MS" panose="030F0702030302020204" pitchFamily="66" charset="0"/>
                  </a:rPr>
                  <a:t>2</a:t>
                </a:r>
                <a:r>
                  <a:rPr lang="en-US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2 −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−1</m:t>
                        </m:r>
                      </m:den>
                    </m:f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baseline="-25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8615"/>
                <a:ext cx="10515600" cy="5658348"/>
              </a:xfrm>
              <a:blipFill rotWithShape="0">
                <a:blip r:embed="rId2"/>
                <a:stretch>
                  <a:fillRect l="-1217" t="-1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5677469" y="1460310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32141" y="1997126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80838" y="2982042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06449" y="2984316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17389" y="3518852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65841" y="3534774"/>
            <a:ext cx="2729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57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6728"/>
                <a:ext cx="10515600" cy="5740235"/>
              </a:xfrm>
            </p:spPr>
            <p:txBody>
              <a:bodyPr/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Variances of two samples are to be tested for equality with variance ratio. Variance ratio is denoted ‘F’.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latin typeface="Comic Sans MS" panose="030F0702030302020204" pitchFamily="66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baseline="-25000" dirty="0">
                            <a:latin typeface="Comic Sans MS" panose="030F0702030302020204" pitchFamily="66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baseline="30000" dirty="0"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Comic Sans MS" panose="030F0702030302020204" pitchFamily="66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baseline="-25000" dirty="0">
                            <a:latin typeface="Comic Sans MS" panose="030F0702030302020204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aseline="30000" dirty="0">
                            <a:latin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latin typeface="Comic Sans MS" panose="030F0702030302020204" pitchFamily="66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b="0" i="0" baseline="-25000" dirty="0" smtClean="0">
                            <a:latin typeface="Comic Sans MS" panose="030F0702030302020204" pitchFamily="66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aseline="30000" dirty="0">
                            <a:latin typeface="Comic Sans MS" panose="030F0702030302020204" pitchFamily="66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Comic Sans MS" panose="030F0702030302020204" pitchFamily="66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b="0" i="0" baseline="-25000" dirty="0" smtClean="0">
                            <a:latin typeface="Comic Sans MS" panose="030F0702030302020204" pitchFamily="66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baseline="30000" dirty="0">
                            <a:latin typeface="Comic Sans MS" panose="030F0702030302020204" pitchFamily="66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&gt; 1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The variance ratio ‘F’ is to be verified from the tabulated value of F at (n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– 1) and (n</a:t>
                </a:r>
                <a:r>
                  <a:rPr lang="en-US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– 1) degrees of freedom for its significance.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If ‘F’ is non-significant then we have to follow the following procedure: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S</a:t>
                </a:r>
                <a:r>
                  <a:rPr lang="en-US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2 −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∑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baseline="-2500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+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2 −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 baseline="-2500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2 −2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Combined SE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6728"/>
                <a:ext cx="10515600" cy="5740235"/>
              </a:xfrm>
              <a:blipFill rotWithShape="0">
                <a:blip r:embed="rId2"/>
                <a:stretch>
                  <a:fillRect l="-1043" t="-1913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56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546</Words>
  <Application>Microsoft Office PowerPoint</Application>
  <PresentationFormat>Widescreen</PresentationFormat>
  <Paragraphs>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K.G.mandal</dc:creator>
  <cp:lastModifiedBy>K.G.mandal</cp:lastModifiedBy>
  <cp:revision>41</cp:revision>
  <dcterms:created xsi:type="dcterms:W3CDTF">2020-11-17T15:26:26Z</dcterms:created>
  <dcterms:modified xsi:type="dcterms:W3CDTF">2020-11-18T05:25:02Z</dcterms:modified>
</cp:coreProperties>
</file>