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1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506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228601"/>
            <a:ext cx="6705600" cy="1600199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tx2"/>
                </a:solidFill>
                <a:latin typeface="Comic Sans MS" pitchFamily="66" charset="0"/>
              </a:rPr>
              <a:t>Vetero</a:t>
            </a:r>
            <a:r>
              <a:rPr lang="en-US" sz="3200" b="1" dirty="0" smtClean="0">
                <a:solidFill>
                  <a:schemeClr val="tx2"/>
                </a:solidFill>
                <a:latin typeface="Comic Sans MS" pitchFamily="66" charset="0"/>
              </a:rPr>
              <a:t>-Legal Aspects of Wounds</a:t>
            </a:r>
            <a:endParaRPr lang="en-US" sz="3200" b="1" dirty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Dr. Vivek Kr. Singh &amp; Dr. </a:t>
            </a:r>
            <a:r>
              <a:rPr lang="en-US" b="1" dirty="0" err="1" smtClean="0">
                <a:solidFill>
                  <a:srgbClr val="00CC00"/>
                </a:solidFill>
                <a:latin typeface="Comic Sans MS" pitchFamily="66" charset="0"/>
              </a:rPr>
              <a:t>Pallav</a:t>
            </a: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rgbClr val="00CC00"/>
                </a:solidFill>
                <a:latin typeface="Comic Sans MS" pitchFamily="66" charset="0"/>
              </a:rPr>
              <a:t>Shekhar</a:t>
            </a:r>
            <a:endParaRPr lang="en-US" b="1" dirty="0" smtClean="0">
              <a:solidFill>
                <a:srgbClr val="00CC00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Assistant Professor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CC00"/>
                </a:solidFill>
                <a:latin typeface="Comic Sans MS" pitchFamily="66" charset="0"/>
              </a:rPr>
              <a:t>Bihar Veterinary College</a:t>
            </a:r>
          </a:p>
          <a:p>
            <a:endParaRPr lang="en-US" dirty="0"/>
          </a:p>
        </p:txBody>
      </p:sp>
      <p:pic>
        <p:nvPicPr>
          <p:cNvPr id="4" name="Picture 4" descr="C:\Users\hp\Desktop\gem\BASU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Users\hp\Desktop\gem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4800" y="0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62400" y="2133600"/>
            <a:ext cx="771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Unit-7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Wedge Shaped Images, Stock Photos &amp; Vectors | Shutterst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143000"/>
            <a:ext cx="4791075" cy="2667000"/>
          </a:xfrm>
          <a:prstGeom prst="rect">
            <a:avLst/>
          </a:prstGeom>
          <a:noFill/>
        </p:spPr>
      </p:pic>
      <p:pic>
        <p:nvPicPr>
          <p:cNvPr id="27652" name="Picture 4" descr="Sketch map of a wedge-shaped casting (mm). |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0"/>
            <a:ext cx="2362200" cy="401180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09800" y="4724400"/>
            <a:ext cx="1905000" cy="36933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Wedge shaped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latin typeface="Comic Sans MS" pitchFamily="66" charset="0"/>
              </a:rPr>
              <a:t>Firearm wounds/Gunshot wounds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appearance of these wounds depend upon 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kind of the weapon employed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nature of projectile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velocity of the projectile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range at which the weapon was fired</a:t>
            </a:r>
          </a:p>
          <a:p>
            <a:pPr lvl="2" algn="just">
              <a:buFont typeface="Wingdings" pitchFamily="2" charset="2"/>
              <a:buChar char="ü"/>
            </a:pPr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part of body struck</a:t>
            </a:r>
            <a:endParaRPr lang="en-US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5122" name="Picture 2" descr="1,102 people were denied purchase of gun during first month of Va.'s new  one-handgun-per-month law | Virginia | richmond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358555">
            <a:off x="5293935" y="4794355"/>
            <a:ext cx="2134135" cy="1600277"/>
          </a:xfrm>
          <a:prstGeom prst="rect">
            <a:avLst/>
          </a:prstGeom>
          <a:noFill/>
        </p:spPr>
      </p:pic>
      <p:pic>
        <p:nvPicPr>
          <p:cNvPr id="5124" name="Picture 4" descr="Gun Bullet PNG Images, Free Transparent Gun Bullet Download - Kind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644045">
            <a:off x="381000" y="5181600"/>
            <a:ext cx="1850571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Conical bullet produces punctured wounds</a:t>
            </a:r>
          </a:p>
          <a:p>
            <a:pPr marL="0" indent="0" algn="just">
              <a:buNone/>
            </a:pPr>
            <a:endParaRPr lang="en-IN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If fired from close, then entrance is lacerated, surrounding skin is  blackened and tattooed</a:t>
            </a:r>
          </a:p>
          <a:p>
            <a:pPr marL="0" indent="0" algn="just">
              <a:buNone/>
            </a:pPr>
            <a:endParaRPr lang="en-IN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No blackening or scorching is found if the fire arm is discharged from distance of more than 4 feet</a:t>
            </a:r>
          </a:p>
          <a:p>
            <a:pPr marL="0" indent="0" algn="just">
              <a:buNone/>
            </a:pPr>
            <a:endParaRPr lang="en-IN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just"/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Timing of Firing: Black discharge of potassium sulphide mixed with carbon is found in the barrel of the firearm.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Upto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5 -6 hrs it form strong </a:t>
            </a:r>
            <a:r>
              <a:rPr lang="en-IN" dirty="0" err="1" smtClean="0">
                <a:solidFill>
                  <a:srgbClr val="FF0000"/>
                </a:solidFill>
                <a:latin typeface="Comic Sans MS" pitchFamily="66" charset="0"/>
              </a:rPr>
              <a:t>alakaline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solution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Simple  or Grievous or Dangerous injury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A simple injury is one which is neither extensive or serious and which heals rapidly without leaving any permanent deformity or disfiguration</a:t>
            </a:r>
          </a:p>
          <a:p>
            <a:endParaRPr lang="en-IN" dirty="0" smtClean="0">
              <a:solidFill>
                <a:srgbClr val="002060"/>
              </a:solidFill>
            </a:endParaRPr>
          </a:p>
          <a:p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Grievous Injury</a:t>
            </a:r>
          </a:p>
          <a:p>
            <a:pPr marL="0" indent="0"/>
            <a:r>
              <a:rPr lang="en-IN" dirty="0" smtClean="0">
                <a:solidFill>
                  <a:srgbClr val="002060"/>
                </a:solidFill>
              </a:rPr>
              <a:t> </a:t>
            </a:r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Emasculation</a:t>
            </a:r>
          </a:p>
          <a:p>
            <a:pPr marL="0" indent="0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 Injury at eye</a:t>
            </a:r>
          </a:p>
          <a:p>
            <a:pPr marL="0" indent="0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 Injury at ear, joint, Head or face, fracture or dislocation of bone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Difference between Ante mortem and Post mortem wound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Haemorrhage- Blood not easily washed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Retraction of the edge of the wound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Signs of inflammation and reparative process.</a:t>
            </a:r>
          </a:p>
          <a:p>
            <a:pPr algn="just"/>
            <a:endParaRPr lang="en-IN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Easily fractured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Callus formation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Easily washed out.</a:t>
            </a:r>
          </a:p>
          <a:p>
            <a:pPr algn="just"/>
            <a:endParaRPr lang="en-IN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Do not gap</a:t>
            </a:r>
          </a:p>
          <a:p>
            <a:pPr algn="just"/>
            <a:endParaRPr lang="en-IN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Absent</a:t>
            </a:r>
          </a:p>
          <a:p>
            <a:pPr algn="just"/>
            <a:endParaRPr lang="en-IN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Difficult to fractured</a:t>
            </a: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No callus formation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11500" dirty="0" smtClean="0">
                <a:solidFill>
                  <a:srgbClr val="002060"/>
                </a:solidFill>
              </a:rPr>
              <a:t>Thanks</a:t>
            </a:r>
            <a:endParaRPr lang="en-US" sz="1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2060"/>
                </a:solidFill>
                <a:latin typeface="Comic Sans MS" pitchFamily="66" charset="0"/>
              </a:rPr>
              <a:t>The vetero-legal wounds may be classified as-</a:t>
            </a:r>
          </a:p>
          <a:p>
            <a:pPr lvl="2"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Bruises (Contusions)</a:t>
            </a:r>
          </a:p>
          <a:p>
            <a:pPr lvl="2"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Abrasions</a:t>
            </a:r>
          </a:p>
          <a:p>
            <a:pPr lvl="2"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Incised wounds</a:t>
            </a:r>
          </a:p>
          <a:p>
            <a:pPr lvl="2"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Lacerated wounds</a:t>
            </a:r>
          </a:p>
          <a:p>
            <a:pPr lvl="2"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Punctured wounds</a:t>
            </a:r>
          </a:p>
          <a:p>
            <a:pPr lvl="2" algn="just"/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Gunshot wounds</a:t>
            </a:r>
            <a:endParaRPr lang="en-US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BRUISES or CONTUSIONS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Bruises or contusions are injuries which are caused by a blow from a 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blunt weapon</a:t>
            </a:r>
          </a:p>
          <a:p>
            <a:pPr marL="0" indent="0" algn="just"/>
            <a:endParaRPr lang="en-IN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 Characterised by painful swelling and crushing or tearing of the subcutaneous tissue without dissolution of integrity of skin</a:t>
            </a:r>
          </a:p>
          <a:p>
            <a:pPr marL="0" indent="0">
              <a:buNone/>
            </a:pPr>
            <a:endParaRPr lang="en-IN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Age: </a:t>
            </a:r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Age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of the Bruise is determined by the </a:t>
            </a:r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colour change on the skin</a:t>
            </a:r>
          </a:p>
          <a:p>
            <a:pPr marL="0" indent="0" algn="just">
              <a:buNone/>
            </a:pP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These colour change </a:t>
            </a:r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start from periphery 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and </a:t>
            </a:r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ends to the centre </a:t>
            </a:r>
          </a:p>
          <a:p>
            <a:pPr marL="0" indent="0" algn="just">
              <a:buNone/>
            </a:pP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The colour is red and turns </a:t>
            </a:r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blue or bluish </a:t>
            </a:r>
            <a:r>
              <a:rPr lang="en-IN" dirty="0" smtClean="0">
                <a:latin typeface="Comic Sans MS" pitchFamily="66" charset="0"/>
              </a:rPr>
              <a:t>black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with in 3 days, become </a:t>
            </a:r>
            <a:r>
              <a:rPr lang="en-IN" dirty="0" smtClean="0">
                <a:solidFill>
                  <a:srgbClr val="00B050"/>
                </a:solidFill>
                <a:latin typeface="Comic Sans MS" pitchFamily="66" charset="0"/>
              </a:rPr>
              <a:t>greenish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on 5</a:t>
            </a:r>
            <a:r>
              <a:rPr lang="en-IN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-6</a:t>
            </a:r>
            <a:r>
              <a:rPr lang="en-IN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day and </a:t>
            </a:r>
            <a:r>
              <a:rPr lang="en-IN" dirty="0" smtClean="0">
                <a:solidFill>
                  <a:srgbClr val="FFC000"/>
                </a:solidFill>
                <a:latin typeface="Comic Sans MS" pitchFamily="66" charset="0"/>
              </a:rPr>
              <a:t>yellow 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from 7-12</a:t>
            </a:r>
            <a:r>
              <a:rPr lang="en-IN" baseline="30000" dirty="0" smtClean="0">
                <a:solidFill>
                  <a:srgbClr val="FF0000"/>
                </a:solidFill>
                <a:latin typeface="Comic Sans MS" pitchFamily="66" charset="0"/>
              </a:rPr>
              <a:t>th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 day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Difference between Ante mortem and Post mortem Bruises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459163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Swelling and Colour Changes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</p:spPr>
        <p:txBody>
          <a:bodyPr/>
          <a:lstStyle/>
          <a:p>
            <a:r>
              <a:rPr lang="en-IN" dirty="0" smtClean="0">
                <a:solidFill>
                  <a:srgbClr val="002060"/>
                </a:solidFill>
              </a:rPr>
              <a:t>Absent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ABRASIONS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Abrasions are injuries involving loss of the    superficial epithelial layer of the skin </a:t>
            </a:r>
          </a:p>
          <a:p>
            <a:pPr marL="0" indent="0"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 Produced by a blow or a fall on a rough surface.</a:t>
            </a:r>
          </a:p>
          <a:p>
            <a:pPr marL="0" indent="0" algn="just">
              <a:buNone/>
            </a:pPr>
            <a:endParaRPr lang="en-IN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Abrasions caused during  life appear as bleeding surface and soon converted into reddish brown crust or scab</a:t>
            </a:r>
          </a:p>
          <a:p>
            <a:pPr marL="0" indent="0" algn="just">
              <a:buNone/>
            </a:pPr>
            <a:endParaRPr lang="en-IN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Abrasions produced after death are dark brown and there is complete absence of bleeding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Incised wound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n-IN" b="1" dirty="0" smtClean="0">
                <a:latin typeface="Comic Sans MS" pitchFamily="66" charset="0"/>
              </a:rPr>
              <a:t>It is produced by sharp cutting instruments</a:t>
            </a:r>
          </a:p>
          <a:p>
            <a:pPr algn="just"/>
            <a:r>
              <a:rPr lang="en-IN" b="1" dirty="0" smtClean="0">
                <a:latin typeface="Comic Sans MS" pitchFamily="66" charset="0"/>
              </a:rPr>
              <a:t>It is mostly intentional</a:t>
            </a:r>
          </a:p>
          <a:p>
            <a:pPr marL="0" indent="0">
              <a:buNone/>
            </a:pPr>
            <a:endParaRPr lang="en-IN" b="1" dirty="0" smtClean="0"/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Character: Always broader than the edge of the weapon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               It is some what spindle shaped with gapping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               Its edges are smooth, even, clean cut, well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               defined and usually everted</a:t>
            </a:r>
          </a:p>
          <a:p>
            <a:pPr marL="0" indent="0">
              <a:buNone/>
            </a:pPr>
            <a:r>
              <a:rPr lang="en-IN" b="1" dirty="0" smtClean="0">
                <a:solidFill>
                  <a:srgbClr val="FF0000"/>
                </a:solidFill>
              </a:rPr>
              <a:t>                    Bleeding is intensive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343400"/>
            <a:ext cx="2499262" cy="21336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Lacerated wound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These wound 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do not corresponds </a:t>
            </a:r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in </a:t>
            </a:r>
            <a:r>
              <a:rPr lang="en-IN" dirty="0" smtClean="0">
                <a:solidFill>
                  <a:srgbClr val="FF0000"/>
                </a:solidFill>
                <a:latin typeface="Comic Sans MS" pitchFamily="66" charset="0"/>
              </a:rPr>
              <a:t>shape or size </a:t>
            </a:r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to the object producing them. Their edges are torn, jagged, irregular and swollen or contused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2425" y="4114800"/>
            <a:ext cx="3867150" cy="22669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  <a:latin typeface="Comic Sans MS" pitchFamily="66" charset="0"/>
              </a:rPr>
              <a:t>Punctured wound</a:t>
            </a: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They are popularly called stab and are termed as penetrating wound.</a:t>
            </a:r>
          </a:p>
          <a:p>
            <a:pPr>
              <a:buNone/>
            </a:pPr>
            <a:endParaRPr lang="en-IN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marL="0" indent="0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Character: The wound is wedged shaped</a:t>
            </a:r>
          </a:p>
          <a:p>
            <a:pPr marL="0" indent="0">
              <a:buNone/>
            </a:pPr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             </a:t>
            </a:r>
          </a:p>
          <a:p>
            <a:pPr marL="0" indent="0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The depth of a punctured wound is much larger than its length or width</a:t>
            </a:r>
          </a:p>
          <a:p>
            <a:pPr marL="0" indent="0"/>
            <a:r>
              <a:rPr lang="en-IN" dirty="0" smtClean="0">
                <a:solidFill>
                  <a:srgbClr val="002060"/>
                </a:solidFill>
                <a:latin typeface="Comic Sans MS" pitchFamily="66" charset="0"/>
              </a:rPr>
              <a:t>There may be little external haemorrhage, but profuse internal haemorrhage.</a:t>
            </a:r>
          </a:p>
          <a:p>
            <a:endParaRPr lang="en-US" dirty="0"/>
          </a:p>
        </p:txBody>
      </p:sp>
      <p:pic>
        <p:nvPicPr>
          <p:cNvPr id="6146" name="Picture 2" descr="Large Chef's Knife - Lee Valley To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2057400" cy="167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541</Words>
  <Application>Microsoft Office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Vetero-Legal Aspects of Wounds</vt:lpstr>
      <vt:lpstr>Slide 2</vt:lpstr>
      <vt:lpstr>BRUISES or CONTUSIONS</vt:lpstr>
      <vt:lpstr>Slide 4</vt:lpstr>
      <vt:lpstr>Difference between Ante mortem and Post mortem Bruises</vt:lpstr>
      <vt:lpstr>ABRASIONS</vt:lpstr>
      <vt:lpstr>Incised wound</vt:lpstr>
      <vt:lpstr>Lacerated wound</vt:lpstr>
      <vt:lpstr>Punctured wound</vt:lpstr>
      <vt:lpstr>Slide 10</vt:lpstr>
      <vt:lpstr>Firearm wounds/Gunshot wounds</vt:lpstr>
      <vt:lpstr>Slide 12</vt:lpstr>
      <vt:lpstr>Simple  or Grievous or Dangerous injury</vt:lpstr>
      <vt:lpstr>Difference between Ante mortem and Post mortem wound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Vetero-Legal Aspects of Wounds</dc:title>
  <dc:creator>hp</dc:creator>
  <cp:lastModifiedBy>Windows User</cp:lastModifiedBy>
  <cp:revision>3</cp:revision>
  <dcterms:created xsi:type="dcterms:W3CDTF">2006-08-16T00:00:00Z</dcterms:created>
  <dcterms:modified xsi:type="dcterms:W3CDTF">2020-11-10T14:56:02Z</dcterms:modified>
</cp:coreProperties>
</file>