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257" r:id="rId2"/>
    <p:sldId id="258" r:id="rId3"/>
    <p:sldId id="525" r:id="rId4"/>
    <p:sldId id="526" r:id="rId5"/>
    <p:sldId id="527" r:id="rId6"/>
    <p:sldId id="259" r:id="rId7"/>
    <p:sldId id="528" r:id="rId8"/>
    <p:sldId id="260" r:id="rId9"/>
    <p:sldId id="529" r:id="rId10"/>
    <p:sldId id="261" r:id="rId11"/>
    <p:sldId id="262" r:id="rId12"/>
    <p:sldId id="530" r:id="rId13"/>
    <p:sldId id="531" r:id="rId14"/>
    <p:sldId id="263" r:id="rId15"/>
    <p:sldId id="532" r:id="rId16"/>
    <p:sldId id="264" r:id="rId17"/>
    <p:sldId id="533" r:id="rId18"/>
    <p:sldId id="265" r:id="rId19"/>
    <p:sldId id="534" r:id="rId20"/>
    <p:sldId id="266" r:id="rId21"/>
    <p:sldId id="539" r:id="rId22"/>
    <p:sldId id="538" r:id="rId23"/>
    <p:sldId id="267" r:id="rId24"/>
    <p:sldId id="537" r:id="rId25"/>
    <p:sldId id="268" r:id="rId26"/>
    <p:sldId id="536" r:id="rId27"/>
    <p:sldId id="269" r:id="rId28"/>
    <p:sldId id="535" r:id="rId29"/>
    <p:sldId id="540" r:id="rId30"/>
    <p:sldId id="541" r:id="rId3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67" d="100"/>
          <a:sy n="67" d="100"/>
        </p:scale>
        <p:origin x="644" y="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ableStyles" Target="tableStyles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5135419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043955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529348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000840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3799184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851649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932993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0932823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986378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3605689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15498622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5570679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85477112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9084006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658784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862026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1F9440-B64C-4F5D-B2EF-1A7233BCA346}" type="datetimeFigureOut">
              <a:rPr lang="en-IN" smtClean="0"/>
              <a:t>04-10-2020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1B933CBA-7A20-46F5-91A9-01D446C6522C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972346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91544" y="3435351"/>
            <a:ext cx="8136904" cy="1470025"/>
          </a:xfrm>
        </p:spPr>
        <p:txBody>
          <a:bodyPr>
            <a:normAutofit fontScale="90000"/>
          </a:bodyPr>
          <a:lstStyle/>
          <a:p>
            <a:r>
              <a:rPr lang="en-US" sz="98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Chemical Quality Assurance  </a:t>
            </a:r>
            <a:b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2025" y="95837"/>
            <a:ext cx="10382250" cy="1214446"/>
          </a:xfrm>
        </p:spPr>
        <p:txBody>
          <a:bodyPr>
            <a:noAutofit/>
          </a:bodyPr>
          <a:lstStyle/>
          <a:p>
            <a:r>
              <a:rPr lang="en-US" sz="2800" b="1" u="sng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CONCEPT AND IMPORTANCE OF CHEMICAL QUALITY CONTROL IN DAIRY INDUSTRY </a:t>
            </a:r>
            <a:br>
              <a:rPr lang="en-US" dirty="0">
                <a:solidFill>
                  <a:srgbClr val="0070C0"/>
                </a:solidFill>
              </a:rPr>
            </a:br>
            <a:endParaRPr lang="en-US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42949" y="885825"/>
            <a:ext cx="10906125" cy="4516439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en-US" b="1" dirty="0"/>
              <a:t> </a:t>
            </a:r>
          </a:p>
          <a:p>
            <a:pPr algn="just"/>
            <a:r>
              <a:rPr lang="en-US" sz="3200" dirty="0"/>
              <a:t>The strict quality control 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dirty="0"/>
              <a:t>both</a:t>
            </a:r>
            <a:r>
              <a:rPr lang="en-US" sz="3200" b="1" dirty="0"/>
              <a:t> </a:t>
            </a:r>
          </a:p>
          <a:p>
            <a:pPr algn="just"/>
            <a:r>
              <a:rPr lang="en-US" sz="3200" b="1" dirty="0">
                <a:solidFill>
                  <a:srgbClr val="FF0000"/>
                </a:solidFill>
              </a:rPr>
              <a:t>chemical</a:t>
            </a:r>
            <a:r>
              <a:rPr lang="en-US" sz="3200" b="1" dirty="0"/>
              <a:t> </a:t>
            </a:r>
            <a:r>
              <a:rPr lang="en-US" sz="3200" dirty="0"/>
              <a:t>and </a:t>
            </a:r>
          </a:p>
          <a:p>
            <a:pPr algn="just"/>
            <a:r>
              <a:rPr lang="en-US" sz="3200" b="1" dirty="0">
                <a:solidFill>
                  <a:srgbClr val="FF0000"/>
                </a:solidFill>
              </a:rPr>
              <a:t>microbiological</a:t>
            </a:r>
            <a:r>
              <a:rPr lang="en-US" sz="3200" dirty="0"/>
              <a:t> </a:t>
            </a:r>
          </a:p>
          <a:p>
            <a:pPr algn="just"/>
            <a:r>
              <a:rPr lang="en-US" sz="3200" dirty="0"/>
              <a:t>will deter the </a:t>
            </a:r>
            <a:r>
              <a:rPr lang="en-US" sz="3200" b="1" dirty="0">
                <a:solidFill>
                  <a:srgbClr val="FF0000"/>
                </a:solidFill>
              </a:rPr>
              <a:t>adulteration</a:t>
            </a:r>
            <a:r>
              <a:rPr lang="en-US" sz="3200" dirty="0">
                <a:solidFill>
                  <a:srgbClr val="FF0000"/>
                </a:solidFill>
              </a:rPr>
              <a:t> of milk 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dirty="0">
                <a:solidFill>
                  <a:srgbClr val="FF0000"/>
                </a:solidFill>
              </a:rPr>
              <a:t>improve the quality of raw milk</a:t>
            </a:r>
            <a:r>
              <a:rPr lang="en-US" sz="3200" dirty="0"/>
              <a:t>. </a:t>
            </a:r>
          </a:p>
          <a:p>
            <a:pPr marL="0" indent="0" algn="just">
              <a:buNone/>
            </a:pPr>
            <a:r>
              <a:rPr lang="en-US" sz="3200" dirty="0"/>
              <a:t> </a:t>
            </a:r>
          </a:p>
          <a:p>
            <a:pPr algn="just"/>
            <a:r>
              <a:rPr lang="en-US" sz="3200" dirty="0"/>
              <a:t>Improvement of </a:t>
            </a:r>
            <a:r>
              <a:rPr lang="en-US" sz="3200" b="1" dirty="0">
                <a:solidFill>
                  <a:srgbClr val="FF0000"/>
                </a:solidFill>
              </a:rPr>
              <a:t>raw milk quality </a:t>
            </a:r>
            <a:r>
              <a:rPr lang="en-US" sz="3200" dirty="0"/>
              <a:t>through </a:t>
            </a:r>
            <a:r>
              <a:rPr lang="en-US" sz="3200" b="1" dirty="0">
                <a:solidFill>
                  <a:srgbClr val="FF0000"/>
                </a:solidFill>
              </a:rPr>
              <a:t>regular checks 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olidFill>
                  <a:srgbClr val="FF0000"/>
                </a:solidFill>
              </a:rPr>
              <a:t> improve the quality </a:t>
            </a:r>
            <a:r>
              <a:rPr lang="en-US" sz="3200" dirty="0"/>
              <a:t>of milk products prepared from such milk.  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59C4F11-2080-46B5-ACEB-B8DE592EBB4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876300"/>
            <a:ext cx="11963400" cy="5183089"/>
          </a:xfrm>
        </p:spPr>
        <p:txBody>
          <a:bodyPr>
            <a:normAutofit fontScale="92500" lnSpcReduction="10000"/>
          </a:bodyPr>
          <a:lstStyle/>
          <a:p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install </a:t>
            </a:r>
            <a:r>
              <a:rPr lang="en-US" sz="35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confidence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national consumers, who are drifting away from the </a:t>
            </a:r>
            <a:r>
              <a:rPr lang="en-US" sz="35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indigenous milk products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3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will also</a:t>
            </a:r>
            <a:r>
              <a:rPr lang="en-US" sz="35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 export potential 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Indian milk products</a:t>
            </a:r>
          </a:p>
          <a:p>
            <a:pPr algn="just"/>
            <a:endParaRPr lang="en-US" sz="3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finally the </a:t>
            </a:r>
            <a:r>
              <a:rPr lang="en-US" sz="35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National image</a:t>
            </a:r>
            <a:r>
              <a:rPr lang="en-US" sz="35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with reference to </a:t>
            </a:r>
            <a:r>
              <a:rPr lang="en-US" sz="35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Indian milk quality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endParaRPr lang="en-US" sz="35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5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strict quality control 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will also </a:t>
            </a:r>
            <a:r>
              <a:rPr lang="en-US" sz="35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 the revenue </a:t>
            </a:r>
            <a:r>
              <a:rPr lang="en-US" sz="3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a dairy producer. 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95924178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809625" y="260648"/>
            <a:ext cx="9858375" cy="65556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b="1" dirty="0"/>
              <a:t> </a:t>
            </a:r>
            <a:r>
              <a:rPr lang="en-US" sz="3200" b="1" dirty="0">
                <a:solidFill>
                  <a:srgbClr val="0070C0"/>
                </a:solidFill>
              </a:rPr>
              <a:t>Quality Control and Quality Assurance</a:t>
            </a:r>
          </a:p>
          <a:p>
            <a:pPr algn="ctr"/>
            <a:r>
              <a:rPr lang="en-US" sz="3200" b="1" dirty="0">
                <a:solidFill>
                  <a:srgbClr val="7030A0"/>
                </a:solidFill>
              </a:rPr>
              <a:t>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/>
              <a:t>As per </a:t>
            </a:r>
            <a:r>
              <a:rPr lang="en-US" sz="3200" dirty="0">
                <a:solidFill>
                  <a:srgbClr val="C00000"/>
                </a:solidFill>
              </a:rPr>
              <a:t>ISO: 8402 (1994): </a:t>
            </a:r>
            <a:r>
              <a:rPr lang="en-US" sz="3200" b="1" dirty="0">
                <a:solidFill>
                  <a:srgbClr val="FF0000"/>
                </a:solidFill>
              </a:rPr>
              <a:t>Quality</a:t>
            </a:r>
            <a:r>
              <a:rPr lang="en-US" sz="3200" dirty="0"/>
              <a:t> is the totality of </a:t>
            </a:r>
            <a:r>
              <a:rPr lang="en-US" sz="3200" dirty="0">
                <a:solidFill>
                  <a:srgbClr val="FF0000"/>
                </a:solidFill>
              </a:rPr>
              <a:t>features and characteristics </a:t>
            </a:r>
            <a:r>
              <a:rPr lang="en-US" sz="3200" dirty="0"/>
              <a:t>of a product or service that bear (determine) on its ability to satisfy </a:t>
            </a:r>
            <a:r>
              <a:rPr lang="en-US" sz="3200" dirty="0">
                <a:solidFill>
                  <a:srgbClr val="FF0000"/>
                </a:solidFill>
              </a:rPr>
              <a:t>stated or implied needs (requirements)</a:t>
            </a:r>
          </a:p>
          <a:p>
            <a:pPr algn="just"/>
            <a:r>
              <a:rPr lang="en-US" sz="3200" dirty="0"/>
              <a:t> </a:t>
            </a:r>
          </a:p>
          <a:p>
            <a:pPr marL="457200" indent="-457200" algn="ctr">
              <a:buFont typeface="Arial" panose="020B0604020202020204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</a:rPr>
              <a:t>Quality α 1/variability </a:t>
            </a:r>
          </a:p>
          <a:p>
            <a:pPr algn="just"/>
            <a:r>
              <a:rPr lang="en-US" sz="3200" dirty="0"/>
              <a:t>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7030A0"/>
                </a:solidFill>
              </a:rPr>
              <a:t>Quality control (QC) </a:t>
            </a:r>
            <a:r>
              <a:rPr lang="en-US" sz="3200" dirty="0"/>
              <a:t>involves the </a:t>
            </a:r>
            <a:r>
              <a:rPr lang="en-US" sz="3200" i="1" dirty="0">
                <a:solidFill>
                  <a:srgbClr val="7030A0"/>
                </a:solidFill>
              </a:rPr>
              <a:t>set of activities used to</a:t>
            </a:r>
            <a:r>
              <a:rPr lang="en-US" sz="3200" b="1" i="1" dirty="0">
                <a:solidFill>
                  <a:srgbClr val="00B050"/>
                </a:solidFill>
              </a:rPr>
              <a:t> ensure </a:t>
            </a:r>
            <a:r>
              <a:rPr lang="en-US" sz="3200" dirty="0"/>
              <a:t>that the products and services </a:t>
            </a:r>
            <a:r>
              <a:rPr lang="en-US" sz="3200" dirty="0">
                <a:solidFill>
                  <a:srgbClr val="7030A0"/>
                </a:solidFill>
              </a:rPr>
              <a:t>meet / fulfill requirements for quality .</a:t>
            </a:r>
          </a:p>
          <a:p>
            <a:pPr algn="just"/>
            <a:r>
              <a:rPr lang="en-US" dirty="0"/>
              <a:t> </a:t>
            </a:r>
          </a:p>
          <a:p>
            <a:pPr algn="just"/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6958DB4C-BA78-4A93-A0F0-563C73EFF940}"/>
              </a:ext>
            </a:extLst>
          </p:cNvPr>
          <p:cNvSpPr/>
          <p:nvPr/>
        </p:nvSpPr>
        <p:spPr>
          <a:xfrm>
            <a:off x="0" y="-27384"/>
            <a:ext cx="1219200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dirty="0">
                <a:solidFill>
                  <a:srgbClr val="7030A0"/>
                </a:solidFill>
              </a:rPr>
              <a:t>    Traditionally</a:t>
            </a:r>
            <a:r>
              <a:rPr lang="en-US" sz="3200" dirty="0"/>
              <a:t> Q.C. </a:t>
            </a:r>
            <a:r>
              <a:rPr lang="en-US" sz="3200" dirty="0">
                <a:sym typeface="Wingdings" panose="05000000000000000000" pitchFamily="2" charset="2"/>
              </a:rPr>
              <a:t> </a:t>
            </a:r>
            <a:r>
              <a:rPr lang="en-US" sz="3200" b="1" dirty="0">
                <a:solidFill>
                  <a:srgbClr val="7030A0"/>
                </a:solidFill>
              </a:rPr>
              <a:t>laboratory function </a:t>
            </a:r>
            <a:r>
              <a:rPr lang="en-US" sz="3200" dirty="0"/>
              <a:t>only and is related to</a:t>
            </a:r>
          </a:p>
          <a:p>
            <a:pPr algn="just"/>
            <a:r>
              <a:rPr lang="en-US" sz="3200" dirty="0">
                <a:solidFill>
                  <a:srgbClr val="7030A0"/>
                </a:solidFill>
              </a:rPr>
              <a:t>    </a:t>
            </a:r>
            <a:r>
              <a:rPr lang="en-US" sz="3200" b="1" dirty="0">
                <a:solidFill>
                  <a:srgbClr val="7030A0"/>
                </a:solidFill>
              </a:rPr>
              <a:t>analysis of samples </a:t>
            </a:r>
            <a:r>
              <a:rPr lang="en-US" sz="3200" dirty="0"/>
              <a:t>i.e.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/>
              <a:t>testing and judging of </a:t>
            </a:r>
            <a:r>
              <a:rPr lang="en-US" sz="3200" dirty="0">
                <a:solidFill>
                  <a:srgbClr val="FF0000"/>
                </a:solidFill>
              </a:rPr>
              <a:t>raw materials</a:t>
            </a:r>
            <a:r>
              <a:rPr lang="en-US" sz="3200" dirty="0"/>
              <a:t>/ and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solidFill>
                  <a:srgbClr val="FF0000"/>
                </a:solidFill>
              </a:rPr>
              <a:t>finished products </a:t>
            </a:r>
            <a:r>
              <a:rPr lang="en-US" sz="3200" dirty="0"/>
              <a:t>for 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dirty="0"/>
              <a:t>acceptance or rejection.</a:t>
            </a:r>
          </a:p>
          <a:p>
            <a:pPr algn="just"/>
            <a:r>
              <a:rPr lang="en-US" sz="3200" dirty="0"/>
              <a:t> </a:t>
            </a:r>
          </a:p>
          <a:p>
            <a:pPr algn="just"/>
            <a:r>
              <a:rPr lang="en-US" sz="3200" b="1" dirty="0">
                <a:solidFill>
                  <a:srgbClr val="C00000"/>
                </a:solidFill>
              </a:rPr>
              <a:t>     </a:t>
            </a:r>
            <a:r>
              <a:rPr lang="en-US" sz="3200" b="1" u="sng" dirty="0">
                <a:solidFill>
                  <a:srgbClr val="C00000"/>
                </a:solidFill>
              </a:rPr>
              <a:t>Purpose &amp; Aim</a:t>
            </a:r>
            <a:r>
              <a:rPr lang="en-US" sz="3200" b="1" dirty="0">
                <a:solidFill>
                  <a:srgbClr val="C00000"/>
                </a:solidFill>
              </a:rPr>
              <a:t>: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/>
              <a:t>To ensure that </a:t>
            </a:r>
            <a:r>
              <a:rPr lang="en-US" sz="3200" dirty="0">
                <a:solidFill>
                  <a:srgbClr val="7030A0"/>
                </a:solidFill>
              </a:rPr>
              <a:t>products are within the well defined and accepted standards </a:t>
            </a:r>
            <a:r>
              <a:rPr lang="en-US" sz="3200" dirty="0"/>
              <a:t>thereby</a:t>
            </a:r>
            <a:r>
              <a:rPr lang="en-US" sz="3200" dirty="0">
                <a:solidFill>
                  <a:srgbClr val="7030A0"/>
                </a:solidFill>
              </a:rPr>
              <a:t> protecting the </a:t>
            </a:r>
            <a:r>
              <a:rPr lang="en-US" sz="3200" b="1" dirty="0">
                <a:solidFill>
                  <a:srgbClr val="C00000"/>
                </a:solidFill>
              </a:rPr>
              <a:t>legal and health rights </a:t>
            </a:r>
            <a:r>
              <a:rPr lang="en-US" sz="3200" dirty="0">
                <a:solidFill>
                  <a:srgbClr val="7030A0"/>
                </a:solidFill>
              </a:rPr>
              <a:t>of consumers</a:t>
            </a:r>
            <a:r>
              <a:rPr lang="en-US" sz="3200" dirty="0"/>
              <a:t> and </a:t>
            </a:r>
            <a:r>
              <a:rPr lang="en-US" sz="3200" b="1" dirty="0">
                <a:solidFill>
                  <a:srgbClr val="C00000"/>
                </a:solidFill>
              </a:rPr>
              <a:t>financial interests </a:t>
            </a:r>
            <a:r>
              <a:rPr lang="en-US" sz="3200" dirty="0">
                <a:solidFill>
                  <a:srgbClr val="7030A0"/>
                </a:solidFill>
              </a:rPr>
              <a:t>of producers </a:t>
            </a:r>
            <a:r>
              <a:rPr lang="en-US" sz="3200" dirty="0"/>
              <a:t>/ manufacturers. </a:t>
            </a:r>
          </a:p>
          <a:p>
            <a:pPr algn="just"/>
            <a:endParaRPr lang="en-US" sz="3200" dirty="0"/>
          </a:p>
          <a:p>
            <a:pPr algn="just"/>
            <a:r>
              <a:rPr lang="en-US" sz="3200" dirty="0"/>
              <a:t>     </a:t>
            </a:r>
            <a:r>
              <a:rPr lang="en-US" sz="3200" b="1" u="sng" dirty="0">
                <a:solidFill>
                  <a:srgbClr val="C00000"/>
                </a:solidFill>
              </a:rPr>
              <a:t>Limitations</a:t>
            </a:r>
            <a:r>
              <a:rPr lang="en-US" sz="3200" b="1" dirty="0">
                <a:solidFill>
                  <a:srgbClr val="7030A0"/>
                </a:solidFill>
              </a:rPr>
              <a:t> </a:t>
            </a:r>
            <a:r>
              <a:rPr lang="en-US" sz="3200" b="1" dirty="0">
                <a:solidFill>
                  <a:srgbClr val="C00000"/>
                </a:solidFill>
              </a:rPr>
              <a:t>: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/>
              <a:t>Recall of products is more because products are </a:t>
            </a:r>
            <a:r>
              <a:rPr lang="en-US" sz="3200" dirty="0">
                <a:solidFill>
                  <a:srgbClr val="7030A0"/>
                </a:solidFill>
              </a:rPr>
              <a:t>tested in the last stage </a:t>
            </a:r>
            <a:r>
              <a:rPr lang="en-US" sz="3200" dirty="0"/>
              <a:t>or as finished products.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/>
              <a:t>This ultimately wears </a:t>
            </a:r>
            <a:r>
              <a:rPr lang="en-US" sz="3200" dirty="0">
                <a:solidFill>
                  <a:srgbClr val="C00000"/>
                </a:solidFill>
              </a:rPr>
              <a:t>impact on reputation </a:t>
            </a:r>
            <a:r>
              <a:rPr lang="en-US" sz="3200" dirty="0"/>
              <a:t>of the company. </a:t>
            </a:r>
          </a:p>
        </p:txBody>
      </p:sp>
    </p:spTree>
    <p:extLst>
      <p:ext uri="{BB962C8B-B14F-4D97-AF65-F5344CB8AC3E}">
        <p14:creationId xmlns:p14="http://schemas.microsoft.com/office/powerpoint/2010/main" val="234701287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2875" y="604815"/>
            <a:ext cx="11811000" cy="486287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</a:rPr>
              <a:t>Quality assurance (QA):</a:t>
            </a:r>
          </a:p>
          <a:p>
            <a:pPr algn="just"/>
            <a:endParaRPr lang="en-US" sz="3200" b="1" dirty="0">
              <a:solidFill>
                <a:srgbClr val="C00000"/>
              </a:solidFill>
            </a:endParaRPr>
          </a:p>
          <a:p>
            <a:pPr algn="just"/>
            <a:r>
              <a:rPr lang="en-US" sz="3200" dirty="0"/>
              <a:t>The </a:t>
            </a:r>
            <a:r>
              <a:rPr lang="en-US" sz="3200" dirty="0">
                <a:solidFill>
                  <a:srgbClr val="7030A0"/>
                </a:solidFill>
              </a:rPr>
              <a:t>set of activities </a:t>
            </a:r>
            <a:r>
              <a:rPr lang="en-US" sz="3200" dirty="0"/>
              <a:t>which ensures that </a:t>
            </a:r>
            <a:r>
              <a:rPr lang="en-US" sz="3200" dirty="0">
                <a:solidFill>
                  <a:srgbClr val="C0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b="1" i="1" dirty="0">
                <a:solidFill>
                  <a:srgbClr val="7030A0"/>
                </a:solidFill>
              </a:rPr>
              <a:t>quality levels </a:t>
            </a:r>
            <a:r>
              <a:rPr lang="en-US" sz="3200" i="1" dirty="0">
                <a:solidFill>
                  <a:srgbClr val="7030A0"/>
                </a:solidFill>
              </a:rPr>
              <a:t>of products</a:t>
            </a:r>
            <a:r>
              <a:rPr lang="en-US" sz="3200" dirty="0"/>
              <a:t> and services are </a:t>
            </a:r>
            <a:r>
              <a:rPr lang="en-US" sz="3200" b="1" i="1" dirty="0">
                <a:solidFill>
                  <a:srgbClr val="00B050"/>
                </a:solidFill>
              </a:rPr>
              <a:t>properly maintained </a:t>
            </a:r>
            <a:r>
              <a:rPr lang="en-US" sz="3200" dirty="0"/>
              <a:t>and </a:t>
            </a:r>
            <a:r>
              <a:rPr lang="en-US" sz="3200" dirty="0">
                <a:solidFill>
                  <a:srgbClr val="C0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dirty="0"/>
              <a:t>the supplier and customer </a:t>
            </a:r>
            <a:r>
              <a:rPr lang="en-US" sz="3200" dirty="0">
                <a:solidFill>
                  <a:srgbClr val="7030A0"/>
                </a:solidFill>
              </a:rPr>
              <a:t>quality issues are properly resolved.</a:t>
            </a:r>
          </a:p>
          <a:p>
            <a:r>
              <a:rPr lang="en-US" sz="3200" dirty="0"/>
              <a:t> </a:t>
            </a:r>
          </a:p>
          <a:p>
            <a:r>
              <a:rPr lang="en-US" sz="3200" dirty="0">
                <a:solidFill>
                  <a:srgbClr val="C00000"/>
                </a:solidFill>
              </a:rPr>
              <a:t>Quality assurance </a:t>
            </a:r>
            <a:r>
              <a:rPr lang="en-US" sz="3200" dirty="0"/>
              <a:t>gives </a:t>
            </a:r>
            <a:r>
              <a:rPr lang="en-US" sz="3200" b="1" dirty="0">
                <a:solidFill>
                  <a:srgbClr val="00B050"/>
                </a:solidFill>
              </a:rPr>
              <a:t>adequate confidence </a:t>
            </a:r>
            <a:r>
              <a:rPr lang="en-US" sz="3200" dirty="0"/>
              <a:t>that product or service will </a:t>
            </a:r>
            <a:r>
              <a:rPr lang="en-US" sz="3200" dirty="0">
                <a:solidFill>
                  <a:srgbClr val="00B050"/>
                </a:solidFill>
              </a:rPr>
              <a:t>satisfy given requirements for quality.  </a:t>
            </a:r>
          </a:p>
          <a:p>
            <a:r>
              <a:rPr lang="en-US" dirty="0">
                <a:solidFill>
                  <a:srgbClr val="00B050"/>
                </a:solidFill>
              </a:rPr>
              <a:t> </a:t>
            </a:r>
          </a:p>
          <a:p>
            <a:r>
              <a:rPr lang="en-US" dirty="0"/>
              <a:t> </a:t>
            </a:r>
          </a:p>
          <a:p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69B1ABA8-89F4-429C-A023-85E3893BF325}"/>
              </a:ext>
            </a:extLst>
          </p:cNvPr>
          <p:cNvSpPr/>
          <p:nvPr/>
        </p:nvSpPr>
        <p:spPr>
          <a:xfrm>
            <a:off x="0" y="0"/>
            <a:ext cx="12192000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7030A0"/>
                </a:solidFill>
              </a:rPr>
              <a:t>     Purpose/Aim: </a:t>
            </a:r>
          </a:p>
          <a:p>
            <a:r>
              <a:rPr lang="en-US" sz="3200" b="1" dirty="0">
                <a:solidFill>
                  <a:srgbClr val="0070C0"/>
                </a:solidFill>
              </a:rPr>
              <a:t>     </a:t>
            </a:r>
            <a:r>
              <a:rPr lang="en-US" sz="3200" b="1" u="sng" dirty="0">
                <a:solidFill>
                  <a:srgbClr val="0070C0"/>
                </a:solidFill>
              </a:rPr>
              <a:t>Internal purpose</a:t>
            </a:r>
            <a:r>
              <a:rPr lang="en-US" sz="3200" b="1" dirty="0">
                <a:solidFill>
                  <a:srgbClr val="0070C0"/>
                </a:solidFill>
              </a:rPr>
              <a:t>:</a:t>
            </a:r>
            <a:r>
              <a:rPr lang="en-US" sz="3200" b="1" u="sng" dirty="0">
                <a:solidFill>
                  <a:srgbClr val="0070C0"/>
                </a:solidFill>
              </a:rPr>
              <a:t> </a:t>
            </a:r>
            <a:endParaRPr lang="en-US" sz="3200" u="sng" dirty="0">
              <a:solidFill>
                <a:srgbClr val="0070C0"/>
              </a:solidFill>
            </a:endParaRPr>
          </a:p>
          <a:p>
            <a:pPr marL="457200" indent="-457200">
              <a:buFont typeface="Wingdings" panose="05000000000000000000" pitchFamily="2" charset="2"/>
              <a:buChar char="q"/>
            </a:pPr>
            <a:r>
              <a:rPr lang="en-US" sz="3200" dirty="0"/>
              <a:t>Within an organization </a:t>
            </a:r>
            <a:r>
              <a:rPr lang="en-US" sz="3200" dirty="0">
                <a:solidFill>
                  <a:srgbClr val="C00000"/>
                </a:solidFill>
                <a:sym typeface="Wingdings" panose="05000000000000000000" pitchFamily="2" charset="2"/>
              </a:rPr>
              <a:t></a:t>
            </a:r>
            <a:r>
              <a:rPr lang="en-US" sz="3200" dirty="0">
                <a:sym typeface="Wingdings" panose="05000000000000000000" pitchFamily="2" charset="2"/>
              </a:rPr>
              <a:t> </a:t>
            </a:r>
            <a:r>
              <a:rPr lang="en-US" sz="3200" b="1" dirty="0">
                <a:solidFill>
                  <a:srgbClr val="C00000"/>
                </a:solidFill>
              </a:rPr>
              <a:t>QA</a:t>
            </a:r>
            <a:r>
              <a:rPr lang="en-US" sz="3200" dirty="0"/>
              <a:t> provides </a:t>
            </a:r>
            <a:r>
              <a:rPr lang="en-US" sz="3200" b="1" dirty="0">
                <a:solidFill>
                  <a:srgbClr val="7030A0"/>
                </a:solidFill>
              </a:rPr>
              <a:t>confidence to the </a:t>
            </a:r>
            <a:r>
              <a:rPr lang="en-US" sz="3200" b="1" dirty="0">
                <a:solidFill>
                  <a:srgbClr val="00B0F0"/>
                </a:solidFill>
              </a:rPr>
              <a:t>management</a:t>
            </a:r>
            <a:r>
              <a:rPr lang="en-US" sz="3200" b="1" dirty="0"/>
              <a:t>.  </a:t>
            </a:r>
          </a:p>
          <a:p>
            <a:r>
              <a:rPr lang="en-US" sz="3200" dirty="0"/>
              <a:t>     </a:t>
            </a:r>
            <a:r>
              <a:rPr lang="en-US" sz="3200" b="1" u="sng" dirty="0">
                <a:solidFill>
                  <a:srgbClr val="0070C0"/>
                </a:solidFill>
              </a:rPr>
              <a:t>External purpose</a:t>
            </a:r>
            <a:r>
              <a:rPr lang="en-US" sz="3200" b="1" dirty="0">
                <a:solidFill>
                  <a:srgbClr val="0070C0"/>
                </a:solidFill>
              </a:rPr>
              <a:t>: </a:t>
            </a:r>
            <a:r>
              <a:rPr lang="en-US" sz="3200" b="1" u="sng" dirty="0">
                <a:solidFill>
                  <a:srgbClr val="0070C0"/>
                </a:solidFill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dirty="0"/>
              <a:t>Outside the organization provides </a:t>
            </a:r>
            <a:r>
              <a:rPr lang="en-US" sz="3200" b="1" dirty="0">
                <a:solidFill>
                  <a:srgbClr val="7030A0"/>
                </a:solidFill>
              </a:rPr>
              <a:t>confidence to </a:t>
            </a:r>
            <a:r>
              <a:rPr lang="en-US" sz="3200" b="1" dirty="0">
                <a:solidFill>
                  <a:srgbClr val="00B0F0"/>
                </a:solidFill>
              </a:rPr>
              <a:t>consumers or others</a:t>
            </a:r>
            <a:r>
              <a:rPr lang="en-US" sz="3200" dirty="0"/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b="1" dirty="0"/>
              <a:t>Compared to </a:t>
            </a:r>
            <a:r>
              <a:rPr lang="en-US" sz="3200" b="1" dirty="0">
                <a:solidFill>
                  <a:srgbClr val="7030A0"/>
                </a:solidFill>
              </a:rPr>
              <a:t>QC</a:t>
            </a:r>
            <a:r>
              <a:rPr lang="en-US" sz="3200" b="1" dirty="0"/>
              <a:t>, </a:t>
            </a:r>
            <a:r>
              <a:rPr lang="en-US" sz="3200" b="1" dirty="0">
                <a:solidFill>
                  <a:srgbClr val="C00000"/>
                </a:solidFill>
              </a:rPr>
              <a:t>QA</a:t>
            </a:r>
            <a:r>
              <a:rPr lang="en-US" sz="3200" b="1" dirty="0"/>
              <a:t> is much wider in the sense</a:t>
            </a:r>
            <a:r>
              <a:rPr lang="en-US" sz="3200" dirty="0"/>
              <a:t>, it demands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b="1" dirty="0">
                <a:solidFill>
                  <a:srgbClr val="00B0F0"/>
                </a:solidFill>
              </a:rPr>
              <a:t>full</a:t>
            </a:r>
            <a:r>
              <a:rPr lang="en-US" sz="3200" b="1" dirty="0"/>
              <a:t> </a:t>
            </a:r>
            <a:r>
              <a:rPr lang="en-US" sz="3200" b="1" dirty="0">
                <a:solidFill>
                  <a:srgbClr val="00B0F0"/>
                </a:solidFill>
              </a:rPr>
              <a:t>control </a:t>
            </a:r>
            <a:r>
              <a:rPr lang="en-US" sz="3200" dirty="0">
                <a:solidFill>
                  <a:srgbClr val="00B0F0"/>
                </a:solidFill>
              </a:rPr>
              <a:t>over the </a:t>
            </a:r>
            <a:r>
              <a:rPr lang="en-US" sz="3200" b="1" dirty="0">
                <a:solidFill>
                  <a:srgbClr val="00B0F0"/>
                </a:solidFill>
              </a:rPr>
              <a:t>quality</a:t>
            </a:r>
            <a:r>
              <a:rPr lang="en-US" sz="3200" dirty="0">
                <a:solidFill>
                  <a:srgbClr val="00B0F0"/>
                </a:solidFill>
              </a:rPr>
              <a:t> of raw materials</a:t>
            </a:r>
            <a:r>
              <a:rPr lang="en-US" sz="3200" dirty="0"/>
              <a:t>,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b="1" dirty="0">
                <a:solidFill>
                  <a:srgbClr val="00B0F0"/>
                </a:solidFill>
              </a:rPr>
              <a:t>control</a:t>
            </a:r>
            <a:r>
              <a:rPr lang="en-US" sz="3200" dirty="0">
                <a:solidFill>
                  <a:srgbClr val="00B0F0"/>
                </a:solidFill>
              </a:rPr>
              <a:t> over the </a:t>
            </a:r>
            <a:r>
              <a:rPr lang="en-US" sz="3200" b="1" dirty="0">
                <a:solidFill>
                  <a:srgbClr val="00B0F0"/>
                </a:solidFill>
              </a:rPr>
              <a:t>process</a:t>
            </a:r>
            <a:r>
              <a:rPr lang="en-US" sz="3200" dirty="0">
                <a:solidFill>
                  <a:srgbClr val="00B0F0"/>
                </a:solidFill>
              </a:rPr>
              <a:t> at </a:t>
            </a:r>
            <a:r>
              <a:rPr lang="en-US" sz="3200" b="1" dirty="0">
                <a:solidFill>
                  <a:srgbClr val="00B0F0"/>
                </a:solidFill>
              </a:rPr>
              <a:t>different levels </a:t>
            </a:r>
            <a:r>
              <a:rPr lang="en-US" sz="3200" dirty="0"/>
              <a:t>and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b="1" dirty="0">
                <a:solidFill>
                  <a:srgbClr val="00B0F0"/>
                </a:solidFill>
              </a:rPr>
              <a:t>control</a:t>
            </a:r>
            <a:r>
              <a:rPr lang="en-US" sz="3200" dirty="0">
                <a:solidFill>
                  <a:srgbClr val="00B0F0"/>
                </a:solidFill>
              </a:rPr>
              <a:t> over </a:t>
            </a:r>
            <a:r>
              <a:rPr lang="en-US" sz="3200" b="1" dirty="0">
                <a:solidFill>
                  <a:srgbClr val="00B0F0"/>
                </a:solidFill>
              </a:rPr>
              <a:t>distribution set up </a:t>
            </a:r>
            <a:r>
              <a:rPr lang="en-US" sz="3200" dirty="0"/>
              <a:t>etc.  </a:t>
            </a:r>
          </a:p>
          <a:p>
            <a:pPr marL="457200" indent="-457200">
              <a:buFont typeface="Wingdings" panose="05000000000000000000" pitchFamily="2" charset="2"/>
              <a:buChar char="q"/>
            </a:pPr>
            <a:r>
              <a:rPr lang="en-US" sz="3200" dirty="0"/>
              <a:t>Notion is that ―</a:t>
            </a:r>
            <a:r>
              <a:rPr lang="en-US" sz="3200" b="1" dirty="0">
                <a:solidFill>
                  <a:srgbClr val="00B050"/>
                </a:solidFill>
              </a:rPr>
              <a:t>Prevention rather than Detection</a:t>
            </a:r>
            <a:r>
              <a:rPr lang="en-US" sz="3200" dirty="0"/>
              <a:t>. </a:t>
            </a:r>
          </a:p>
          <a:p>
            <a:pPr marL="457200" indent="-457200">
              <a:buFont typeface="Wingdings" panose="05000000000000000000" pitchFamily="2" charset="2"/>
              <a:buChar char="q"/>
            </a:pPr>
            <a:r>
              <a:rPr lang="en-US" sz="3200" dirty="0"/>
              <a:t>It is a </a:t>
            </a:r>
            <a:r>
              <a:rPr lang="en-US" sz="3200" dirty="0">
                <a:solidFill>
                  <a:srgbClr val="00B050"/>
                </a:solidFill>
              </a:rPr>
              <a:t>proactive approach </a:t>
            </a:r>
            <a:r>
              <a:rPr lang="en-US" sz="3200" dirty="0"/>
              <a:t>rather than a reactive approach. </a:t>
            </a:r>
            <a:endParaRPr lang="en-IN" sz="3200" dirty="0"/>
          </a:p>
        </p:txBody>
      </p:sp>
    </p:spTree>
    <p:extLst>
      <p:ext uri="{BB962C8B-B14F-4D97-AF65-F5344CB8AC3E}">
        <p14:creationId xmlns:p14="http://schemas.microsoft.com/office/powerpoint/2010/main" val="1441273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1" y="91108"/>
            <a:ext cx="12125325" cy="714041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OBJECTIVES AND IMPORTANCE OF QUALITY ASSURANCE</a:t>
            </a:r>
          </a:p>
          <a:p>
            <a:r>
              <a:rPr lang="en-US" sz="24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3200" dirty="0"/>
              <a:t>1. To maintain </a:t>
            </a:r>
            <a:r>
              <a:rPr lang="en-US" sz="3200" b="1" dirty="0">
                <a:solidFill>
                  <a:srgbClr val="FF0000"/>
                </a:solidFill>
              </a:rPr>
              <a:t>legal standards </a:t>
            </a:r>
            <a:r>
              <a:rPr lang="en-US" sz="3200" dirty="0"/>
              <a:t>and </a:t>
            </a:r>
            <a:r>
              <a:rPr lang="en-US" sz="3200" b="1" dirty="0">
                <a:solidFill>
                  <a:srgbClr val="FF0000"/>
                </a:solidFill>
              </a:rPr>
              <a:t>legal requirements</a:t>
            </a:r>
          </a:p>
          <a:p>
            <a:r>
              <a:rPr lang="en-US" sz="3200" dirty="0"/>
              <a:t>2. To fulfill customer‘s requirement </a:t>
            </a:r>
            <a:r>
              <a:rPr lang="en-US" sz="3200" dirty="0">
                <a:solidFill>
                  <a:srgbClr val="C00000"/>
                </a:solidFill>
              </a:rPr>
              <a:t>in terms of various attributes  </a:t>
            </a:r>
          </a:p>
          <a:p>
            <a:pPr lvl="4">
              <a:buFont typeface="Arial" pitchFamily="34" charset="0"/>
              <a:buChar char="•"/>
            </a:pPr>
            <a:r>
              <a:rPr lang="en-US" sz="3200" dirty="0"/>
              <a:t> Physical (body, texture, </a:t>
            </a:r>
            <a:r>
              <a:rPr lang="en-US" sz="3200" dirty="0" err="1"/>
              <a:t>colour</a:t>
            </a:r>
            <a:r>
              <a:rPr lang="en-US" sz="3200" dirty="0"/>
              <a:t>, etc) </a:t>
            </a:r>
          </a:p>
          <a:p>
            <a:pPr lvl="4">
              <a:buFont typeface="Arial" pitchFamily="34" charset="0"/>
              <a:buChar char="•"/>
            </a:pPr>
            <a:r>
              <a:rPr lang="en-US" sz="3200" dirty="0"/>
              <a:t>Chemical composition</a:t>
            </a:r>
          </a:p>
          <a:p>
            <a:pPr lvl="4">
              <a:buFont typeface="Arial" pitchFamily="34" charset="0"/>
              <a:buChar char="•"/>
            </a:pPr>
            <a:r>
              <a:rPr lang="en-US" sz="3200" dirty="0"/>
              <a:t>Microbiological </a:t>
            </a:r>
          </a:p>
          <a:p>
            <a:pPr lvl="4">
              <a:buFont typeface="Arial" pitchFamily="34" charset="0"/>
              <a:buChar char="•"/>
            </a:pPr>
            <a:r>
              <a:rPr lang="en-US" sz="3200" dirty="0"/>
              <a:t>Safety </a:t>
            </a:r>
          </a:p>
          <a:p>
            <a:pPr marL="2286000" lvl="4" indent="-457200">
              <a:buFont typeface="Wingdings" panose="05000000000000000000" pitchFamily="2" charset="2"/>
              <a:buChar char="q"/>
            </a:pPr>
            <a:r>
              <a:rPr lang="en-US" sz="3200" dirty="0"/>
              <a:t>Consumers should get </a:t>
            </a:r>
            <a:r>
              <a:rPr lang="en-US" sz="3200" dirty="0">
                <a:solidFill>
                  <a:srgbClr val="FF0000"/>
                </a:solidFill>
              </a:rPr>
              <a:t>what they pay for  </a:t>
            </a:r>
          </a:p>
          <a:p>
            <a:pPr marL="2286000" lvl="4" indent="-457200">
              <a:buFont typeface="Wingdings" panose="05000000000000000000" pitchFamily="2" charset="2"/>
              <a:buChar char="q"/>
            </a:pPr>
            <a:r>
              <a:rPr lang="en-US" sz="3200" dirty="0"/>
              <a:t>This leads to </a:t>
            </a:r>
            <a:r>
              <a:rPr lang="en-US" sz="3200" dirty="0">
                <a:solidFill>
                  <a:srgbClr val="FF0000"/>
                </a:solidFill>
              </a:rPr>
              <a:t>increased consumer satisfaction </a:t>
            </a:r>
            <a:r>
              <a:rPr lang="en-US" sz="3200" dirty="0"/>
              <a:t>and </a:t>
            </a:r>
            <a:r>
              <a:rPr lang="en-US" sz="3200" dirty="0">
                <a:solidFill>
                  <a:srgbClr val="FF0000"/>
                </a:solidFill>
              </a:rPr>
              <a:t>less complaints </a:t>
            </a:r>
          </a:p>
          <a:p>
            <a:r>
              <a:rPr lang="en-US" sz="3200" dirty="0"/>
              <a:t>3.To check</a:t>
            </a:r>
            <a:r>
              <a:rPr lang="en-US" sz="3200" dirty="0">
                <a:solidFill>
                  <a:srgbClr val="FF0000"/>
                </a:solidFill>
              </a:rPr>
              <a:t> adulteration </a:t>
            </a:r>
            <a:r>
              <a:rPr lang="en-US" sz="3200" dirty="0"/>
              <a:t>in incoming material =&gt; </a:t>
            </a:r>
            <a:r>
              <a:rPr lang="en-US" sz="3200" b="1" dirty="0">
                <a:solidFill>
                  <a:srgbClr val="0070C0"/>
                </a:solidFill>
              </a:rPr>
              <a:t>prevent</a:t>
            </a:r>
            <a:r>
              <a:rPr lang="en-US" sz="3200" dirty="0"/>
              <a:t> </a:t>
            </a:r>
            <a:r>
              <a:rPr lang="en-US" sz="3200" dirty="0">
                <a:solidFill>
                  <a:srgbClr val="FF0000"/>
                </a:solidFill>
              </a:rPr>
              <a:t>substandard product, hazards or problems in the process .</a:t>
            </a:r>
          </a:p>
          <a:p>
            <a:pPr marL="342900" indent="-342900">
              <a:buFont typeface="+mj-lt"/>
              <a:buAutoNum type="arabicPeriod" startAt="4"/>
            </a:pPr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F91E88A8-56A4-4422-A194-D6ECDAA7BD4F}"/>
              </a:ext>
            </a:extLst>
          </p:cNvPr>
          <p:cNvSpPr/>
          <p:nvPr/>
        </p:nvSpPr>
        <p:spPr>
          <a:xfrm>
            <a:off x="200025" y="548680"/>
            <a:ext cx="11830050" cy="52937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 startAt="4"/>
            </a:pPr>
            <a:r>
              <a:rPr lang="en-US" sz="3200" dirty="0"/>
              <a:t>To check </a:t>
            </a:r>
            <a:r>
              <a:rPr lang="en-US" sz="3200" dirty="0">
                <a:solidFill>
                  <a:srgbClr val="FF0000"/>
                </a:solidFill>
              </a:rPr>
              <a:t>efficiency of processes </a:t>
            </a:r>
            <a:r>
              <a:rPr lang="en-US" sz="3200" dirty="0"/>
              <a:t>:  heating, cooling, removing hardness from water , effluent treatment etc. </a:t>
            </a:r>
          </a:p>
          <a:p>
            <a:pPr marL="342900" indent="-342900">
              <a:buFont typeface="+mj-lt"/>
              <a:buAutoNum type="arabicPeriod" startAt="4"/>
            </a:pPr>
            <a:endParaRPr lang="en-US" sz="3200" dirty="0"/>
          </a:p>
          <a:p>
            <a:r>
              <a:rPr lang="en-US" sz="3200" dirty="0"/>
              <a:t>5.To safeguard </a:t>
            </a:r>
            <a:r>
              <a:rPr lang="en-US" sz="3200" dirty="0">
                <a:solidFill>
                  <a:srgbClr val="FF0000"/>
                </a:solidFill>
              </a:rPr>
              <a:t>nutritive value </a:t>
            </a:r>
            <a:r>
              <a:rPr lang="en-US" sz="3200" dirty="0"/>
              <a:t>of milk and milk products </a:t>
            </a:r>
          </a:p>
          <a:p>
            <a:endParaRPr lang="en-US" sz="3200" dirty="0"/>
          </a:p>
          <a:p>
            <a:r>
              <a:rPr lang="en-US" sz="3200" dirty="0"/>
              <a:t>6.To check </a:t>
            </a:r>
            <a:r>
              <a:rPr lang="en-US" sz="3200" dirty="0">
                <a:solidFill>
                  <a:srgbClr val="FF0000"/>
                </a:solidFill>
              </a:rPr>
              <a:t>wastage</a:t>
            </a:r>
            <a:r>
              <a:rPr lang="en-US" sz="3200" dirty="0"/>
              <a:t> of material </a:t>
            </a:r>
          </a:p>
          <a:p>
            <a:endParaRPr lang="en-US" sz="3200" dirty="0"/>
          </a:p>
          <a:p>
            <a:r>
              <a:rPr lang="en-US" sz="3200" dirty="0"/>
              <a:t>7.To help in </a:t>
            </a:r>
            <a:r>
              <a:rPr lang="en-US" sz="3200" dirty="0">
                <a:solidFill>
                  <a:srgbClr val="FF0000"/>
                </a:solidFill>
              </a:rPr>
              <a:t>research and developments </a:t>
            </a:r>
          </a:p>
          <a:p>
            <a:endParaRPr lang="en-US" sz="3200" dirty="0">
              <a:solidFill>
                <a:srgbClr val="FF0000"/>
              </a:solidFill>
            </a:endParaRPr>
          </a:p>
          <a:p>
            <a:pPr marL="342900" indent="-342900">
              <a:buAutoNum type="arabicPeriod" startAt="8"/>
            </a:pPr>
            <a:r>
              <a:rPr lang="en-US" sz="3200" dirty="0"/>
              <a:t>To ensure general </a:t>
            </a:r>
            <a:r>
              <a:rPr lang="en-US" sz="3200" dirty="0">
                <a:solidFill>
                  <a:srgbClr val="FF0000"/>
                </a:solidFill>
              </a:rPr>
              <a:t>cleanliness and sanitation </a:t>
            </a:r>
            <a:r>
              <a:rPr lang="en-US" sz="3200" dirty="0"/>
              <a:t>in factory premises</a:t>
            </a:r>
          </a:p>
          <a:p>
            <a:r>
              <a:rPr lang="en-US" dirty="0"/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66961935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90545" y="165403"/>
            <a:ext cx="10610879" cy="61555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200" b="1" u="sng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BENEFITS</a:t>
            </a:r>
            <a:r>
              <a:rPr lang="en-US" sz="2400" b="1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</a:p>
          <a:p>
            <a:endParaRPr lang="en-US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Reduction</a:t>
            </a:r>
            <a:r>
              <a:rPr lang="en-US" sz="3600" dirty="0"/>
              <a:t> in </a:t>
            </a:r>
            <a:r>
              <a:rPr lang="en-US" sz="3600" dirty="0">
                <a:solidFill>
                  <a:srgbClr val="C00000"/>
                </a:solidFill>
              </a:rPr>
              <a:t>unit cost </a:t>
            </a:r>
            <a:r>
              <a:rPr lang="en-US" sz="3600" dirty="0"/>
              <a:t>of production 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Reduction</a:t>
            </a:r>
            <a:r>
              <a:rPr lang="en-US" sz="3600" dirty="0"/>
              <a:t> in </a:t>
            </a:r>
            <a:r>
              <a:rPr lang="en-US" sz="3600" dirty="0">
                <a:solidFill>
                  <a:srgbClr val="C00000"/>
                </a:solidFill>
              </a:rPr>
              <a:t>wastage and scrape 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</a:rPr>
              <a:t> Less complaints </a:t>
            </a:r>
            <a:r>
              <a:rPr lang="en-US" sz="3600" dirty="0"/>
              <a:t>from customer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Avoids</a:t>
            </a: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repeated inspection 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</a:rPr>
              <a:t> Increases production</a:t>
            </a:r>
            <a:r>
              <a:rPr lang="en-US" sz="3600" dirty="0"/>
              <a:t> since rejection reduces 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Efficiency</a:t>
            </a:r>
            <a:r>
              <a:rPr lang="en-US" sz="3600" dirty="0"/>
              <a:t> of unit </a:t>
            </a:r>
            <a:r>
              <a:rPr lang="en-US" sz="3600" dirty="0">
                <a:solidFill>
                  <a:srgbClr val="C00000"/>
                </a:solidFill>
              </a:rPr>
              <a:t>goes up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Management</a:t>
            </a:r>
            <a:r>
              <a:rPr lang="en-US" sz="3600" dirty="0"/>
              <a:t> gets </a:t>
            </a:r>
            <a:r>
              <a:rPr lang="en-US" sz="3600" dirty="0">
                <a:solidFill>
                  <a:srgbClr val="C00000"/>
                </a:solidFill>
              </a:rPr>
              <a:t>proud</a:t>
            </a:r>
            <a:r>
              <a:rPr lang="en-US" sz="3600" dirty="0"/>
              <a:t> place in society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Boost</a:t>
            </a: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employee‘s morale</a:t>
            </a:r>
          </a:p>
          <a:p>
            <a:pPr>
              <a:buFont typeface="Arial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>
                <a:solidFill>
                  <a:srgbClr val="C00000"/>
                </a:solidFill>
              </a:rPr>
              <a:t>Reduction</a:t>
            </a:r>
            <a:r>
              <a:rPr lang="en-US" sz="3600" dirty="0"/>
              <a:t> in </a:t>
            </a:r>
            <a:r>
              <a:rPr lang="en-US" sz="3600" dirty="0">
                <a:solidFill>
                  <a:srgbClr val="C00000"/>
                </a:solidFill>
              </a:rPr>
              <a:t>production bottlenecks </a:t>
            </a:r>
          </a:p>
          <a:p>
            <a:pPr>
              <a:buFont typeface="Arial" pitchFamily="34" charset="0"/>
              <a:buChar char="•"/>
            </a:pPr>
            <a:endParaRPr lang="en-US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647700" y="128538"/>
            <a:ext cx="9768780" cy="57554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ROLE OF QUALITY ASSURANCE DEPARTMENT</a:t>
            </a:r>
          </a:p>
          <a:p>
            <a:pPr algn="ctr"/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Sanitation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defines requirements for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cleaning and sanitary activity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their monitoring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Sanitation standard operating procedure (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SSOP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Standard operating procedure (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SOP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Good manufacturing practices (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GMP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Foreign material control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control-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Chemical and Microbiological testing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Documentation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control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Pest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control</a:t>
            </a:r>
          </a:p>
          <a:p>
            <a:pPr algn="just"/>
            <a:endParaRPr lang="en-US" sz="16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3E2580B3-F98C-4D5A-ABA2-BE4040813EC4}"/>
              </a:ext>
            </a:extLst>
          </p:cNvPr>
          <p:cNvSpPr/>
          <p:nvPr/>
        </p:nvSpPr>
        <p:spPr>
          <a:xfrm>
            <a:off x="790575" y="769204"/>
            <a:ext cx="10744200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Hazardous material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control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Allergen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Protocol for controlling allergenic material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Record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control- identification and maintenance 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Calibration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Water quality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water treatment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programmes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Sensory training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sensory evaluation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Supplier certification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ongoing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supplier evaluations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Receiving, storage and control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raw ingredients and packaging material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Control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non-conforming product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</a:t>
            </a:r>
          </a:p>
        </p:txBody>
      </p:sp>
    </p:spTree>
    <p:extLst>
      <p:ext uri="{BB962C8B-B14F-4D97-AF65-F5344CB8AC3E}">
        <p14:creationId xmlns:p14="http://schemas.microsoft.com/office/powerpoint/2010/main" val="368091396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6E459185-B936-4698-A6C9-F72265ECEAD1}"/>
              </a:ext>
            </a:extLst>
          </p:cNvPr>
          <p:cNvSpPr/>
          <p:nvPr/>
        </p:nvSpPr>
        <p:spPr>
          <a:xfrm>
            <a:off x="323849" y="813099"/>
            <a:ext cx="11268075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Product identification traceability and Product recall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Handling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customer‘s complaints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Labeling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application and control of labels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Preventive maintenance 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Formalized management review process 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Wastewater (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effluent treatment </a:t>
            </a:r>
            <a:r>
              <a:rPr lang="en-US" sz="3200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Training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Corrective/preventive action -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root cause analysis and follow up evaluation to confirm  effectiveness of action taken  and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Internal auditing </a:t>
            </a:r>
          </a:p>
        </p:txBody>
      </p:sp>
    </p:spTree>
    <p:extLst>
      <p:ext uri="{BB962C8B-B14F-4D97-AF65-F5344CB8AC3E}">
        <p14:creationId xmlns:p14="http://schemas.microsoft.com/office/powerpoint/2010/main" val="35051564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00049" y="39161"/>
            <a:ext cx="11229975" cy="66171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3600" b="1" u="sng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Statistical Quality Control (SQC)</a:t>
            </a:r>
          </a:p>
          <a:p>
            <a:r>
              <a:rPr lang="en-US" sz="36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During the World War II, there was a tremendous requirement for mass production of weapons and other materials, which necessitated the concept of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making use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statistical tools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use of statistical tools in controlling the processes was termed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Statistical Quality Control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was an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extension of the inspection phase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where inspectors provided with a few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statistical tools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such as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sampling plans </a:t>
            </a:r>
            <a:r>
              <a:rPr lang="en-US" sz="32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 charts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8AF7AD82-1E1E-4044-8D94-40D3ACB49578}"/>
              </a:ext>
            </a:extLst>
          </p:cNvPr>
          <p:cNvSpPr/>
          <p:nvPr/>
        </p:nvSpPr>
        <p:spPr>
          <a:xfrm>
            <a:off x="600075" y="228635"/>
            <a:ext cx="11096625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Most significant contribution was =&gt;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sampling inspection</a:t>
            </a:r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rather than total inspection.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is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collection, analysis and interpretation of data to =&gt; solve a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particular problem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SQC concept provides a basis for =&gt; determining a good or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acceptable process behavior model.</a:t>
            </a:r>
          </a:p>
          <a:p>
            <a:pPr algn="just"/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Any deviation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from the model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can be traced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identified &amp; eliminated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from a process =&gt; so that it continues to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produce product of acceptable quality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365770820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23791"/>
            <a:ext cx="1219200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u="sng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Deming‘s Philosophy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algn="just"/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Adward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Deming proposed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concept of quality assurance =&gt;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involves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both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 monitoring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eliminating the causes of unsatisfactory performance at all stages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name given to entire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cycle of activities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through which the fitness for use of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process, product or service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achieved, with a view to carry out a company’s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function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accordance with the laid down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objective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and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policies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has divided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into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four activities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i.e. </a:t>
            </a:r>
          </a:p>
          <a:p>
            <a:pPr marL="342900" indent="-342900" algn="just">
              <a:buAutoNum type="arabicParenR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Plan </a:t>
            </a:r>
          </a:p>
          <a:p>
            <a:pPr marL="342900" indent="-342900" algn="just">
              <a:buAutoNum type="arabicParenR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Do </a:t>
            </a:r>
          </a:p>
          <a:p>
            <a:pPr marL="342900" indent="-342900" algn="just">
              <a:buAutoNum type="arabicParenR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Check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</a:t>
            </a:r>
          </a:p>
          <a:p>
            <a:pPr marL="342900" indent="-342900" algn="just">
              <a:buAutoNum type="arabicParenR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Act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known as Deming‘s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PDCA cycle/wheel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>
            <a:extLst>
              <a:ext uri="{FF2B5EF4-FFF2-40B4-BE49-F238E27FC236}">
                <a16:creationId xmlns:a16="http://schemas.microsoft.com/office/drawing/2014/main" id="{2BE2A3BB-B188-4D26-B75E-CB937DE86D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1" y="116632"/>
            <a:ext cx="9169246" cy="66247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39980039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14301" y="-27384"/>
            <a:ext cx="12077700" cy="75405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Plan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Establish goals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Standardize working procedures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Train employees </a:t>
            </a:r>
          </a:p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Carry out the work according to plan</a:t>
            </a:r>
          </a:p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Check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Verify for compliance with the plan </a:t>
            </a:r>
          </a:p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Act</a:t>
            </a:r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case of non-compliance =&gt; find out and remove its root cause(s)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Deming‘s PDCA cycle applies to all situations and area where quality control  is needed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(wanted).</a:t>
            </a:r>
          </a:p>
          <a:p>
            <a:pPr>
              <a:buFont typeface="Arial" pitchFamily="34" charset="0"/>
              <a:buChar char="•"/>
            </a:pP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universal model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covers all activities relating to </a:t>
            </a:r>
            <a:r>
              <a:rPr lang="en-US" sz="3200" i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i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Assurance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as well as </a:t>
            </a:r>
            <a:r>
              <a:rPr lang="en-US" sz="3200" i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Improvement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1D47DC1E-35FA-4EB0-BFA3-4F42E2342BA6}"/>
              </a:ext>
            </a:extLst>
          </p:cNvPr>
          <p:cNvSpPr/>
          <p:nvPr/>
        </p:nvSpPr>
        <p:spPr>
          <a:xfrm>
            <a:off x="1" y="692697"/>
            <a:ext cx="10544174" cy="550920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 (QC)</a:t>
            </a:r>
          </a:p>
          <a:p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During the passage of time =&gt; a separate 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control department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came into existence in each factory.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The QC department devoted itself primarily to =&gt;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functions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Role of QC department =&gt;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examine the finished product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with a view to verify whether it fulfilled requirements for quality or not. </a:t>
            </a:r>
          </a:p>
        </p:txBody>
      </p:sp>
    </p:spTree>
    <p:extLst>
      <p:ext uri="{BB962C8B-B14F-4D97-AF65-F5344CB8AC3E}">
        <p14:creationId xmlns:p14="http://schemas.microsoft.com/office/powerpoint/2010/main" val="43898872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-57150"/>
            <a:ext cx="12191999" cy="85254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6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Total Quality Control (TQC) </a:t>
            </a:r>
            <a:endParaRPr lang="en-US" sz="2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Quality functions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cannot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be truly achieved by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QC department alone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Department depends on help rendered by almost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 other departments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the company to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achieve the goals     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(7 departments)</a:t>
            </a:r>
          </a:p>
          <a:p>
            <a:pPr algn="just">
              <a:buFont typeface="Arial" pitchFamily="34" charset="0"/>
              <a:buChar char="•"/>
            </a:pPr>
            <a:endParaRPr lang="en-US" sz="32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Field force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determines =&gt;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needs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of the consumers (users)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Research and development department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creates =&gt; a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concept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which can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meet these needs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Chemist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or design engineer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then prepare =&gt;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and material specifications </a:t>
            </a:r>
            <a:r>
              <a:rPr lang="en-US" sz="3200" dirty="0">
                <a:solidFill>
                  <a:schemeClr val="tx1">
                    <a:lumMod val="95000"/>
                    <a:lumOff val="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suitable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=&gt; the required quality and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specify procedures and instruments</a:t>
            </a:r>
            <a:r>
              <a:rPr lang="en-US" sz="3200" b="1" dirty="0">
                <a:solidFill>
                  <a:srgbClr val="FFC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measure the quality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DB6F28DC-A0DD-461D-91E1-E1CD36F2838F}"/>
              </a:ext>
            </a:extLst>
          </p:cNvPr>
          <p:cNvSpPr/>
          <p:nvPr/>
        </p:nvSpPr>
        <p:spPr>
          <a:xfrm>
            <a:off x="95249" y="-33368"/>
            <a:ext cx="12011025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Purchase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department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procure =&gt;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material of the right quality .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Plant operators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use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processes and </a:t>
            </a:r>
            <a:r>
              <a:rPr lang="en-US" sz="3200" dirty="0" err="1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equipments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manufacture product .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Inspectors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measure =&gt;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attributes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determine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fitness of the product for use.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Sales department =&gt;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market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product and take care at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-sale stage, on-sale stage and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after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sale stage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Field force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gives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consumers’ reaction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=&gt; it creates opportunities for the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improvement which in turn restarts the whole cycle of activities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IN" sz="3200" dirty="0"/>
          </a:p>
        </p:txBody>
      </p:sp>
    </p:spTree>
    <p:extLst>
      <p:ext uri="{BB962C8B-B14F-4D97-AF65-F5344CB8AC3E}">
        <p14:creationId xmlns:p14="http://schemas.microsoft.com/office/powerpoint/2010/main" val="239167519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5960EA33-5190-4C3C-95CA-F678475D89F0}"/>
              </a:ext>
            </a:extLst>
          </p:cNvPr>
          <p:cNvSpPr/>
          <p:nvPr/>
        </p:nvSpPr>
        <p:spPr>
          <a:xfrm>
            <a:off x="142875" y="419889"/>
            <a:ext cx="11849100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Arial" pitchFamily="34" charset="0"/>
              <a:buChar char="•"/>
            </a:pP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TQC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an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integrated organizational approach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 delight customers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=&gt; meeting their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expectations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on a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continuous basis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through involvement of everyone in the organization.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It is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 effective system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integrating quality development, quality maintenance and quality improvement efforts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various groups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an organization to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provide product or service at the most economical levels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which meet 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full customers‘ satisfaction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FF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 helps in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minimizing</a:t>
            </a:r>
            <a:r>
              <a:rPr lang="en-US" sz="3200" b="1" dirty="0">
                <a:solidFill>
                  <a:srgbClr val="FF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rejection and rework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88729070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-38720"/>
            <a:ext cx="1219200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Assurance (QA)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ISO:8402 (1994) -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comprises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planned and systematic activities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implemented within quality system to provide adequate confidence that a given entity (process/product/service) will </a:t>
            </a:r>
            <a:r>
              <a:rPr lang="en-US" sz="3200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fulfill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requirements for quality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All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QA activities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serve to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build confidence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internally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among =&gt;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management of organization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externally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among its =&gt;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customers and authorities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build confidence, quality assurance has to be built into the process =&gt; which includes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creating records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documenting plans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documenting specifications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reporting reviews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q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Such activities and documentation serves to =&gt;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 quality as well as assure it. 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785032E4-394C-424F-B2B0-E167603C6EAB}"/>
              </a:ext>
            </a:extLst>
          </p:cNvPr>
          <p:cNvSpPr/>
          <p:nvPr/>
        </p:nvSpPr>
        <p:spPr>
          <a:xfrm>
            <a:off x="104775" y="-99392"/>
            <a:ext cx="11991975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Total Quality Management (TQM)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TQM =&gt; an </a:t>
            </a: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integrated organizational approach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delighting customers by meeting their expectations on a continuous basis through everyone involved with the organization working on continuous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improvement in all spheres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namely-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process, products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service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along with proper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problem-solving methodology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Tools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= SQC, QC, TQC, QA : often solve problem in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one area of business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such as =&gt;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of supply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or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excellence in manufacturing.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 what is required is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process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designed to focus on </a:t>
            </a: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customer expectation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preventing problems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building </a:t>
            </a: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commitment to quality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workforce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promoting </a:t>
            </a:r>
            <a:r>
              <a:rPr lang="en-US" sz="3200" b="1" i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open decision making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FF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TQM is a journey =&gt; it is the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path</a:t>
            </a:r>
            <a:r>
              <a:rPr lang="en-US" sz="3200" b="1" dirty="0">
                <a:solidFill>
                  <a:srgbClr val="FF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as well as the </a:t>
            </a:r>
            <a:r>
              <a:rPr lang="en-US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goal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4130620794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52400" y="-29716"/>
            <a:ext cx="11944350" cy="67710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40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Basic principles of TQM</a:t>
            </a:r>
            <a:r>
              <a:rPr lang="en-US" sz="24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ctr"/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Be customer focused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– place the customer at the centre of everything you do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Do it right first time and every time -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first and always </a:t>
            </a:r>
          </a:p>
          <a:p>
            <a:pPr marL="457200" indent="-457200" algn="just">
              <a:buFont typeface="Arial" pitchFamily="34" charset="0"/>
              <a:buChar char="•"/>
            </a:pP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Continuous improvement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using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tool of PDCA in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every aspect of work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Communicate and educate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Improve communication -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tell the people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is going 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Educate -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train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people and retain them </a:t>
            </a:r>
          </a:p>
          <a:p>
            <a:pPr algn="just">
              <a:buFont typeface="Arial" pitchFamily="34" charset="0"/>
              <a:buChar char="•"/>
            </a:pP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9019B1EB-594A-4D39-8F18-9552A407C607}"/>
              </a:ext>
            </a:extLst>
          </p:cNvPr>
          <p:cNvSpPr/>
          <p:nvPr/>
        </p:nvSpPr>
        <p:spPr>
          <a:xfrm>
            <a:off x="209550" y="116634"/>
            <a:ext cx="11791950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</a:t>
            </a:r>
            <a:r>
              <a:rPr lang="en-US" sz="32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Measure and recorded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While finalizing the goals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the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indicators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(measurements) should be finalized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Record the measures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as per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prescribed documentation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It allows the company to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make decisions based on facts, not opinion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algn="just">
              <a:buFont typeface="Arial" pitchFamily="34" charset="0"/>
              <a:buChar char="•"/>
            </a:pP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</a:t>
            </a:r>
            <a:r>
              <a:rPr lang="en-US" sz="3200" b="1" i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 it together- introduce team working </a:t>
            </a:r>
          </a:p>
          <a:p>
            <a:pPr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Reduces conflict and in-fighting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increases trust and respect</a:t>
            </a:r>
          </a:p>
          <a:p>
            <a:pPr marL="457200" indent="-457200" algn="just">
              <a:buFont typeface="Arial" pitchFamily="34" charset="0"/>
              <a:buChar char="•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Biting problems with wider range of skill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– therefore better and more balance solution </a:t>
            </a:r>
          </a:p>
        </p:txBody>
      </p:sp>
    </p:spTree>
    <p:extLst>
      <p:ext uri="{BB962C8B-B14F-4D97-AF65-F5344CB8AC3E}">
        <p14:creationId xmlns:p14="http://schemas.microsoft.com/office/powerpoint/2010/main" val="202554490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790575" y="-66639"/>
            <a:ext cx="1028700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Benefits of TQM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TQM can bring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several benefits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consumers, company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employee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if implemented properly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 customers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Greater care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Value for money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Greater satisfaction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Better availability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Result in better customer loyalty. </a:t>
            </a: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21A5E36E-6CB0-4D71-AC51-8DC0C831B168}"/>
              </a:ext>
            </a:extLst>
          </p:cNvPr>
          <p:cNvSpPr/>
          <p:nvPr/>
        </p:nvSpPr>
        <p:spPr>
          <a:xfrm>
            <a:off x="1057275" y="-33858"/>
            <a:ext cx="861060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 company (organization)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Continuous improvement in quality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Reduction in cost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 in productivity</a:t>
            </a:r>
          </a:p>
          <a:p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Better motivated work force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Defects are reduced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Faster solution of problems</a:t>
            </a:r>
          </a:p>
          <a:p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Result in increased cash flow and net profit</a:t>
            </a:r>
          </a:p>
        </p:txBody>
      </p:sp>
    </p:spTree>
    <p:extLst>
      <p:ext uri="{BB962C8B-B14F-4D97-AF65-F5344CB8AC3E}">
        <p14:creationId xmlns:p14="http://schemas.microsoft.com/office/powerpoint/2010/main" val="423179846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7EFDA461-B29D-45DC-853E-2444B0B34F4A}"/>
              </a:ext>
            </a:extLst>
          </p:cNvPr>
          <p:cNvSpPr/>
          <p:nvPr/>
        </p:nvSpPr>
        <p:spPr>
          <a:xfrm>
            <a:off x="723900" y="-105493"/>
            <a:ext cx="8001000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endParaRPr lang="en-US" sz="32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 employees</a:t>
            </a:r>
          </a:p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Empowerment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More respect </a:t>
            </a:r>
          </a:p>
          <a:p>
            <a:pPr>
              <a:buFont typeface="Arial" pitchFamily="34" charset="0"/>
              <a:buChar char="•"/>
            </a:pPr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More training and better skill </a:t>
            </a:r>
          </a:p>
          <a:p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Appreciation and recognition</a:t>
            </a:r>
          </a:p>
          <a:p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>
              <a:buFont typeface="Arial" pitchFamily="34" charset="0"/>
              <a:buChar char="•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Work satisfaction </a:t>
            </a:r>
          </a:p>
        </p:txBody>
      </p:sp>
    </p:spTree>
    <p:extLst>
      <p:ext uri="{BB962C8B-B14F-4D97-AF65-F5344CB8AC3E}">
        <p14:creationId xmlns:p14="http://schemas.microsoft.com/office/powerpoint/2010/main" val="427844117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CDEBD0E5-DBD1-4046-B074-58BABFB6D533}"/>
              </a:ext>
            </a:extLst>
          </p:cNvPr>
          <p:cNvSpPr/>
          <p:nvPr/>
        </p:nvSpPr>
        <p:spPr>
          <a:xfrm>
            <a:off x="4250509" y="3863459"/>
            <a:ext cx="5588816" cy="18620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1500" dirty="0">
                <a:solidFill>
                  <a:srgbClr val="0070C0"/>
                </a:solidFill>
              </a:rPr>
              <a:t>THANKS</a:t>
            </a:r>
            <a:endParaRPr lang="en-IN" sz="11500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27916152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5FCBEF"/>
      </a:accent1>
      <a:accent2>
        <a:srgbClr val="2E83C3"/>
      </a:accent2>
      <a:accent3>
        <a:srgbClr val="42D0A2"/>
      </a:accent3>
      <a:accent4>
        <a:srgbClr val="2E946B"/>
      </a:accent4>
      <a:accent5>
        <a:srgbClr val="42B051"/>
      </a:accent5>
      <a:accent6>
        <a:srgbClr val="96D141"/>
      </a:accent6>
      <a:hlink>
        <a:srgbClr val="3FCDE7"/>
      </a:hlink>
      <a:folHlink>
        <a:srgbClr val="A9D3E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383</TotalTime>
  <Words>1923</Words>
  <Application>Microsoft Office PowerPoint</Application>
  <PresentationFormat>Widescreen</PresentationFormat>
  <Paragraphs>264</Paragraphs>
  <Slides>30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6" baseType="lpstr">
      <vt:lpstr>Arial</vt:lpstr>
      <vt:lpstr>Times New Roman</vt:lpstr>
      <vt:lpstr>Trebuchet MS</vt:lpstr>
      <vt:lpstr>Wingdings</vt:lpstr>
      <vt:lpstr>Wingdings 3</vt:lpstr>
      <vt:lpstr>Facet</vt:lpstr>
      <vt:lpstr>Chemical Quality Assurance    </vt:lpstr>
      <vt:lpstr>CONCEPT AND IMPORTANCE OF CHEMICAL QUALITY CONTROL IN DAIRY INDUSTRY 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Chemical Quality Assurance</dc:title>
  <dc:creator>Binita Rani</dc:creator>
  <cp:lastModifiedBy>Binita Rani</cp:lastModifiedBy>
  <cp:revision>31</cp:revision>
  <dcterms:created xsi:type="dcterms:W3CDTF">2020-09-21T03:35:53Z</dcterms:created>
  <dcterms:modified xsi:type="dcterms:W3CDTF">2020-10-04T07:29:29Z</dcterms:modified>
</cp:coreProperties>
</file>