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351" r:id="rId2"/>
    <p:sldId id="371" r:id="rId3"/>
    <p:sldId id="263" r:id="rId4"/>
    <p:sldId id="377" r:id="rId5"/>
    <p:sldId id="373" r:id="rId6"/>
    <p:sldId id="372" r:id="rId7"/>
    <p:sldId id="375" r:id="rId8"/>
    <p:sldId id="376" r:id="rId9"/>
    <p:sldId id="356" r:id="rId10"/>
    <p:sldId id="357" r:id="rId11"/>
    <p:sldId id="364" r:id="rId12"/>
    <p:sldId id="365" r:id="rId13"/>
    <p:sldId id="367" r:id="rId14"/>
    <p:sldId id="368" r:id="rId15"/>
    <p:sldId id="369" r:id="rId16"/>
    <p:sldId id="370" r:id="rId17"/>
    <p:sldId id="378" r:id="rId18"/>
    <p:sldId id="379" r:id="rId19"/>
    <p:sldId id="380" r:id="rId20"/>
    <p:sldId id="381" r:id="rId21"/>
    <p:sldId id="382" r:id="rId22"/>
    <p:sldId id="383" r:id="rId23"/>
    <p:sldId id="384" r:id="rId24"/>
    <p:sldId id="393" r:id="rId25"/>
    <p:sldId id="386" r:id="rId26"/>
    <p:sldId id="387" r:id="rId27"/>
    <p:sldId id="395" r:id="rId28"/>
    <p:sldId id="389" r:id="rId29"/>
    <p:sldId id="390"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0551"/>
    <a:srgbClr val="DC06B6"/>
    <a:srgbClr val="981DB2"/>
    <a:srgbClr val="36EA4F"/>
    <a:srgbClr val="C51EA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2" autoAdjust="0"/>
    <p:restoredTop sz="94660"/>
  </p:normalViewPr>
  <p:slideViewPr>
    <p:cSldViewPr snapToGrid="0">
      <p:cViewPr>
        <p:scale>
          <a:sx n="98" d="100"/>
          <a:sy n="98" d="100"/>
        </p:scale>
        <p:origin x="-1020" y="-49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pPr/>
              <a:t>12/17/2020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12/17/2020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pPr/>
              <a:t>12/17/2020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pPr/>
              <a:t>12/17/2020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12/17/2020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63A1C593-65D0-4073-BCC9-577B9352EA97}" type="datetimeFigureOut">
              <a:rPr lang="en-US" smtClean="0"/>
              <a:pPr/>
              <a:t>12/17/2020</a:t>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393700"/>
            <a:ext cx="11216005" cy="5732780"/>
          </a:xfrm>
        </p:spPr>
        <p:txBody>
          <a:bodyPr/>
          <a:lstStyle/>
          <a:p>
            <a:pPr marL="0" indent="0" algn="ctr">
              <a:buNone/>
            </a:pPr>
            <a:endParaRPr b="1" smtClean="0">
              <a:solidFill>
                <a:srgbClr val="990033"/>
              </a:solidFill>
              <a:sym typeface="+mn-ea"/>
            </a:endParaRPr>
          </a:p>
          <a:p>
            <a:pPr marL="0" indent="0" algn="ctr">
              <a:buNone/>
            </a:pPr>
            <a:endParaRPr b="1" smtClean="0">
              <a:solidFill>
                <a:srgbClr val="990033"/>
              </a:solidFill>
              <a:sym typeface="+mn-ea"/>
            </a:endParaRPr>
          </a:p>
          <a:p>
            <a:pPr marL="0" indent="0" algn="ctr">
              <a:buNone/>
            </a:pPr>
            <a:endParaRPr b="1" smtClean="0">
              <a:solidFill>
                <a:srgbClr val="990033"/>
              </a:solidFill>
              <a:sym typeface="+mn-ea"/>
            </a:endParaRPr>
          </a:p>
          <a:p>
            <a:pPr marL="0" indent="0" algn="ctr">
              <a:buNone/>
            </a:pPr>
            <a:r>
              <a:rPr b="1" smtClean="0">
                <a:solidFill>
                  <a:schemeClr val="bg1"/>
                </a:solidFill>
                <a:sym typeface="+mn-ea"/>
              </a:rPr>
              <a:t>BY - Dr. B. Kumar</a:t>
            </a:r>
            <a:br>
              <a:rPr b="1" smtClean="0">
                <a:solidFill>
                  <a:schemeClr val="bg1"/>
                </a:solidFill>
                <a:sym typeface="+mn-ea"/>
              </a:rPr>
            </a:br>
            <a:r>
              <a:rPr b="1" smtClean="0">
                <a:solidFill>
                  <a:schemeClr val="bg1"/>
                </a:solidFill>
                <a:sym typeface="+mn-ea"/>
              </a:rPr>
              <a:t>ASSISTANT PROFESSOR</a:t>
            </a:r>
            <a:br>
              <a:rPr b="1" smtClean="0">
                <a:solidFill>
                  <a:schemeClr val="bg1"/>
                </a:solidFill>
                <a:sym typeface="+mn-ea"/>
              </a:rPr>
            </a:br>
            <a:r>
              <a:rPr b="1" smtClean="0">
                <a:solidFill>
                  <a:schemeClr val="bg1"/>
                </a:solidFill>
                <a:sym typeface="+mn-ea"/>
              </a:rPr>
              <a:t>DEPT. OF ANIMAL GENETICS AND BREEDING</a:t>
            </a:r>
            <a:br>
              <a:rPr b="1" smtClean="0">
                <a:solidFill>
                  <a:schemeClr val="bg1"/>
                </a:solidFill>
                <a:sym typeface="+mn-ea"/>
              </a:rPr>
            </a:br>
            <a:r>
              <a:rPr b="1" smtClean="0">
                <a:solidFill>
                  <a:schemeClr val="bg1"/>
                </a:solidFill>
                <a:sym typeface="+mn-ea"/>
              </a:rPr>
              <a:t> Bihar Veterinary College, Patna-14</a:t>
            </a:r>
            <a:br>
              <a:rPr b="1" smtClean="0">
                <a:solidFill>
                  <a:schemeClr val="bg1"/>
                </a:solidFill>
                <a:sym typeface="+mn-ea"/>
              </a:rPr>
            </a:br>
            <a:r>
              <a:rPr b="1" smtClean="0">
                <a:solidFill>
                  <a:schemeClr val="bg1"/>
                </a:solidFill>
                <a:sym typeface="+mn-ea"/>
              </a:rPr>
              <a:t>BASU</a:t>
            </a:r>
            <a:endParaRPr lang="en-IN" altLang="x-none" dirty="0" smtClean="0">
              <a:solidFill>
                <a:schemeClr val="bg1"/>
              </a:solidFill>
            </a:endParaRPr>
          </a:p>
          <a:p>
            <a:pPr marL="0" indent="0" algn="ctr">
              <a:buNone/>
            </a:pPr>
            <a:endParaRPr lang="en-IN" altLang="x-none" dirty="0">
              <a:solidFill>
                <a:schemeClr val="bg1"/>
              </a:solidFill>
            </a:endParaRPr>
          </a:p>
        </p:txBody>
      </p:sp>
      <p:pic>
        <p:nvPicPr>
          <p:cNvPr id="4" name="Content Placeholder 3" descr="IMG-20201014-WA0068 (1)"/>
          <p:cNvPicPr>
            <a:picLocks noGrp="1" noChangeAspect="1"/>
          </p:cNvPicPr>
          <p:nvPr>
            <p:ph sz="half" idx="2"/>
          </p:nvPr>
        </p:nvPicPr>
        <p:blipFill>
          <a:blip r:embed="rId3" cstate="print"/>
          <a:stretch>
            <a:fillRect/>
          </a:stretch>
        </p:blipFill>
        <p:spPr>
          <a:xfrm>
            <a:off x="398145" y="1144905"/>
            <a:ext cx="2094230" cy="1800225"/>
          </a:xfrm>
          <a:prstGeom prst="rect">
            <a:avLst/>
          </a:prstGeom>
        </p:spPr>
      </p:pic>
      <p:pic>
        <p:nvPicPr>
          <p:cNvPr id="6" name="Picture 5" descr="IMG-20201014-WA0067 (2)"/>
          <p:cNvPicPr>
            <a:picLocks noChangeAspect="1"/>
          </p:cNvPicPr>
          <p:nvPr/>
        </p:nvPicPr>
        <p:blipFill>
          <a:blip r:embed="rId4"/>
          <a:stretch>
            <a:fillRect/>
          </a:stretch>
        </p:blipFill>
        <p:spPr>
          <a:xfrm flipH="1">
            <a:off x="9645650" y="1144905"/>
            <a:ext cx="2179955" cy="18002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209" y="116732"/>
            <a:ext cx="4863830" cy="865762"/>
          </a:xfrm>
        </p:spPr>
        <p:txBody>
          <a:bodyPr/>
          <a:lstStyle/>
          <a:p>
            <a:pPr algn="l"/>
            <a:r>
              <a:rPr lang="en-US" sz="4800" dirty="0" smtClean="0"/>
              <a:t> </a:t>
            </a:r>
            <a:r>
              <a:rPr lang="en-US" sz="3600" b="1" dirty="0" smtClean="0">
                <a:solidFill>
                  <a:srgbClr val="FF0000"/>
                </a:solidFill>
              </a:rPr>
              <a:t>The Timeline </a:t>
            </a:r>
            <a:r>
              <a:rPr lang="en-US" sz="3600" dirty="0" smtClean="0">
                <a:solidFill>
                  <a:srgbClr val="FF0000"/>
                </a:solidFill>
              </a:rPr>
              <a:t/>
            </a:r>
            <a:br>
              <a:rPr lang="en-US" sz="3600" dirty="0" smtClean="0">
                <a:solidFill>
                  <a:srgbClr val="FF0000"/>
                </a:solidFill>
              </a:rPr>
            </a:br>
            <a:endParaRPr lang="en-IN" altLang="en-US" sz="36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383540" y="924128"/>
            <a:ext cx="11530330" cy="5787957"/>
          </a:xfrm>
        </p:spPr>
        <p:txBody>
          <a:bodyPr/>
          <a:lstStyle/>
          <a:p>
            <a:pPr>
              <a:buNone/>
            </a:pPr>
            <a:r>
              <a:rPr lang="en-US" sz="2400" dirty="0" smtClean="0"/>
              <a:t>     The Timeline organizes and controls a document’s content in layers and frames. It is a fixed window that is available on the top of every object in the workspace. The major components of the Timeline are layers, frames and the play head. Layers in a document are listed in a column on the left side Timeline. Frames contained in each layer appear in a row towards the right of the layer name. </a:t>
            </a:r>
          </a:p>
          <a:p>
            <a:pPr>
              <a:buNone/>
            </a:pPr>
            <a:endParaRPr lang="en-US" sz="2400" dirty="0" smtClean="0"/>
          </a:p>
          <a:p>
            <a:pPr>
              <a:lnSpc>
                <a:spcPct val="150000"/>
              </a:lnSpc>
            </a:pPr>
            <a:endParaRPr lang="en-IN" altLang="en-US" sz="2400"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208" y="1"/>
            <a:ext cx="10911191" cy="807396"/>
          </a:xfrm>
        </p:spPr>
        <p:txBody>
          <a:bodyPr/>
          <a:lstStyle/>
          <a:p>
            <a:pPr algn="l"/>
            <a:r>
              <a:rPr lang="en-US" sz="4800" dirty="0" smtClean="0"/>
              <a:t> </a:t>
            </a:r>
            <a:r>
              <a:rPr lang="en-US" sz="4800" b="1" dirty="0" smtClean="0">
                <a:solidFill>
                  <a:srgbClr val="FF0000"/>
                </a:solidFill>
              </a:rPr>
              <a:t>The Timeline</a:t>
            </a:r>
            <a:endParaRPr lang="en-IN" altLang="en-US" sz="32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pic>
        <p:nvPicPr>
          <p:cNvPr id="10241" name="Picture 1" descr="C:\Users\Dr. Birebdra\Desktop\How-to-start-Flash-2.jpg"/>
          <p:cNvPicPr>
            <a:picLocks noGrp="1" noChangeAspect="1" noChangeArrowheads="1"/>
          </p:cNvPicPr>
          <p:nvPr>
            <p:ph idx="1"/>
          </p:nvPr>
        </p:nvPicPr>
        <p:blipFill>
          <a:blip r:embed="rId2"/>
          <a:srcRect/>
          <a:stretch>
            <a:fillRect/>
          </a:stretch>
        </p:blipFill>
        <p:spPr bwMode="auto">
          <a:xfrm>
            <a:off x="6634263" y="1332690"/>
            <a:ext cx="5359941" cy="4299490"/>
          </a:xfrm>
          <a:prstGeom prst="rect">
            <a:avLst/>
          </a:prstGeom>
          <a:noFill/>
        </p:spPr>
      </p:pic>
      <p:sp>
        <p:nvSpPr>
          <p:cNvPr id="5" name="Rectangle 4"/>
          <p:cNvSpPr/>
          <p:nvPr/>
        </p:nvSpPr>
        <p:spPr>
          <a:xfrm>
            <a:off x="116732" y="875491"/>
            <a:ext cx="6459166" cy="6186309"/>
          </a:xfrm>
          <a:prstGeom prst="rect">
            <a:avLst/>
          </a:prstGeom>
        </p:spPr>
        <p:txBody>
          <a:bodyPr wrap="square">
            <a:spAutoFit/>
          </a:bodyPr>
          <a:lstStyle/>
          <a:p>
            <a:pPr>
              <a:lnSpc>
                <a:spcPct val="150000"/>
              </a:lnSpc>
            </a:pPr>
            <a:r>
              <a:rPr lang="en-US" sz="2400" dirty="0" smtClean="0"/>
              <a:t>The Timeline header at the top of the Timeline indicates frame numbers. The play head indicates the current frame displayed on the Stage. When a Flash document starts playing, the play head moves from left to right through the Timeline. The Timeline status displayed at the bottom of the Timeline indicates the selected frame number, the current frame rate and the elapsed time to the current frame. You can insert, delete, select and move frames in the Timelin</a:t>
            </a:r>
            <a:r>
              <a:rPr lang="en-US" dirty="0" smtClean="0"/>
              <a:t>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208" y="274638"/>
            <a:ext cx="10911191" cy="766222"/>
          </a:xfrm>
        </p:spPr>
        <p:txBody>
          <a:bodyPr/>
          <a:lstStyle/>
          <a:p>
            <a:pPr algn="l"/>
            <a:r>
              <a:rPr lang="en-US" sz="4800" dirty="0" smtClean="0"/>
              <a:t> </a:t>
            </a:r>
            <a:r>
              <a:rPr lang="en-US" sz="3600" b="1" dirty="0" smtClean="0">
                <a:solidFill>
                  <a:srgbClr val="FF0000"/>
                </a:solidFill>
              </a:rPr>
              <a:t>Moving the Play head</a:t>
            </a:r>
            <a:r>
              <a:rPr lang="en-US" sz="4000" dirty="0" smtClean="0"/>
              <a:t/>
            </a:r>
            <a:br>
              <a:rPr lang="en-US" sz="4000" dirty="0" smtClean="0"/>
            </a:br>
            <a:endParaRPr lang="en-IN" altLang="en-US" sz="40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383540" y="1417955"/>
            <a:ext cx="5404417" cy="5294130"/>
          </a:xfrm>
        </p:spPr>
        <p:txBody>
          <a:bodyPr/>
          <a:lstStyle/>
          <a:p>
            <a:r>
              <a:rPr lang="en-US" sz="2400" dirty="0" smtClean="0"/>
              <a:t>The play head moves through the Timeline as a document plays to indicate the current frame displayed on the Stage. The Timeline header shows the frame numbers of the animation. To display a frame on the Stage, you move the play head to the frame in the Timeline. </a:t>
            </a:r>
          </a:p>
          <a:p>
            <a:r>
              <a:rPr lang="en-US" sz="2400" dirty="0" smtClean="0"/>
              <a:t>When you’re working with a large number of frames that can’t be displayed in the Timeline all at once, you can move the play head along the Timeline to easily display a specific frame. </a:t>
            </a:r>
          </a:p>
          <a:p>
            <a:pPr>
              <a:lnSpc>
                <a:spcPct val="150000"/>
              </a:lnSpc>
            </a:pPr>
            <a:endParaRPr lang="en-IN" altLang="en-US" sz="2400"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pic>
        <p:nvPicPr>
          <p:cNvPr id="9218" name="Picture 2" descr="C:\Users\Dr. Birebdra\Desktop\Flash Payer 9.jpg"/>
          <p:cNvPicPr>
            <a:picLocks noChangeAspect="1" noChangeArrowheads="1"/>
          </p:cNvPicPr>
          <p:nvPr/>
        </p:nvPicPr>
        <p:blipFill>
          <a:blip r:embed="rId2"/>
          <a:srcRect/>
          <a:stretch>
            <a:fillRect/>
          </a:stretch>
        </p:blipFill>
        <p:spPr bwMode="auto">
          <a:xfrm>
            <a:off x="7558391" y="1828800"/>
            <a:ext cx="4338536" cy="446499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208" y="0"/>
            <a:ext cx="10911191" cy="768485"/>
          </a:xfrm>
        </p:spPr>
        <p:txBody>
          <a:bodyPr/>
          <a:lstStyle/>
          <a:p>
            <a:pPr algn="l"/>
            <a:r>
              <a:rPr lang="en-US" sz="4000" dirty="0" smtClean="0"/>
              <a:t> </a:t>
            </a:r>
            <a:br>
              <a:rPr lang="en-US" sz="4000" dirty="0" smtClean="0"/>
            </a:br>
            <a:r>
              <a:rPr lang="en-US" sz="4000" dirty="0" smtClean="0"/>
              <a:t/>
            </a:r>
            <a:br>
              <a:rPr lang="en-US" sz="4000" dirty="0" smtClean="0"/>
            </a:br>
            <a:r>
              <a:rPr lang="en-US" sz="4000" b="1" dirty="0" smtClean="0">
                <a:solidFill>
                  <a:srgbClr val="FF0000"/>
                </a:solidFill>
              </a:rPr>
              <a:t>Key frames </a:t>
            </a:r>
            <a:r>
              <a:rPr lang="en-US" sz="4800" dirty="0" smtClean="0"/>
              <a:t/>
            </a:r>
            <a:br>
              <a:rPr lang="en-US" sz="4800" dirty="0" smtClean="0"/>
            </a:br>
            <a:r>
              <a:rPr lang="en-US" sz="4800" dirty="0" smtClean="0"/>
              <a:t/>
            </a:r>
            <a:br>
              <a:rPr lang="en-US" sz="4800" dirty="0" smtClean="0"/>
            </a:br>
            <a:endParaRPr lang="en-IN" altLang="en-US" sz="48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383540" y="1417955"/>
            <a:ext cx="5482239" cy="5294130"/>
          </a:xfrm>
        </p:spPr>
        <p:txBody>
          <a:bodyPr/>
          <a:lstStyle/>
          <a:p>
            <a:r>
              <a:rPr lang="en-US" sz="2400" dirty="0" smtClean="0"/>
              <a:t> It is a frame where you define a change to an object’s properties for an animation viz. position, color and shape. You can easily change the length of a </a:t>
            </a:r>
            <a:r>
              <a:rPr lang="en-US" sz="2400" dirty="0" err="1" smtClean="0"/>
              <a:t>tweened</a:t>
            </a:r>
            <a:r>
              <a:rPr lang="en-US" sz="2400" dirty="0" smtClean="0"/>
              <a:t> animation by dragging a key frame in the Timeline. The order in which frames and key frames appear in the Timeline determines the order in which they are displayed in a Flash application. You can arrange key frames in the Timeline to edit the sequence of events in an animation. </a:t>
            </a:r>
          </a:p>
          <a:p>
            <a:endParaRPr lang="en-IN" altLang="en-US" sz="2400"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pic>
        <p:nvPicPr>
          <p:cNvPr id="8193" name="Picture 1" descr="C:\Users\Dr. Birebdra\Desktop\Flash Moving  6.jpg"/>
          <p:cNvPicPr>
            <a:picLocks noChangeAspect="1" noChangeArrowheads="1"/>
          </p:cNvPicPr>
          <p:nvPr/>
        </p:nvPicPr>
        <p:blipFill>
          <a:blip r:embed="rId2"/>
          <a:srcRect/>
          <a:stretch>
            <a:fillRect/>
          </a:stretch>
        </p:blipFill>
        <p:spPr bwMode="auto">
          <a:xfrm>
            <a:off x="6118698" y="963038"/>
            <a:ext cx="5690681" cy="458172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208" y="0"/>
            <a:ext cx="10911191" cy="758757"/>
          </a:xfrm>
        </p:spPr>
        <p:txBody>
          <a:bodyPr/>
          <a:lstStyle/>
          <a:p>
            <a:pPr algn="l"/>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Layers</a:t>
            </a:r>
            <a:r>
              <a:rPr lang="en-US" sz="3600" dirty="0" smtClean="0">
                <a:solidFill>
                  <a:srgbClr val="FF0000"/>
                </a:solidFill>
              </a:rPr>
              <a:t/>
            </a:r>
            <a:br>
              <a:rPr lang="en-US" sz="3600" dirty="0" smtClean="0">
                <a:solidFill>
                  <a:srgbClr val="FF0000"/>
                </a:solidFill>
              </a:rPr>
            </a:br>
            <a:endParaRPr lang="en-IN" altLang="en-US" sz="36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383540" y="1070043"/>
            <a:ext cx="6007532" cy="5642042"/>
          </a:xfrm>
        </p:spPr>
        <p:txBody>
          <a:bodyPr/>
          <a:lstStyle/>
          <a:p>
            <a:r>
              <a:rPr lang="en-US" dirty="0" smtClean="0"/>
              <a:t>Layers are like transparent sheets or multiple film strips stacked on top of each other on the Stage. It helps you to organize the artwork in your document. You can draw and edit objects on one layer without affecting objects on another layer. </a:t>
            </a:r>
            <a:endParaRPr lang="en-IN" altLang="en-US"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pic>
        <p:nvPicPr>
          <p:cNvPr id="7169" name="Picture 1" descr="C:\Users\Dr. Birebdra\Desktop\Flash layer 8.jpg"/>
          <p:cNvPicPr>
            <a:picLocks noChangeAspect="1" noChangeArrowheads="1"/>
          </p:cNvPicPr>
          <p:nvPr/>
        </p:nvPicPr>
        <p:blipFill>
          <a:blip r:embed="rId2"/>
          <a:srcRect/>
          <a:stretch>
            <a:fillRect/>
          </a:stretch>
        </p:blipFill>
        <p:spPr bwMode="auto">
          <a:xfrm>
            <a:off x="6916365" y="2605088"/>
            <a:ext cx="4941651" cy="379571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208" y="0"/>
            <a:ext cx="3521413" cy="817123"/>
          </a:xfrm>
        </p:spPr>
        <p:txBody>
          <a:bodyPr/>
          <a:lstStyle/>
          <a:p>
            <a:pPr algn="l"/>
            <a:r>
              <a:rPr lang="en-US" sz="4000" b="1" dirty="0" smtClean="0">
                <a:solidFill>
                  <a:srgbClr val="FF0000"/>
                </a:solidFill>
              </a:rPr>
              <a:t/>
            </a:r>
            <a:br>
              <a:rPr lang="en-US" sz="4000" b="1" dirty="0" smtClean="0">
                <a:solidFill>
                  <a:srgbClr val="FF0000"/>
                </a:solidFill>
              </a:rPr>
            </a:br>
            <a:r>
              <a:rPr lang="en-US" sz="4000" b="1" dirty="0" smtClean="0">
                <a:solidFill>
                  <a:srgbClr val="FF0000"/>
                </a:solidFill>
              </a:rPr>
              <a:t/>
            </a:r>
            <a:br>
              <a:rPr lang="en-US" sz="4000" b="1" dirty="0" smtClean="0">
                <a:solidFill>
                  <a:srgbClr val="FF0000"/>
                </a:solidFill>
              </a:rPr>
            </a:br>
            <a:r>
              <a:rPr lang="en-US" sz="4000" b="1" dirty="0" smtClean="0">
                <a:solidFill>
                  <a:srgbClr val="FF0000"/>
                </a:solidFill>
              </a:rPr>
              <a:t/>
            </a:r>
            <a:br>
              <a:rPr lang="en-US" sz="4000" b="1" dirty="0" smtClean="0">
                <a:solidFill>
                  <a:srgbClr val="FF0000"/>
                </a:solidFill>
              </a:rPr>
            </a:br>
            <a:r>
              <a:rPr lang="en-US" sz="3600" b="1" dirty="0" smtClean="0">
                <a:solidFill>
                  <a:srgbClr val="FF0000"/>
                </a:solidFill>
              </a:rPr>
              <a:t>Tool Panel </a:t>
            </a:r>
            <a:r>
              <a:rPr lang="en-US" sz="4000" dirty="0" smtClean="0"/>
              <a:t/>
            </a:r>
            <a:br>
              <a:rPr lang="en-US" sz="4000" dirty="0" smtClean="0"/>
            </a:br>
            <a:r>
              <a:rPr lang="en-US" sz="4000" b="1" dirty="0" smtClean="0">
                <a:solidFill>
                  <a:srgbClr val="FF0000"/>
                </a:solidFill>
              </a:rPr>
              <a:t/>
            </a:r>
            <a:br>
              <a:rPr lang="en-US" sz="4000" b="1" dirty="0" smtClean="0">
                <a:solidFill>
                  <a:srgbClr val="FF0000"/>
                </a:solidFill>
              </a:rPr>
            </a:br>
            <a:r>
              <a:rPr lang="en-US" sz="4800" b="1" dirty="0" smtClean="0"/>
              <a:t/>
            </a:r>
            <a:br>
              <a:rPr lang="en-US" sz="4800" b="1" dirty="0" smtClean="0"/>
            </a:br>
            <a:endParaRPr lang="en-IN" altLang="en-US" sz="48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383540" y="836579"/>
            <a:ext cx="4120366" cy="4445540"/>
          </a:xfrm>
        </p:spPr>
        <p:txBody>
          <a:bodyPr/>
          <a:lstStyle/>
          <a:p>
            <a:r>
              <a:rPr lang="en-US" sz="2400" dirty="0" smtClean="0">
                <a:solidFill>
                  <a:srgbClr val="FF0000"/>
                </a:solidFill>
              </a:rPr>
              <a:t> </a:t>
            </a:r>
            <a:r>
              <a:rPr lang="en-US" sz="2400" dirty="0" smtClean="0"/>
              <a:t>The tools panel contains a set of various tools to perform different tasks in the workspace. It is divided into four different sections viz. Tools, View, Color and Options (as shown). </a:t>
            </a:r>
          </a:p>
        </p:txBody>
      </p:sp>
      <p:pic>
        <p:nvPicPr>
          <p:cNvPr id="4" name="Picture 3" descr="C:\Users\karan\Desktop\Ramesh Sir\034fig01.jpg"/>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914416" y="564205"/>
            <a:ext cx="6138153" cy="505141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0392" y="0"/>
            <a:ext cx="7830766" cy="768485"/>
          </a:xfrm>
        </p:spPr>
        <p:txBody>
          <a:bodyPr/>
          <a:lstStyle/>
          <a:p>
            <a:pPr algn="l"/>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Making a Simple Flash Document </a:t>
            </a:r>
            <a:r>
              <a:rPr lang="en-US" sz="3600" dirty="0" smtClean="0">
                <a:solidFill>
                  <a:srgbClr val="FF0000"/>
                </a:solidFill>
              </a:rPr>
              <a:t/>
            </a:r>
            <a:br>
              <a:rPr lang="en-US" sz="3600" dirty="0" smtClean="0">
                <a:solidFill>
                  <a:srgbClr val="FF0000"/>
                </a:solidFill>
              </a:rPr>
            </a:br>
            <a:endParaRPr lang="en-IN" altLang="en-US" sz="36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383540" y="807396"/>
            <a:ext cx="11530330" cy="5904689"/>
          </a:xfrm>
        </p:spPr>
        <p:txBody>
          <a:bodyPr/>
          <a:lstStyle/>
          <a:p>
            <a:r>
              <a:rPr lang="en-US" sz="2400" dirty="0" smtClean="0"/>
              <a:t>The first step is to create a new document in Flash. Perform these steps to create a new Flash document: </a:t>
            </a:r>
          </a:p>
          <a:p>
            <a:pPr lvl="0"/>
            <a:r>
              <a:rPr lang="en-US" sz="2400" dirty="0" smtClean="0"/>
              <a:t>Select and click on File from the Menu bar. </a:t>
            </a:r>
          </a:p>
          <a:p>
            <a:pPr lvl="0"/>
            <a:r>
              <a:rPr lang="en-US" sz="2400" dirty="0" smtClean="0"/>
              <a:t>Click New from the drop down list. The New Document window opens. </a:t>
            </a:r>
          </a:p>
          <a:p>
            <a:pPr lvl="0"/>
            <a:r>
              <a:rPr lang="en-US" sz="2400" dirty="0" smtClean="0"/>
              <a:t>In the New Document dialog box, Flash Document is selected by default.</a:t>
            </a:r>
          </a:p>
          <a:p>
            <a:pPr lvl="0"/>
            <a:r>
              <a:rPr lang="en-US" sz="2400" dirty="0" smtClean="0"/>
              <a:t>Click OK. </a:t>
            </a:r>
          </a:p>
          <a:p>
            <a:pPr lvl="0"/>
            <a:r>
              <a:rPr lang="en-US" sz="2400" dirty="0" smtClean="0"/>
              <a:t>In the Property inspector, the Size button displays the current Stage size setting as 550 x 400 pixels. </a:t>
            </a:r>
          </a:p>
          <a:p>
            <a:pPr lvl="0"/>
            <a:r>
              <a:rPr lang="en-US" sz="2400" dirty="0" smtClean="0"/>
              <a:t>The Background color of workspace is set in white (by default). You can change the color of the Stage by clicking the Background (   ) button and select an appropriate color. </a:t>
            </a:r>
          </a:p>
          <a:p>
            <a:r>
              <a:rPr lang="en-US" sz="2400" dirty="0" smtClean="0"/>
              <a:t>Thus, the stage is set to the desired color (as shown). </a:t>
            </a:r>
          </a:p>
          <a:p>
            <a:endParaRPr lang="en-IN" altLang="en-US" sz="2400"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848" y="136186"/>
            <a:ext cx="5933871" cy="642027"/>
          </a:xfrm>
        </p:spPr>
        <p:txBody>
          <a:bodyPr/>
          <a:lstStyle/>
          <a:p>
            <a:pPr algn="l"/>
            <a:r>
              <a:rPr lang="en-US" sz="3600" b="1" dirty="0" smtClean="0"/>
              <a:t/>
            </a:r>
            <a:br>
              <a:rPr lang="en-US" sz="3600" b="1" dirty="0" smtClean="0"/>
            </a:br>
            <a:r>
              <a:rPr lang="en-US" sz="3600" b="1" dirty="0" smtClean="0"/>
              <a:t/>
            </a:r>
            <a:br>
              <a:rPr lang="en-US" sz="3600" b="1" dirty="0" smtClean="0"/>
            </a:br>
            <a:r>
              <a:rPr lang="en-US" sz="3600" b="1" dirty="0" smtClean="0">
                <a:solidFill>
                  <a:srgbClr val="FF0000"/>
                </a:solidFill>
              </a:rPr>
              <a:t>Drawing an Oval/a Circle </a:t>
            </a:r>
            <a:r>
              <a:rPr lang="en-US" sz="3600" dirty="0" smtClean="0"/>
              <a:t/>
            </a:r>
            <a:br>
              <a:rPr lang="en-US" sz="3600" dirty="0" smtClean="0"/>
            </a:br>
            <a:r>
              <a:rPr lang="en-US" sz="3600" b="1" dirty="0" smtClean="0">
                <a:solidFill>
                  <a:srgbClr val="FF0000"/>
                </a:solidFill>
              </a:rPr>
              <a:t/>
            </a:r>
            <a:br>
              <a:rPr lang="en-US" sz="3600" b="1" dirty="0" smtClean="0">
                <a:solidFill>
                  <a:srgbClr val="FF0000"/>
                </a:solidFill>
              </a:rPr>
            </a:br>
            <a:endParaRPr lang="en-IN" altLang="en-US" sz="36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145915" y="817123"/>
            <a:ext cx="12046085" cy="5894962"/>
          </a:xfrm>
        </p:spPr>
        <p:txBody>
          <a:bodyPr/>
          <a:lstStyle/>
          <a:p>
            <a:r>
              <a:rPr lang="en-US" sz="2000" dirty="0" smtClean="0"/>
              <a:t>After you’ve created your document, you are ready to add some artwork for the document. </a:t>
            </a:r>
          </a:p>
          <a:p>
            <a:r>
              <a:rPr lang="en-US" sz="2000" dirty="0" smtClean="0"/>
              <a:t>To draw an oval/a circle on the Stage: </a:t>
            </a:r>
          </a:p>
          <a:p>
            <a:pPr lvl="0"/>
            <a:r>
              <a:rPr lang="en-US" sz="2000" dirty="0" smtClean="0"/>
              <a:t>Select the Oval tool from the Tools panel. </a:t>
            </a:r>
          </a:p>
          <a:p>
            <a:pPr lvl="0"/>
            <a:r>
              <a:rPr lang="en-US" sz="2000" dirty="0" smtClean="0"/>
              <a:t>Select Stroke Color and click on (   ) button. </a:t>
            </a:r>
          </a:p>
          <a:p>
            <a:pPr lvl="0"/>
            <a:r>
              <a:rPr lang="en-US" sz="2000" dirty="0" smtClean="0"/>
              <a:t>Select an appropriate color with the help of Color Picker and click. The stroke is set to the desired color. </a:t>
            </a:r>
          </a:p>
          <a:p>
            <a:pPr lvl="0"/>
            <a:r>
              <a:rPr lang="en-US" sz="2000" dirty="0" smtClean="0"/>
              <a:t>Similarly, select a color of your choice from the Fill Color Picker. Make sure that the fill color contrasts well with the Stage color.</a:t>
            </a:r>
          </a:p>
          <a:p>
            <a:pPr lvl="0"/>
            <a:r>
              <a:rPr lang="en-US" sz="2000" dirty="0" smtClean="0"/>
              <a:t>Select and click on ‘Oval’ tool. </a:t>
            </a:r>
          </a:p>
          <a:p>
            <a:pPr lvl="0"/>
            <a:r>
              <a:rPr lang="en-US" sz="2000" dirty="0" smtClean="0"/>
              <a:t>Draw on oval on the Stage by selecting the Oval tool with the help of mouse. </a:t>
            </a:r>
          </a:p>
          <a:p>
            <a:pPr lvl="0"/>
            <a:r>
              <a:rPr lang="en-US" sz="2000" dirty="0" smtClean="0"/>
              <a:t>Release the mouse button. The selected shape is drawn on the workspace (stage). </a:t>
            </a:r>
          </a:p>
          <a:p>
            <a:pPr lvl="0"/>
            <a:r>
              <a:rPr lang="en-US" sz="2000" dirty="0" smtClean="0"/>
              <a:t>Click on Selection tool. </a:t>
            </a:r>
          </a:p>
          <a:p>
            <a:pPr lvl="0"/>
            <a:r>
              <a:rPr lang="en-US" sz="2000" dirty="0" smtClean="0"/>
              <a:t>Set the object at the proper place within the stage with the help of mouse. </a:t>
            </a:r>
          </a:p>
          <a:p>
            <a:r>
              <a:rPr lang="en-US" sz="2000" dirty="0" smtClean="0"/>
              <a:t>Thus, the desired shape is drawn and set in the stage (as shown).</a:t>
            </a:r>
            <a:r>
              <a:rPr lang="en-US" sz="2400" dirty="0" smtClean="0"/>
              <a:t> </a:t>
            </a:r>
          </a:p>
          <a:p>
            <a:endParaRPr lang="en-IN" altLang="en-US" sz="2400"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848" y="136186"/>
            <a:ext cx="5933871" cy="642027"/>
          </a:xfrm>
        </p:spPr>
        <p:txBody>
          <a:bodyPr/>
          <a:lstStyle/>
          <a:p>
            <a:pPr algn="l"/>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solidFill>
                  <a:srgbClr val="FF0000"/>
                </a:solidFill>
              </a:rPr>
              <a:t>Transforming an Object </a:t>
            </a:r>
            <a:r>
              <a:rPr lang="en-US" sz="3600" dirty="0" smtClean="0"/>
              <a:t/>
            </a:r>
            <a:br>
              <a:rPr lang="en-US" sz="3600" dirty="0" smtClean="0"/>
            </a:br>
            <a:r>
              <a:rPr lang="en-US" sz="3600" b="1" dirty="0" smtClean="0"/>
              <a:t/>
            </a:r>
            <a:br>
              <a:rPr lang="en-US" sz="3600" b="1" dirty="0" smtClean="0"/>
            </a:br>
            <a:r>
              <a:rPr lang="en-US" sz="3600" b="1" dirty="0" smtClean="0">
                <a:solidFill>
                  <a:srgbClr val="FF0000"/>
                </a:solidFill>
              </a:rPr>
              <a:t/>
            </a:r>
            <a:br>
              <a:rPr lang="en-US" sz="3600" b="1" dirty="0" smtClean="0">
                <a:solidFill>
                  <a:srgbClr val="FF0000"/>
                </a:solidFill>
              </a:rPr>
            </a:br>
            <a:endParaRPr lang="en-IN" altLang="en-US" sz="36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145915" y="817123"/>
            <a:ext cx="12046085" cy="5894962"/>
          </a:xfrm>
        </p:spPr>
        <p:txBody>
          <a:bodyPr/>
          <a:lstStyle/>
          <a:p>
            <a:r>
              <a:rPr lang="en-US" sz="2000" dirty="0" smtClean="0"/>
              <a:t> After drawing an object on the stage, you can transform the object as per the need. The system provides the following options. They are: </a:t>
            </a:r>
          </a:p>
          <a:p>
            <a:pPr lvl="0"/>
            <a:r>
              <a:rPr lang="en-US" sz="2000" dirty="0" smtClean="0"/>
              <a:t>Rotate 90</a:t>
            </a:r>
            <a:r>
              <a:rPr lang="en-US" sz="2000" baseline="30000" dirty="0" smtClean="0"/>
              <a:t>o</a:t>
            </a:r>
            <a:r>
              <a:rPr lang="en-US" sz="2000" dirty="0" smtClean="0"/>
              <a:t>  CW </a:t>
            </a:r>
          </a:p>
          <a:p>
            <a:pPr lvl="0"/>
            <a:r>
              <a:rPr lang="en-US" sz="2000" dirty="0" smtClean="0"/>
              <a:t>Rotate 90</a:t>
            </a:r>
            <a:r>
              <a:rPr lang="en-US" sz="2000" baseline="30000" dirty="0" smtClean="0"/>
              <a:t>o</a:t>
            </a:r>
            <a:r>
              <a:rPr lang="en-US" sz="2000" dirty="0" smtClean="0"/>
              <a:t>  CCW </a:t>
            </a:r>
          </a:p>
          <a:p>
            <a:pPr lvl="0"/>
            <a:r>
              <a:rPr lang="en-US" sz="2000" dirty="0" smtClean="0"/>
              <a:t>Flip Vertical </a:t>
            </a:r>
          </a:p>
          <a:p>
            <a:pPr lvl="0"/>
            <a:r>
              <a:rPr lang="en-US" sz="2000" dirty="0" smtClean="0"/>
              <a:t>Flip Horizontal </a:t>
            </a:r>
          </a:p>
          <a:p>
            <a:r>
              <a:rPr lang="en-US" sz="2000" dirty="0" smtClean="0"/>
              <a:t>To perform the above task, follow these steps: </a:t>
            </a:r>
          </a:p>
          <a:p>
            <a:pPr lvl="0"/>
            <a:r>
              <a:rPr lang="en-US" sz="2000" dirty="0" smtClean="0"/>
              <a:t>Select the object. </a:t>
            </a:r>
          </a:p>
          <a:p>
            <a:pPr lvl="0"/>
            <a:r>
              <a:rPr lang="en-US" sz="2000" dirty="0" smtClean="0"/>
              <a:t>Click on Modify button that is available on Menu bar. </a:t>
            </a:r>
          </a:p>
          <a:p>
            <a:pPr lvl="0"/>
            <a:r>
              <a:rPr lang="en-US" sz="2000" dirty="0" smtClean="0"/>
              <a:t>Select Transform from the drop down list and then rotate 90</a:t>
            </a:r>
            <a:r>
              <a:rPr lang="en-US" sz="2000" baseline="30000" dirty="0" smtClean="0"/>
              <a:t>o</a:t>
            </a:r>
            <a:r>
              <a:rPr lang="en-US" sz="2000" dirty="0" smtClean="0"/>
              <a:t> CW (for example). </a:t>
            </a:r>
          </a:p>
          <a:p>
            <a:r>
              <a:rPr lang="en-US" sz="2000" dirty="0" smtClean="0"/>
              <a:t>The object is thus rotated to 90</a:t>
            </a:r>
            <a:r>
              <a:rPr lang="en-US" sz="2000" baseline="30000" dirty="0" smtClean="0"/>
              <a:t>o</a:t>
            </a:r>
            <a:r>
              <a:rPr lang="en-US" sz="2000" dirty="0" smtClean="0"/>
              <a:t> clockwise. </a:t>
            </a:r>
          </a:p>
          <a:p>
            <a:endParaRPr lang="en-US" sz="2000" dirty="0" smtClean="0"/>
          </a:p>
          <a:p>
            <a:endParaRPr lang="en-IN" altLang="en-US" sz="2400"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0665" y="0"/>
            <a:ext cx="5933871" cy="642027"/>
          </a:xfrm>
        </p:spPr>
        <p:txBody>
          <a:bodyPr/>
          <a:lstStyle/>
          <a:p>
            <a:pPr algn="l"/>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solidFill>
                  <a:srgbClr val="FF0000"/>
                </a:solidFill>
              </a:rPr>
              <a:t>Rotating an Object </a:t>
            </a:r>
            <a:r>
              <a:rPr lang="en-US" sz="3600" dirty="0" smtClean="0">
                <a:solidFill>
                  <a:srgbClr val="FF0000"/>
                </a:solidFill>
              </a:rPr>
              <a:t/>
            </a:r>
            <a:br>
              <a:rPr lang="en-US" sz="3600" dirty="0" smtClean="0">
                <a:solidFill>
                  <a:srgbClr val="FF0000"/>
                </a:solidFill>
              </a:rPr>
            </a:br>
            <a:r>
              <a:rPr lang="en-US" sz="3600" dirty="0" smtClean="0"/>
              <a:t/>
            </a:r>
            <a:br>
              <a:rPr lang="en-US" sz="3600" dirty="0" smtClean="0"/>
            </a:br>
            <a:r>
              <a:rPr lang="en-US" sz="3600" b="1" dirty="0" smtClean="0"/>
              <a:t/>
            </a:r>
            <a:br>
              <a:rPr lang="en-US" sz="3600" b="1" dirty="0" smtClean="0"/>
            </a:br>
            <a:r>
              <a:rPr lang="en-US" sz="3600" b="1" dirty="0" smtClean="0">
                <a:solidFill>
                  <a:srgbClr val="FF0000"/>
                </a:solidFill>
              </a:rPr>
              <a:t/>
            </a:r>
            <a:br>
              <a:rPr lang="en-US" sz="3600" b="1" dirty="0" smtClean="0">
                <a:solidFill>
                  <a:srgbClr val="FF0000"/>
                </a:solidFill>
              </a:rPr>
            </a:br>
            <a:endParaRPr lang="en-IN" altLang="en-US" sz="36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145915" y="817123"/>
            <a:ext cx="12046085" cy="5894962"/>
          </a:xfrm>
        </p:spPr>
        <p:txBody>
          <a:bodyPr/>
          <a:lstStyle/>
          <a:p>
            <a:r>
              <a:rPr lang="en-US" sz="2400" dirty="0" smtClean="0"/>
              <a:t>You can rotate an object to 360</a:t>
            </a:r>
            <a:r>
              <a:rPr lang="en-US" sz="2400" baseline="30000" dirty="0" smtClean="0"/>
              <a:t>o</a:t>
            </a:r>
            <a:r>
              <a:rPr lang="en-US" sz="2400" dirty="0" smtClean="0"/>
              <a:t>. You can also skew the object along with the rotation. To perform the above task, follow these steps: </a:t>
            </a:r>
          </a:p>
          <a:p>
            <a:pPr lvl="0"/>
            <a:r>
              <a:rPr lang="en-US" sz="2400" dirty="0" smtClean="0"/>
              <a:t>Select the object.</a:t>
            </a:r>
          </a:p>
          <a:p>
            <a:pPr lvl="0"/>
            <a:r>
              <a:rPr lang="en-US" sz="2400" dirty="0" smtClean="0"/>
              <a:t>Click on Modify button that is available on Menu bar.</a:t>
            </a:r>
          </a:p>
          <a:p>
            <a:pPr lvl="0"/>
            <a:r>
              <a:rPr lang="en-US" sz="2400" dirty="0" smtClean="0"/>
              <a:t>Select Transform from the drop down list and then Rotate and Skew. You will notice that the object is selected with the outlines. </a:t>
            </a:r>
          </a:p>
          <a:p>
            <a:pPr lvl="0"/>
            <a:r>
              <a:rPr lang="en-US" sz="2400" dirty="0" smtClean="0"/>
              <a:t>Click on the corner and the pointer changes to a spinning arrow. </a:t>
            </a:r>
          </a:p>
          <a:p>
            <a:pPr lvl="0"/>
            <a:r>
              <a:rPr lang="en-US" sz="2400" dirty="0" smtClean="0"/>
              <a:t>Rotate the arrow either in clock-wise or anti-clock wise direction. You will notice that an outline of the object appears as you rotate. </a:t>
            </a:r>
          </a:p>
          <a:p>
            <a:pPr lvl="0"/>
            <a:r>
              <a:rPr lang="en-US" sz="2400" dirty="0" smtClean="0"/>
              <a:t>Finally, release the mouse button. </a:t>
            </a:r>
          </a:p>
          <a:p>
            <a:r>
              <a:rPr lang="en-US" sz="2400" dirty="0" smtClean="0"/>
              <a:t>Thus, the object has rotated accordingly</a:t>
            </a:r>
            <a:endParaRPr lang="en-IN" altLang="en-US" sz="2400"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834" y="1478604"/>
            <a:ext cx="11449455" cy="3142035"/>
          </a:xfrm>
        </p:spPr>
        <p:txBody>
          <a:bodyPr/>
          <a:lstStyle/>
          <a:p>
            <a:r>
              <a:rPr lang="en-US" sz="6600" b="1" dirty="0" smtClean="0">
                <a:solidFill>
                  <a:srgbClr val="FFFF00"/>
                </a:solidFill>
              </a:rPr>
              <a:t>Introduction to </a:t>
            </a:r>
            <a:r>
              <a:rPr lang="en-US" sz="6600" b="1" dirty="0" smtClean="0">
                <a:solidFill>
                  <a:srgbClr val="FFFF00"/>
                </a:solidFill>
              </a:rPr>
              <a:t>Flash </a:t>
            </a:r>
            <a:br>
              <a:rPr lang="en-US" sz="6600" b="1" dirty="0" smtClean="0">
                <a:solidFill>
                  <a:srgbClr val="FFFF00"/>
                </a:solidFill>
              </a:rPr>
            </a:br>
            <a:r>
              <a:rPr lang="en-US" sz="6600" b="1" dirty="0" smtClean="0">
                <a:solidFill>
                  <a:srgbClr val="FFFF00"/>
                </a:solidFill>
              </a:rPr>
              <a:t>and</a:t>
            </a:r>
            <a:r>
              <a:rPr lang="en-US" sz="6600" b="1" dirty="0" smtClean="0">
                <a:solidFill>
                  <a:srgbClr val="FFFF00"/>
                </a:solidFill>
              </a:rPr>
              <a:t> </a:t>
            </a:r>
            <a:br>
              <a:rPr lang="en-US" sz="6600" b="1" dirty="0" smtClean="0">
                <a:solidFill>
                  <a:srgbClr val="FFFF00"/>
                </a:solidFill>
              </a:rPr>
            </a:br>
            <a:r>
              <a:rPr lang="en-US" sz="6600" b="1" dirty="0" smtClean="0">
                <a:solidFill>
                  <a:srgbClr val="FFFF00"/>
                </a:solidFill>
              </a:rPr>
              <a:t>Flow Chart </a:t>
            </a:r>
            <a:endParaRPr lang="en-IN" altLang="en-US" sz="6600" b="1" dirty="0">
              <a:ln>
                <a:solidFill>
                  <a:sysClr val="windowText" lastClr="000000"/>
                </a:solidFill>
              </a:ln>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0665" y="0"/>
            <a:ext cx="5933871" cy="642027"/>
          </a:xfrm>
        </p:spPr>
        <p:txBody>
          <a:bodyPr/>
          <a:lstStyle/>
          <a:p>
            <a:pPr algn="l"/>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solidFill>
                  <a:srgbClr val="FF0000"/>
                </a:solidFill>
              </a:rPr>
              <a:t>Saving a File in Flash </a:t>
            </a:r>
            <a:r>
              <a:rPr lang="en-US" sz="3600" dirty="0" smtClean="0"/>
              <a:t/>
            </a:r>
            <a:br>
              <a:rPr lang="en-US" sz="3600" dirty="0" smtClean="0"/>
            </a:br>
            <a:r>
              <a:rPr lang="en-US" sz="3600" b="1" dirty="0" smtClean="0"/>
              <a:t/>
            </a:r>
            <a:br>
              <a:rPr lang="en-US" sz="3600" b="1" dirty="0" smtClean="0"/>
            </a:br>
            <a:r>
              <a:rPr lang="en-US" sz="3600" dirty="0" smtClean="0"/>
              <a:t/>
            </a:r>
            <a:br>
              <a:rPr lang="en-US" sz="3600" dirty="0" smtClean="0"/>
            </a:br>
            <a:r>
              <a:rPr lang="en-US" sz="3600" b="1" dirty="0" smtClean="0"/>
              <a:t/>
            </a:r>
            <a:br>
              <a:rPr lang="en-US" sz="3600" b="1" dirty="0" smtClean="0"/>
            </a:br>
            <a:r>
              <a:rPr lang="en-US" sz="3600" b="1" dirty="0" smtClean="0">
                <a:solidFill>
                  <a:srgbClr val="FF0000"/>
                </a:solidFill>
              </a:rPr>
              <a:t/>
            </a:r>
            <a:br>
              <a:rPr lang="en-US" sz="3600" b="1" dirty="0" smtClean="0">
                <a:solidFill>
                  <a:srgbClr val="FF0000"/>
                </a:solidFill>
              </a:rPr>
            </a:br>
            <a:endParaRPr lang="en-IN" altLang="en-US" sz="36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145915" y="817123"/>
            <a:ext cx="12046085" cy="5894962"/>
          </a:xfrm>
        </p:spPr>
        <p:txBody>
          <a:bodyPr/>
          <a:lstStyle/>
          <a:p>
            <a:r>
              <a:rPr lang="en-US" sz="2400" dirty="0" smtClean="0"/>
              <a:t> After completion of your task, you can save your file. You can use the same file in future or edit the content of the file (if needed). To save a file in Macromedia Flash, follow these steps: </a:t>
            </a:r>
          </a:p>
          <a:p>
            <a:pPr lvl="0"/>
            <a:r>
              <a:rPr lang="en-US" sz="2400" dirty="0" smtClean="0"/>
              <a:t>Click on File button from the Menu bar. </a:t>
            </a:r>
          </a:p>
          <a:p>
            <a:pPr lvl="0"/>
            <a:r>
              <a:rPr lang="en-US" sz="2400" dirty="0" smtClean="0"/>
              <a:t>Select Save as from the drop down list. </a:t>
            </a:r>
          </a:p>
          <a:p>
            <a:pPr lvl="0"/>
            <a:r>
              <a:rPr lang="en-US" sz="2400" dirty="0" smtClean="0"/>
              <a:t>Enter the file name in the File name box (say, Sample 1). While saving the file, you will notice that the system shows the default file name with the extension as (Untitled 1 *</a:t>
            </a:r>
            <a:r>
              <a:rPr lang="en-US" sz="2400" dirty="0" err="1" smtClean="0"/>
              <a:t>fla</a:t>
            </a:r>
            <a:r>
              <a:rPr lang="en-US" sz="2400" dirty="0" smtClean="0"/>
              <a:t>) in the File name box. </a:t>
            </a:r>
          </a:p>
          <a:p>
            <a:pPr lvl="0"/>
            <a:r>
              <a:rPr lang="en-US" sz="2400" dirty="0" smtClean="0"/>
              <a:t>Finally, click on Save. </a:t>
            </a:r>
          </a:p>
          <a:p>
            <a:r>
              <a:rPr lang="en-US" sz="2400" dirty="0" smtClean="0"/>
              <a:t>Thus, your file is saved with the extension .</a:t>
            </a:r>
            <a:r>
              <a:rPr lang="en-US" sz="2400" dirty="0" err="1" smtClean="0"/>
              <a:t>fla</a:t>
            </a:r>
            <a:r>
              <a:rPr lang="en-US" sz="2400" dirty="0" smtClean="0"/>
              <a:t> that distinguishes it from the other files.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0665" y="0"/>
            <a:ext cx="5933871" cy="642027"/>
          </a:xfrm>
        </p:spPr>
        <p:txBody>
          <a:bodyPr/>
          <a:lstStyle/>
          <a:p>
            <a:pPr algn="l"/>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solidFill>
                  <a:srgbClr val="FF0000"/>
                </a:solidFill>
              </a:rPr>
              <a:t>Animation in Flash </a:t>
            </a:r>
            <a:r>
              <a:rPr lang="en-US" sz="3600" dirty="0" smtClean="0"/>
              <a:t/>
            </a:r>
            <a:br>
              <a:rPr lang="en-US" sz="3600" dirty="0" smtClean="0"/>
            </a:br>
            <a:r>
              <a:rPr lang="en-US" sz="3600" b="1" dirty="0" smtClean="0"/>
              <a:t/>
            </a:r>
            <a:br>
              <a:rPr lang="en-US" sz="3600" b="1" dirty="0" smtClean="0"/>
            </a:br>
            <a:r>
              <a:rPr lang="en-US" sz="3600" dirty="0" smtClean="0"/>
              <a:t/>
            </a:r>
            <a:br>
              <a:rPr lang="en-US" sz="3600" dirty="0" smtClean="0"/>
            </a:br>
            <a:r>
              <a:rPr lang="en-US" sz="3600" b="1" dirty="0" smtClean="0"/>
              <a:t/>
            </a:r>
            <a:br>
              <a:rPr lang="en-US" sz="3600" b="1" dirty="0" smtClean="0"/>
            </a:br>
            <a:r>
              <a:rPr lang="en-US" sz="3600" b="1" dirty="0" smtClean="0">
                <a:solidFill>
                  <a:srgbClr val="FF0000"/>
                </a:solidFill>
              </a:rPr>
              <a:t/>
            </a:r>
            <a:br>
              <a:rPr lang="en-US" sz="3600" b="1" dirty="0" smtClean="0">
                <a:solidFill>
                  <a:srgbClr val="FF0000"/>
                </a:solidFill>
              </a:rPr>
            </a:br>
            <a:endParaRPr lang="en-IN" altLang="en-US" sz="36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145915" y="817123"/>
            <a:ext cx="12046085" cy="5894962"/>
          </a:xfrm>
        </p:spPr>
        <p:txBody>
          <a:bodyPr/>
          <a:lstStyle/>
          <a:p>
            <a:r>
              <a:rPr lang="en-US" sz="2400" dirty="0" smtClean="0"/>
              <a:t> Animation is the process of creating a continuous motion and shape change illusion by means of the rapid display of a sequence of static images. It can be recorded on either analogue media, such as a flip book, motion picture film, and video tape or on digital media.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0665" y="0"/>
            <a:ext cx="5933871" cy="642027"/>
          </a:xfrm>
        </p:spPr>
        <p:txBody>
          <a:bodyPr/>
          <a:lstStyle/>
          <a:p>
            <a:pPr algn="l"/>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solidFill>
                  <a:srgbClr val="FF0000"/>
                </a:solidFill>
              </a:rPr>
              <a:t>Algorithm and Flow Chart </a:t>
            </a:r>
            <a:r>
              <a:rPr lang="en-US" sz="3600" dirty="0" smtClean="0">
                <a:solidFill>
                  <a:srgbClr val="FF0000"/>
                </a:solidFill>
              </a:rPr>
              <a:t/>
            </a:r>
            <a:br>
              <a:rPr lang="en-US" sz="3600" dirty="0" smtClean="0">
                <a:solidFill>
                  <a:srgbClr val="FF0000"/>
                </a:solidFill>
              </a:rPr>
            </a:br>
            <a:r>
              <a:rPr lang="en-US" sz="3600" b="1" dirty="0" smtClean="0"/>
              <a:t/>
            </a:r>
            <a:br>
              <a:rPr lang="en-US" sz="3600" b="1" dirty="0" smtClean="0"/>
            </a:br>
            <a:r>
              <a:rPr lang="en-US" sz="3600" dirty="0" smtClean="0"/>
              <a:t/>
            </a:r>
            <a:br>
              <a:rPr lang="en-US" sz="3600" dirty="0" smtClean="0"/>
            </a:br>
            <a:r>
              <a:rPr lang="en-US" sz="3600" b="1" dirty="0" smtClean="0"/>
              <a:t/>
            </a:r>
            <a:br>
              <a:rPr lang="en-US" sz="3600" b="1" dirty="0" smtClean="0"/>
            </a:br>
            <a:r>
              <a:rPr lang="en-US" sz="3600" b="1" dirty="0" smtClean="0">
                <a:solidFill>
                  <a:srgbClr val="FF0000"/>
                </a:solidFill>
              </a:rPr>
              <a:t/>
            </a:r>
            <a:br>
              <a:rPr lang="en-US" sz="3600" b="1" dirty="0" smtClean="0">
                <a:solidFill>
                  <a:srgbClr val="FF0000"/>
                </a:solidFill>
              </a:rPr>
            </a:br>
            <a:endParaRPr lang="en-IN" altLang="en-US" sz="36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145915" y="817123"/>
            <a:ext cx="12046085" cy="5894962"/>
          </a:xfrm>
        </p:spPr>
        <p:txBody>
          <a:bodyPr/>
          <a:lstStyle/>
          <a:p>
            <a:r>
              <a:rPr lang="en-US" sz="2400" dirty="0" smtClean="0"/>
              <a:t> An algorithm is defined as the sequence of instructions required to get the desired result. These instructions are written in simple English in different steps. In other words, an algorithm represents the logic of the processing to be performed. </a:t>
            </a:r>
          </a:p>
          <a:p>
            <a:pPr>
              <a:buNone/>
            </a:pPr>
            <a:endParaRPr lang="en-US" sz="2400" dirty="0" smtClean="0"/>
          </a:p>
          <a:p>
            <a:r>
              <a:rPr lang="en-US" sz="2400" dirty="0" smtClean="0"/>
              <a:t>An algorithm is a sequence of steps written systematically in simple English. It helps to develop the fundamental logic of a problem. It also helps to solve mathematical problems.</a:t>
            </a:r>
          </a:p>
          <a:p>
            <a:endParaRPr lang="en-US" sz="2400" dirty="0" smtClean="0"/>
          </a:p>
          <a:p>
            <a:r>
              <a:rPr lang="en-US" sz="2400" dirty="0" smtClean="0"/>
              <a:t>Let us take a simple example from daily life. You go to buy a textbook from a book store. An algorithm for this process is illustrated below with the help of diagrams in sequence.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1" y="291830"/>
            <a:ext cx="8511702" cy="807396"/>
          </a:xfrm>
        </p:spPr>
        <p:txBody>
          <a:bodyPr/>
          <a:lstStyle/>
          <a:p>
            <a:pPr algn="l"/>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solidFill>
                  <a:srgbClr val="FF0000"/>
                </a:solidFill>
              </a:rPr>
              <a:t>Algorithm and Flow Chart Steps </a:t>
            </a:r>
            <a:r>
              <a:rPr lang="en-US" sz="3600" dirty="0" smtClean="0">
                <a:solidFill>
                  <a:srgbClr val="FF0000"/>
                </a:solidFill>
              </a:rPr>
              <a:t/>
            </a:r>
            <a:br>
              <a:rPr lang="en-US" sz="3600" dirty="0" smtClean="0">
                <a:solidFill>
                  <a:srgbClr val="FF0000"/>
                </a:solidFill>
              </a:rPr>
            </a:br>
            <a:r>
              <a:rPr lang="en-US" sz="3600" b="1" dirty="0" smtClean="0"/>
              <a:t/>
            </a:r>
            <a:br>
              <a:rPr lang="en-US" sz="3600" b="1" dirty="0" smtClean="0"/>
            </a:br>
            <a:r>
              <a:rPr lang="en-US" sz="3600" dirty="0" smtClean="0"/>
              <a:t/>
            </a:r>
            <a:br>
              <a:rPr lang="en-US" sz="3600" dirty="0" smtClean="0"/>
            </a:br>
            <a:r>
              <a:rPr lang="en-US" sz="3600" b="1" dirty="0" smtClean="0"/>
              <a:t/>
            </a:r>
            <a:br>
              <a:rPr lang="en-US" sz="3600" b="1" dirty="0" smtClean="0"/>
            </a:br>
            <a:r>
              <a:rPr lang="en-US" sz="3600" b="1" dirty="0" smtClean="0">
                <a:solidFill>
                  <a:srgbClr val="FF0000"/>
                </a:solidFill>
              </a:rPr>
              <a:t/>
            </a:r>
            <a:br>
              <a:rPr lang="en-US" sz="3600" b="1" dirty="0" smtClean="0">
                <a:solidFill>
                  <a:srgbClr val="FF0000"/>
                </a:solidFill>
              </a:rPr>
            </a:br>
            <a:endParaRPr lang="en-IN" altLang="en-US" sz="36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145916" y="1215957"/>
            <a:ext cx="6040875" cy="5496128"/>
          </a:xfrm>
        </p:spPr>
        <p:txBody>
          <a:bodyPr/>
          <a:lstStyle/>
          <a:p>
            <a:pPr>
              <a:buNone/>
            </a:pPr>
            <a:endParaRPr lang="en-US" sz="2400" dirty="0" smtClean="0"/>
          </a:p>
          <a:p>
            <a:r>
              <a:rPr lang="en-US" sz="2400" dirty="0" smtClean="0"/>
              <a:t>Let us follow these instructions in a sequence. </a:t>
            </a:r>
          </a:p>
          <a:p>
            <a:r>
              <a:rPr lang="en-US" sz="2400" b="1" dirty="0" smtClean="0"/>
              <a:t>Write an algorithm with reference to the pictures. </a:t>
            </a:r>
            <a:endParaRPr lang="en-US" sz="2400" dirty="0" smtClean="0"/>
          </a:p>
          <a:p>
            <a:r>
              <a:rPr lang="en-US" sz="2400" b="1" dirty="0" smtClean="0"/>
              <a:t>Step 1: </a:t>
            </a:r>
            <a:r>
              <a:rPr lang="en-US" sz="2400" dirty="0" smtClean="0"/>
              <a:t>Start </a:t>
            </a:r>
          </a:p>
          <a:p>
            <a:r>
              <a:rPr lang="en-US" sz="2400" b="1" dirty="0" smtClean="0"/>
              <a:t>Step 2: </a:t>
            </a:r>
            <a:r>
              <a:rPr lang="en-US" sz="2400" dirty="0" smtClean="0"/>
              <a:t>Go to the book store </a:t>
            </a:r>
          </a:p>
          <a:p>
            <a:r>
              <a:rPr lang="en-US" sz="2400" b="1" dirty="0" smtClean="0"/>
              <a:t>Step 3: </a:t>
            </a:r>
            <a:r>
              <a:rPr lang="en-US" sz="2400" dirty="0" smtClean="0"/>
              <a:t>Ask for the required textbook </a:t>
            </a:r>
          </a:p>
          <a:p>
            <a:r>
              <a:rPr lang="en-US" sz="2400" b="1" dirty="0" smtClean="0"/>
              <a:t>Step 4: </a:t>
            </a:r>
            <a:r>
              <a:rPr lang="en-US" sz="2400" dirty="0" smtClean="0"/>
              <a:t>Take out the required book </a:t>
            </a:r>
          </a:p>
          <a:p>
            <a:r>
              <a:rPr lang="en-US" sz="2400" b="1" dirty="0" smtClean="0"/>
              <a:t>Step 5: </a:t>
            </a:r>
            <a:r>
              <a:rPr lang="en-US" sz="2400" dirty="0" smtClean="0"/>
              <a:t>Go to the cash counter </a:t>
            </a:r>
          </a:p>
          <a:p>
            <a:r>
              <a:rPr lang="en-US" sz="2400" b="1" dirty="0" smtClean="0"/>
              <a:t>Step 6: </a:t>
            </a:r>
            <a:r>
              <a:rPr lang="en-US" sz="2400" dirty="0" smtClean="0"/>
              <a:t>Pay money to the cashier </a:t>
            </a:r>
          </a:p>
          <a:p>
            <a:r>
              <a:rPr lang="en-US" sz="2400" b="1" dirty="0" smtClean="0"/>
              <a:t>Step 7: </a:t>
            </a:r>
            <a:r>
              <a:rPr lang="en-US" sz="2400" dirty="0" smtClean="0"/>
              <a:t>Stop </a:t>
            </a:r>
          </a:p>
          <a:p>
            <a:endParaRPr lang="en-US" sz="2400" dirty="0" smtClean="0"/>
          </a:p>
        </p:txBody>
      </p:sp>
      <p:pic>
        <p:nvPicPr>
          <p:cNvPr id="5" name="Picture 4" descr="write an algorithm and draw a flowchart to input name and age of a person  and print a eligible. If - Brainly.in"/>
          <p:cNvPicPr/>
          <p:nvPr/>
        </p:nvPicPr>
        <p:blipFill>
          <a:blip r:embed="rId2"/>
          <a:srcRect/>
          <a:stretch>
            <a:fillRect/>
          </a:stretch>
        </p:blipFill>
        <p:spPr bwMode="auto">
          <a:xfrm>
            <a:off x="6118698" y="1605065"/>
            <a:ext cx="5583676" cy="464009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0665" y="0"/>
            <a:ext cx="5933871" cy="642027"/>
          </a:xfrm>
        </p:spPr>
        <p:txBody>
          <a:bodyPr/>
          <a:lstStyle/>
          <a:p>
            <a:pPr algn="l"/>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t>
            </a:r>
            <a:r>
              <a:rPr lang="en-US" sz="3600" b="1" dirty="0" smtClean="0">
                <a:solidFill>
                  <a:srgbClr val="FF0000"/>
                </a:solidFill>
              </a:rPr>
              <a:t>For Example- 1 </a:t>
            </a:r>
            <a:r>
              <a:rPr lang="en-US" sz="3600" dirty="0" smtClean="0"/>
              <a:t/>
            </a:r>
            <a:br>
              <a:rPr lang="en-US" sz="3600" dirty="0" smtClean="0"/>
            </a:br>
            <a:r>
              <a:rPr lang="en-US" sz="3600" b="1" dirty="0" smtClean="0"/>
              <a:t/>
            </a:r>
            <a:br>
              <a:rPr lang="en-US" sz="3600" b="1" dirty="0" smtClean="0"/>
            </a:br>
            <a:r>
              <a:rPr lang="en-US" sz="3600" dirty="0" smtClean="0"/>
              <a:t/>
            </a:r>
            <a:br>
              <a:rPr lang="en-US" sz="3600" dirty="0" smtClean="0"/>
            </a:br>
            <a:r>
              <a:rPr lang="en-US" sz="3600" b="1" dirty="0" smtClean="0"/>
              <a:t/>
            </a:r>
            <a:br>
              <a:rPr lang="en-US" sz="3600" b="1" dirty="0" smtClean="0"/>
            </a:br>
            <a:r>
              <a:rPr lang="en-US" sz="3600" b="1" dirty="0" smtClean="0">
                <a:solidFill>
                  <a:srgbClr val="FF0000"/>
                </a:solidFill>
              </a:rPr>
              <a:t/>
            </a:r>
            <a:br>
              <a:rPr lang="en-US" sz="3600" b="1" dirty="0" smtClean="0">
                <a:solidFill>
                  <a:srgbClr val="FF0000"/>
                </a:solidFill>
              </a:rPr>
            </a:br>
            <a:endParaRPr lang="en-IN" altLang="en-US" sz="36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145916" y="817123"/>
            <a:ext cx="6410528" cy="5894962"/>
          </a:xfrm>
        </p:spPr>
        <p:txBody>
          <a:bodyPr/>
          <a:lstStyle/>
          <a:p>
            <a:r>
              <a:rPr lang="en-US" sz="2400" b="1" dirty="0" smtClean="0"/>
              <a:t>: Write an algorithm to start your computer system after entering the Computer Lab. </a:t>
            </a:r>
            <a:endParaRPr lang="en-US" sz="2400" dirty="0" smtClean="0"/>
          </a:p>
          <a:p>
            <a:r>
              <a:rPr lang="en-US" sz="2400" b="1" dirty="0" smtClean="0"/>
              <a:t>Step 1: </a:t>
            </a:r>
            <a:r>
              <a:rPr lang="en-US" sz="2400" dirty="0" smtClean="0"/>
              <a:t>Start </a:t>
            </a:r>
          </a:p>
          <a:p>
            <a:r>
              <a:rPr lang="en-US" sz="2400" b="1" dirty="0" smtClean="0"/>
              <a:t>Step 2: </a:t>
            </a:r>
            <a:r>
              <a:rPr lang="en-US" sz="2400" dirty="0" smtClean="0"/>
              <a:t>Switch on the main button </a:t>
            </a:r>
          </a:p>
          <a:p>
            <a:r>
              <a:rPr lang="en-US" sz="2400" b="1" dirty="0" smtClean="0"/>
              <a:t>Step 3: </a:t>
            </a:r>
            <a:r>
              <a:rPr lang="en-US" sz="2400" dirty="0" smtClean="0"/>
              <a:t>Put the UPS of Main switch on </a:t>
            </a:r>
          </a:p>
          <a:p>
            <a:r>
              <a:rPr lang="en-US" sz="2400" b="1" dirty="0" smtClean="0"/>
              <a:t>Step 4: </a:t>
            </a:r>
            <a:r>
              <a:rPr lang="en-US" sz="2400" dirty="0" smtClean="0"/>
              <a:t>Switch on the CPU button </a:t>
            </a:r>
          </a:p>
          <a:p>
            <a:r>
              <a:rPr lang="en-US" sz="2400" b="1" dirty="0" smtClean="0"/>
              <a:t>Step 5: </a:t>
            </a:r>
            <a:r>
              <a:rPr lang="en-US" sz="2400" dirty="0" smtClean="0"/>
              <a:t>Switch on Monitor/Visual Display Unit </a:t>
            </a:r>
          </a:p>
          <a:p>
            <a:r>
              <a:rPr lang="en-US" sz="2400" b="1" dirty="0" smtClean="0"/>
              <a:t>Step 6: </a:t>
            </a:r>
            <a:r>
              <a:rPr lang="en-US" sz="2400" dirty="0" smtClean="0"/>
              <a:t>Start your work as soon as the system is ready </a:t>
            </a:r>
          </a:p>
          <a:p>
            <a:r>
              <a:rPr lang="en-US" sz="2400" b="1" dirty="0" smtClean="0"/>
              <a:t>Step 7: </a:t>
            </a:r>
            <a:r>
              <a:rPr lang="en-US" sz="2400" dirty="0" smtClean="0"/>
              <a:t>Stop </a:t>
            </a:r>
          </a:p>
          <a:p>
            <a:r>
              <a:rPr lang="en-US" sz="2400" dirty="0" smtClean="0"/>
              <a:t> </a:t>
            </a:r>
          </a:p>
          <a:p>
            <a:endParaRPr lang="en-US" sz="24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0665" y="0"/>
            <a:ext cx="5933871" cy="642027"/>
          </a:xfrm>
        </p:spPr>
        <p:txBody>
          <a:bodyPr/>
          <a:lstStyle/>
          <a:p>
            <a:pPr algn="l"/>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t>
            </a:r>
            <a:r>
              <a:rPr lang="en-US" sz="3600" b="1" dirty="0" smtClean="0">
                <a:solidFill>
                  <a:srgbClr val="FF0000"/>
                </a:solidFill>
              </a:rPr>
              <a:t>For Example- 2 </a:t>
            </a:r>
            <a:r>
              <a:rPr lang="en-US" sz="3600" dirty="0" smtClean="0"/>
              <a:t/>
            </a:r>
            <a:br>
              <a:rPr lang="en-US" sz="3600" dirty="0" smtClean="0"/>
            </a:br>
            <a:r>
              <a:rPr lang="en-US" sz="3600" b="1" dirty="0" smtClean="0"/>
              <a:t/>
            </a:r>
            <a:br>
              <a:rPr lang="en-US" sz="3600" b="1" dirty="0" smtClean="0"/>
            </a:br>
            <a:r>
              <a:rPr lang="en-US" sz="3600" dirty="0" smtClean="0"/>
              <a:t/>
            </a:r>
            <a:br>
              <a:rPr lang="en-US" sz="3600" dirty="0" smtClean="0"/>
            </a:br>
            <a:r>
              <a:rPr lang="en-US" sz="3600" b="1" dirty="0" smtClean="0"/>
              <a:t/>
            </a:r>
            <a:br>
              <a:rPr lang="en-US" sz="3600" b="1" dirty="0" smtClean="0"/>
            </a:br>
            <a:r>
              <a:rPr lang="en-US" sz="3600" b="1" dirty="0" smtClean="0">
                <a:solidFill>
                  <a:srgbClr val="FF0000"/>
                </a:solidFill>
              </a:rPr>
              <a:t/>
            </a:r>
            <a:br>
              <a:rPr lang="en-US" sz="3600" b="1" dirty="0" smtClean="0">
                <a:solidFill>
                  <a:srgbClr val="FF0000"/>
                </a:solidFill>
              </a:rPr>
            </a:br>
            <a:endParaRPr lang="en-IN" altLang="en-US" sz="36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145915" y="817123"/>
            <a:ext cx="5408579" cy="5894962"/>
          </a:xfrm>
        </p:spPr>
        <p:txBody>
          <a:bodyPr/>
          <a:lstStyle/>
          <a:p>
            <a:r>
              <a:rPr lang="en-US" sz="2400" b="1" dirty="0" smtClean="0"/>
              <a:t>Example 3: Write an algorithm for adding two numbers and displaying the result. </a:t>
            </a:r>
            <a:endParaRPr lang="en-US" sz="2400" dirty="0" smtClean="0"/>
          </a:p>
          <a:p>
            <a:r>
              <a:rPr lang="en-US" sz="2400" dirty="0" smtClean="0"/>
              <a:t>The different steps involved in adding two numbers are:</a:t>
            </a:r>
          </a:p>
          <a:p>
            <a:r>
              <a:rPr lang="en-US" sz="2400" b="1" dirty="0" smtClean="0"/>
              <a:t>Step 1: </a:t>
            </a:r>
            <a:r>
              <a:rPr lang="en-US" sz="2400" dirty="0" smtClean="0"/>
              <a:t>Start </a:t>
            </a:r>
          </a:p>
          <a:p>
            <a:r>
              <a:rPr lang="en-US" sz="2400" b="1" dirty="0" smtClean="0"/>
              <a:t>Step 2: </a:t>
            </a:r>
            <a:r>
              <a:rPr lang="en-US" sz="2400" dirty="0" smtClean="0"/>
              <a:t>Take the first number </a:t>
            </a:r>
          </a:p>
          <a:p>
            <a:r>
              <a:rPr lang="en-US" sz="2400" b="1" dirty="0" smtClean="0"/>
              <a:t>Step 3: </a:t>
            </a:r>
            <a:r>
              <a:rPr lang="en-US" sz="2400" dirty="0" smtClean="0"/>
              <a:t>Take the second number </a:t>
            </a:r>
          </a:p>
          <a:p>
            <a:r>
              <a:rPr lang="en-US" sz="2400" b="1" dirty="0" smtClean="0"/>
              <a:t>Step 4: </a:t>
            </a:r>
            <a:r>
              <a:rPr lang="en-US" sz="2400" dirty="0" smtClean="0"/>
              <a:t>Add the two numbers </a:t>
            </a:r>
          </a:p>
          <a:p>
            <a:r>
              <a:rPr lang="en-US" sz="2400" b="1" dirty="0" smtClean="0"/>
              <a:t>Step 5: </a:t>
            </a:r>
            <a:r>
              <a:rPr lang="en-US" sz="2400" dirty="0" smtClean="0"/>
              <a:t>Display the sum </a:t>
            </a:r>
          </a:p>
          <a:p>
            <a:r>
              <a:rPr lang="en-US" sz="2400" b="1" dirty="0" smtClean="0"/>
              <a:t>Step 6: </a:t>
            </a:r>
            <a:r>
              <a:rPr lang="en-US" sz="2400" dirty="0" smtClean="0"/>
              <a:t>Stop </a:t>
            </a:r>
          </a:p>
        </p:txBody>
      </p:sp>
      <p:pic>
        <p:nvPicPr>
          <p:cNvPr id="4" name="Picture 3" descr="answer6 - Higher National Diploma in Information Technology"/>
          <p:cNvPicPr/>
          <p:nvPr/>
        </p:nvPicPr>
        <p:blipFill>
          <a:blip r:embed="rId2"/>
          <a:srcRect/>
          <a:stretch>
            <a:fillRect/>
          </a:stretch>
        </p:blipFill>
        <p:spPr bwMode="auto">
          <a:xfrm>
            <a:off x="6070060" y="904672"/>
            <a:ext cx="5632314" cy="472764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0665" y="116732"/>
            <a:ext cx="5933871" cy="739302"/>
          </a:xfrm>
        </p:spPr>
        <p:txBody>
          <a:bodyPr/>
          <a:lstStyle/>
          <a:p>
            <a:pPr algn="l"/>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t>
            </a:r>
            <a:br>
              <a:rPr lang="en-US" sz="3600" b="1" dirty="0" smtClean="0"/>
            </a:br>
            <a:r>
              <a:rPr lang="en-US" sz="3600" b="1" dirty="0" smtClean="0">
                <a:solidFill>
                  <a:srgbClr val="FF0000"/>
                </a:solidFill>
              </a:rPr>
              <a:t>Flow Chart </a:t>
            </a:r>
            <a:r>
              <a:rPr lang="en-US" sz="3600" dirty="0" smtClean="0">
                <a:solidFill>
                  <a:srgbClr val="FF0000"/>
                </a:solidFill>
              </a:rPr>
              <a:t/>
            </a:r>
            <a:br>
              <a:rPr lang="en-US" sz="3600" dirty="0" smtClean="0">
                <a:solidFill>
                  <a:srgbClr val="FF0000"/>
                </a:solidFill>
              </a:rPr>
            </a:br>
            <a:r>
              <a:rPr lang="en-US" sz="3600" dirty="0" smtClean="0"/>
              <a:t/>
            </a:r>
            <a:br>
              <a:rPr lang="en-US" sz="3600" dirty="0" smtClean="0"/>
            </a:br>
            <a:r>
              <a:rPr lang="en-US" sz="3600" b="1" dirty="0" smtClean="0"/>
              <a:t/>
            </a:r>
            <a:br>
              <a:rPr lang="en-US" sz="3600" b="1" dirty="0" smtClean="0"/>
            </a:br>
            <a:r>
              <a:rPr lang="en-US" sz="3600" dirty="0" smtClean="0"/>
              <a:t/>
            </a:r>
            <a:br>
              <a:rPr lang="en-US" sz="3600" dirty="0" smtClean="0"/>
            </a:br>
            <a:r>
              <a:rPr lang="en-US" sz="3600" b="1" dirty="0" smtClean="0"/>
              <a:t/>
            </a:r>
            <a:br>
              <a:rPr lang="en-US" sz="3600" b="1" dirty="0" smtClean="0"/>
            </a:br>
            <a:r>
              <a:rPr lang="en-US" sz="3600" b="1" dirty="0" smtClean="0">
                <a:solidFill>
                  <a:srgbClr val="FF0000"/>
                </a:solidFill>
              </a:rPr>
              <a:t/>
            </a:r>
            <a:br>
              <a:rPr lang="en-US" sz="3600" b="1" dirty="0" smtClean="0">
                <a:solidFill>
                  <a:srgbClr val="FF0000"/>
                </a:solidFill>
              </a:rPr>
            </a:br>
            <a:endParaRPr lang="en-IN" altLang="en-US" sz="36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145916" y="817123"/>
            <a:ext cx="6381344" cy="5894962"/>
          </a:xfrm>
        </p:spPr>
        <p:txBody>
          <a:bodyPr/>
          <a:lstStyle/>
          <a:p>
            <a:r>
              <a:rPr lang="en-US" sz="2400" dirty="0" smtClean="0"/>
              <a:t>A flow Chart is a pictorial representation of an algorithm that uses boxes of different shapes to denote different types of instructions. These boxes are connected with arrow marks to indicate the flow of operations in which the instructions are to be executed. </a:t>
            </a:r>
          </a:p>
          <a:p>
            <a:r>
              <a:rPr lang="en-US" sz="2400" dirty="0" smtClean="0"/>
              <a:t>Since a flow chart shows the flow of operations in pictorial form, any error in the logic of the procedure can be detected easily in a program. It is basically the plan to be followed when a program is written. It acts like a road map for a programmer and guides him to go from the starting point to the final point while writing a computer program. </a:t>
            </a:r>
          </a:p>
          <a:p>
            <a:endParaRPr lang="en-US" sz="2400" dirty="0" smtClean="0"/>
          </a:p>
        </p:txBody>
      </p:sp>
      <p:pic>
        <p:nvPicPr>
          <p:cNvPr id="4" name="Picture 3" descr="Cmp104 lec 7 algorithm and flowcharts"/>
          <p:cNvPicPr/>
          <p:nvPr/>
        </p:nvPicPr>
        <p:blipFill>
          <a:blip r:embed="rId2"/>
          <a:srcRect/>
          <a:stretch>
            <a:fillRect/>
          </a:stretch>
        </p:blipFill>
        <p:spPr bwMode="auto">
          <a:xfrm>
            <a:off x="6527260" y="428017"/>
            <a:ext cx="5664740" cy="599223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0665" y="116732"/>
            <a:ext cx="5933871" cy="739302"/>
          </a:xfrm>
        </p:spPr>
        <p:txBody>
          <a:bodyPr/>
          <a:lstStyle/>
          <a:p>
            <a:pPr algn="l"/>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t>
            </a:r>
            <a:br>
              <a:rPr lang="en-US" sz="3600" b="1" dirty="0" smtClean="0"/>
            </a:br>
            <a:r>
              <a:rPr lang="en-US" sz="3600" b="1" dirty="0" smtClean="0">
                <a:solidFill>
                  <a:srgbClr val="FF0000"/>
                </a:solidFill>
              </a:rPr>
              <a:t>Flow Chart </a:t>
            </a:r>
            <a:r>
              <a:rPr lang="en-US" sz="3600" b="1" dirty="0" smtClean="0">
                <a:solidFill>
                  <a:srgbClr val="FF0000"/>
                </a:solidFill>
              </a:rPr>
              <a:t>:</a:t>
            </a:r>
            <a:r>
              <a:rPr lang="en-US" sz="3600" b="1" dirty="0" smtClean="0">
                <a:solidFill>
                  <a:srgbClr val="FF0000"/>
                </a:solidFill>
              </a:rPr>
              <a:t>Example- </a:t>
            </a:r>
            <a:r>
              <a:rPr lang="en-US" sz="3600" b="1" dirty="0" smtClean="0">
                <a:solidFill>
                  <a:srgbClr val="FF0000"/>
                </a:solidFill>
              </a:rPr>
              <a:t>3 </a:t>
            </a:r>
            <a:r>
              <a:rPr lang="en-US" sz="3600" dirty="0" smtClean="0">
                <a:solidFill>
                  <a:srgbClr val="FF0000"/>
                </a:solidFill>
              </a:rPr>
              <a:t/>
            </a:r>
            <a:br>
              <a:rPr lang="en-US" sz="3600" dirty="0" smtClean="0">
                <a:solidFill>
                  <a:srgbClr val="FF0000"/>
                </a:solidFill>
              </a:rPr>
            </a:br>
            <a:r>
              <a:rPr lang="en-US" sz="3600" dirty="0" smtClean="0"/>
              <a:t/>
            </a:r>
            <a:br>
              <a:rPr lang="en-US" sz="3600" dirty="0" smtClean="0"/>
            </a:br>
            <a:r>
              <a:rPr lang="en-US" sz="3600" b="1" dirty="0" smtClean="0"/>
              <a:t/>
            </a:r>
            <a:br>
              <a:rPr lang="en-US" sz="3600" b="1" dirty="0" smtClean="0"/>
            </a:br>
            <a:r>
              <a:rPr lang="en-US" sz="3600" dirty="0" smtClean="0"/>
              <a:t/>
            </a:r>
            <a:br>
              <a:rPr lang="en-US" sz="3600" dirty="0" smtClean="0"/>
            </a:br>
            <a:r>
              <a:rPr lang="en-US" sz="3600" b="1" dirty="0" smtClean="0"/>
              <a:t/>
            </a:r>
            <a:br>
              <a:rPr lang="en-US" sz="3600" b="1" dirty="0" smtClean="0"/>
            </a:br>
            <a:r>
              <a:rPr lang="en-US" sz="3600" b="1" dirty="0" smtClean="0">
                <a:solidFill>
                  <a:srgbClr val="FF0000"/>
                </a:solidFill>
              </a:rPr>
              <a:t/>
            </a:r>
            <a:br>
              <a:rPr lang="en-US" sz="3600" b="1" dirty="0" smtClean="0">
                <a:solidFill>
                  <a:srgbClr val="FF0000"/>
                </a:solidFill>
              </a:rPr>
            </a:br>
            <a:endParaRPr lang="en-IN" altLang="en-US" sz="36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pic>
        <p:nvPicPr>
          <p:cNvPr id="5" name="Picture 4" descr="Cmp104 lec 7 algorithm and flowcharts"/>
          <p:cNvPicPr/>
          <p:nvPr/>
        </p:nvPicPr>
        <p:blipFill>
          <a:blip r:embed="rId2"/>
          <a:srcRect/>
          <a:stretch>
            <a:fillRect/>
          </a:stretch>
        </p:blipFill>
        <p:spPr bwMode="auto">
          <a:xfrm>
            <a:off x="5768502" y="797667"/>
            <a:ext cx="6060332" cy="5525311"/>
          </a:xfrm>
          <a:prstGeom prst="rect">
            <a:avLst/>
          </a:prstGeom>
          <a:noFill/>
          <a:ln w="9525">
            <a:noFill/>
            <a:miter lim="800000"/>
            <a:headEnd/>
            <a:tailEnd/>
          </a:ln>
        </p:spPr>
      </p:pic>
      <p:sp>
        <p:nvSpPr>
          <p:cNvPr id="6" name="Content Placeholder 5"/>
          <p:cNvSpPr>
            <a:spLocks noGrp="1"/>
          </p:cNvSpPr>
          <p:nvPr>
            <p:ph idx="1"/>
          </p:nvPr>
        </p:nvSpPr>
        <p:spPr>
          <a:xfrm>
            <a:off x="609600" y="1600200"/>
            <a:ext cx="5119991" cy="3331723"/>
          </a:xfrm>
        </p:spPr>
        <p:txBody>
          <a:bodyPr/>
          <a:lstStyle/>
          <a:p>
            <a:r>
              <a:rPr lang="en-US" sz="2400" b="1" dirty="0" smtClean="0"/>
              <a:t>Example 3: Write an algorithm for adding two numbers and displaying the result. </a:t>
            </a:r>
            <a:endParaRPr lang="en-US" sz="2400" dirty="0" smtClean="0"/>
          </a:p>
          <a:p>
            <a:r>
              <a:rPr lang="en-US" sz="2400" dirty="0" smtClean="0"/>
              <a:t>The different steps involved in adding two numbers are:</a:t>
            </a:r>
          </a:p>
          <a:p>
            <a:r>
              <a:rPr lang="en-US" sz="2400" b="1" dirty="0" smtClean="0"/>
              <a:t>Step 1: </a:t>
            </a:r>
            <a:r>
              <a:rPr lang="en-US" sz="2400" dirty="0" smtClean="0"/>
              <a:t>Start </a:t>
            </a:r>
          </a:p>
          <a:p>
            <a:r>
              <a:rPr lang="en-US" sz="2400" b="1" dirty="0" smtClean="0"/>
              <a:t>Step 2: </a:t>
            </a:r>
            <a:r>
              <a:rPr lang="en-US" sz="2400" dirty="0" smtClean="0"/>
              <a:t>Take the first number </a:t>
            </a:r>
          </a:p>
          <a:p>
            <a:r>
              <a:rPr lang="en-US" sz="2400" b="1" dirty="0" smtClean="0"/>
              <a:t>Step 3: </a:t>
            </a:r>
            <a:r>
              <a:rPr lang="en-US" sz="2400" dirty="0" smtClean="0"/>
              <a:t>Take the second number </a:t>
            </a:r>
          </a:p>
          <a:p>
            <a:r>
              <a:rPr lang="en-US" sz="2400" b="1" dirty="0" smtClean="0"/>
              <a:t>Step 4: </a:t>
            </a:r>
            <a:r>
              <a:rPr lang="en-US" sz="2400" dirty="0" smtClean="0"/>
              <a:t>Add the two numbers </a:t>
            </a:r>
          </a:p>
          <a:p>
            <a:r>
              <a:rPr lang="en-US" sz="2400" b="1" dirty="0" smtClean="0"/>
              <a:t>Step 5: </a:t>
            </a:r>
            <a:r>
              <a:rPr lang="en-US" sz="2400" dirty="0" smtClean="0"/>
              <a:t>Display the sum </a:t>
            </a:r>
          </a:p>
          <a:p>
            <a:r>
              <a:rPr lang="en-US" sz="2400" b="1" dirty="0" smtClean="0"/>
              <a:t>Step 6: </a:t>
            </a:r>
            <a:r>
              <a:rPr lang="en-US" sz="2400" dirty="0" smtClean="0"/>
              <a:t>St</a:t>
            </a:r>
            <a:r>
              <a:rPr lang="en-US" dirty="0" smtClean="0"/>
              <a:t>op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0665" y="116732"/>
            <a:ext cx="11079803" cy="739302"/>
          </a:xfrm>
        </p:spPr>
        <p:txBody>
          <a:bodyPr/>
          <a:lstStyle/>
          <a:p>
            <a:pPr algn="l"/>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t>
            </a:r>
            <a:r>
              <a:rPr lang="en-US" sz="3600" b="1" dirty="0" smtClean="0">
                <a:solidFill>
                  <a:srgbClr val="FF0000"/>
                </a:solidFill>
              </a:rPr>
              <a:t>Different Symbols Used in a Flow Chart </a:t>
            </a:r>
            <a:r>
              <a:rPr lang="en-US" sz="3600" dirty="0" smtClean="0"/>
              <a:t/>
            </a:r>
            <a:br>
              <a:rPr lang="en-US" sz="3600" dirty="0" smtClean="0"/>
            </a:br>
            <a:r>
              <a:rPr lang="en-US" sz="3600" b="1" dirty="0" smtClean="0"/>
              <a:t/>
            </a:r>
            <a:br>
              <a:rPr lang="en-US" sz="3600" b="1" dirty="0" smtClean="0"/>
            </a:br>
            <a:r>
              <a:rPr lang="en-US" sz="3600" dirty="0" smtClean="0"/>
              <a:t/>
            </a:r>
            <a:br>
              <a:rPr lang="en-US" sz="3600" dirty="0" smtClean="0"/>
            </a:br>
            <a:r>
              <a:rPr lang="en-US" sz="3600" b="1" dirty="0" smtClean="0"/>
              <a:t/>
            </a:r>
            <a:br>
              <a:rPr lang="en-US" sz="3600" b="1" dirty="0" smtClean="0"/>
            </a:br>
            <a:r>
              <a:rPr lang="en-US" sz="3600" b="1" dirty="0" smtClean="0">
                <a:solidFill>
                  <a:srgbClr val="FF0000"/>
                </a:solidFill>
              </a:rPr>
              <a:t/>
            </a:r>
            <a:br>
              <a:rPr lang="en-US" sz="3600" b="1" dirty="0" smtClean="0">
                <a:solidFill>
                  <a:srgbClr val="FF0000"/>
                </a:solidFill>
              </a:rPr>
            </a:br>
            <a:endParaRPr lang="en-IN" altLang="en-US" sz="36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145915" y="817123"/>
            <a:ext cx="12046085" cy="5894962"/>
          </a:xfrm>
        </p:spPr>
        <p:txBody>
          <a:bodyPr/>
          <a:lstStyle/>
          <a:p>
            <a:r>
              <a:rPr lang="en-US" sz="2400" dirty="0" smtClean="0"/>
              <a:t>A flow chart uses boxes of different shapes to denote different types of instructions. These symbols and their functions are discussed as followed: </a:t>
            </a:r>
          </a:p>
          <a:p>
            <a:r>
              <a:rPr lang="en-US" sz="2400" b="1" dirty="0" smtClean="0"/>
              <a:t>1. Terminal Box</a:t>
            </a:r>
            <a:endParaRPr lang="en-US" sz="2400" dirty="0" smtClean="0"/>
          </a:p>
          <a:p>
            <a:r>
              <a:rPr lang="en-US" sz="2400" b="1" dirty="0" smtClean="0"/>
              <a:t> 2. Input / Output Box </a:t>
            </a:r>
            <a:endParaRPr lang="en-US" sz="2400" dirty="0" smtClean="0"/>
          </a:p>
          <a:p>
            <a:r>
              <a:rPr lang="en-US" sz="2400" b="1" dirty="0" smtClean="0"/>
              <a:t>3. Process Box </a:t>
            </a:r>
            <a:endParaRPr lang="en-US" sz="2400" dirty="0" smtClean="0"/>
          </a:p>
          <a:p>
            <a:r>
              <a:rPr lang="en-US" sz="2400" b="1" dirty="0" smtClean="0"/>
              <a:t>4. Flow Lines </a:t>
            </a:r>
          </a:p>
          <a:p>
            <a:pPr>
              <a:buNone/>
            </a:pPr>
            <a:endParaRPr lang="en-US" sz="2400" dirty="0" smtClean="0"/>
          </a:p>
          <a:p>
            <a:r>
              <a:rPr lang="en-US" sz="2400" b="1" dirty="0" smtClean="0">
                <a:solidFill>
                  <a:srgbClr val="FF0000"/>
                </a:solidFill>
              </a:rPr>
              <a:t>1. Terminal Box</a:t>
            </a:r>
            <a:endParaRPr lang="en-US" sz="2400" dirty="0" smtClean="0">
              <a:solidFill>
                <a:srgbClr val="FF0000"/>
              </a:solidFill>
            </a:endParaRPr>
          </a:p>
          <a:p>
            <a:r>
              <a:rPr lang="en-US" sz="2400" dirty="0" smtClean="0"/>
              <a:t>This box is used to indicate the beginning (START) and the end (STOP) of each flow chart. The box is oval or rectangular in shape with curved sides. A terminal box with the word START is used at the beginning of the flow chart and the word STOP is used at the end of the flow chart. </a:t>
            </a:r>
          </a:p>
          <a:p>
            <a:endParaRPr lang="en-US" sz="24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0666" y="116732"/>
            <a:ext cx="1867708" cy="291830"/>
          </a:xfrm>
        </p:spPr>
        <p:txBody>
          <a:bodyPr/>
          <a:lstStyle/>
          <a:p>
            <a:pPr algn="l"/>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t>
            </a:r>
            <a:br>
              <a:rPr lang="en-US" sz="3600" b="1" dirty="0" smtClean="0"/>
            </a:br>
            <a:r>
              <a:rPr lang="en-US" sz="3600" dirty="0" smtClean="0"/>
              <a:t/>
            </a:r>
            <a:br>
              <a:rPr lang="en-US" sz="3600" dirty="0" smtClean="0"/>
            </a:br>
            <a:r>
              <a:rPr lang="en-US" sz="3600" b="1" dirty="0" smtClean="0"/>
              <a:t/>
            </a:r>
            <a:br>
              <a:rPr lang="en-US" sz="3600" b="1" dirty="0" smtClean="0"/>
            </a:br>
            <a:r>
              <a:rPr lang="en-US" sz="3600" dirty="0" smtClean="0"/>
              <a:t/>
            </a:r>
            <a:br>
              <a:rPr lang="en-US" sz="3600" dirty="0" smtClean="0"/>
            </a:br>
            <a:r>
              <a:rPr lang="en-US" sz="3600" b="1" dirty="0" smtClean="0"/>
              <a:t/>
            </a:r>
            <a:br>
              <a:rPr lang="en-US" sz="3600" b="1" dirty="0" smtClean="0"/>
            </a:br>
            <a:r>
              <a:rPr lang="en-US" sz="3600" b="1" dirty="0" smtClean="0">
                <a:solidFill>
                  <a:srgbClr val="FF0000"/>
                </a:solidFill>
              </a:rPr>
              <a:t/>
            </a:r>
            <a:br>
              <a:rPr lang="en-US" sz="3600" b="1" dirty="0" smtClean="0">
                <a:solidFill>
                  <a:srgbClr val="FF0000"/>
                </a:solidFill>
              </a:rPr>
            </a:br>
            <a:endParaRPr lang="en-IN" altLang="en-US" sz="36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145915" y="817123"/>
            <a:ext cx="12046085" cy="5894962"/>
          </a:xfrm>
        </p:spPr>
        <p:txBody>
          <a:bodyPr/>
          <a:lstStyle/>
          <a:p>
            <a:r>
              <a:rPr lang="en-US" sz="2400" b="1" dirty="0" smtClean="0">
                <a:solidFill>
                  <a:srgbClr val="FF0000"/>
                </a:solidFill>
              </a:rPr>
              <a:t>2. Input / Output Box </a:t>
            </a:r>
            <a:endParaRPr lang="en-US" sz="2400" dirty="0" smtClean="0">
              <a:solidFill>
                <a:srgbClr val="FF0000"/>
              </a:solidFill>
            </a:endParaRPr>
          </a:p>
          <a:p>
            <a:r>
              <a:rPr lang="en-US" sz="2400" dirty="0" smtClean="0"/>
              <a:t>This symbol is used to denote functions of an input / output device in the program. The shape of this box is a parallelogram. All the commands that require the computer to give/take data from the output / input devices are put into these boxes. Thus, the statements like INPUT, PRINT etc. are used in these boxes. </a:t>
            </a:r>
          </a:p>
          <a:p>
            <a:r>
              <a:rPr lang="en-US" sz="2400" b="1" dirty="0" smtClean="0">
                <a:solidFill>
                  <a:srgbClr val="FF0000"/>
                </a:solidFill>
              </a:rPr>
              <a:t>3. Process Box </a:t>
            </a:r>
            <a:endParaRPr lang="en-US" sz="2400" dirty="0" smtClean="0">
              <a:solidFill>
                <a:srgbClr val="FF0000"/>
              </a:solidFill>
            </a:endParaRPr>
          </a:p>
          <a:p>
            <a:r>
              <a:rPr lang="en-US" sz="2400" dirty="0" smtClean="0"/>
              <a:t>A process box is rectangular in shape. It is used a flow chart to represent arithmetic and data movement. Thus, assigning of all values and arithmetic operations like addition, subtraction, multiplication and division are shown in this box. </a:t>
            </a:r>
          </a:p>
          <a:p>
            <a:r>
              <a:rPr lang="en-US" sz="2400" b="1" dirty="0" smtClean="0">
                <a:solidFill>
                  <a:srgbClr val="FF0000"/>
                </a:solidFill>
              </a:rPr>
              <a:t>4. Flow Lines </a:t>
            </a:r>
            <a:endParaRPr lang="en-US" sz="2400" dirty="0" smtClean="0">
              <a:solidFill>
                <a:srgbClr val="FF0000"/>
              </a:solidFill>
            </a:endParaRPr>
          </a:p>
          <a:p>
            <a:r>
              <a:rPr lang="en-US" sz="2400" dirty="0" smtClean="0"/>
              <a:t>Flow lines with arrowheads are used to indicate the direction of flow of operation. Normally, the flow of arrows is from top to button and from left to right. </a:t>
            </a:r>
          </a:p>
          <a:p>
            <a:endParaRPr lang="en-US" sz="2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12136"/>
          </a:xfrm>
        </p:spPr>
        <p:txBody>
          <a:bodyPr/>
          <a:lstStyle/>
          <a:p>
            <a:r>
              <a:rPr lang="en-US" sz="4000" b="1" dirty="0" smtClean="0">
                <a:solidFill>
                  <a:srgbClr val="C00000"/>
                </a:solidFill>
              </a:rPr>
              <a:t>Introduction to Flash</a:t>
            </a:r>
            <a:endParaRPr lang="en-IN" altLang="en-US" sz="4000" b="1" dirty="0">
              <a:ln>
                <a:noFill/>
              </a:ln>
              <a:gradFill>
                <a:gsLst>
                  <a:gs pos="0">
                    <a:srgbClr val="E30000"/>
                  </a:gs>
                  <a:gs pos="100000">
                    <a:srgbClr val="760303"/>
                  </a:gs>
                </a:gsLst>
                <a:lin scaled="0"/>
              </a:gra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383540" y="1177047"/>
            <a:ext cx="11530330" cy="5311383"/>
          </a:xfrm>
        </p:spPr>
        <p:txBody>
          <a:bodyPr/>
          <a:lstStyle/>
          <a:p>
            <a:pPr>
              <a:lnSpc>
                <a:spcPct val="150000"/>
              </a:lnSpc>
            </a:pPr>
            <a:r>
              <a:rPr lang="en-US" sz="2400" b="1" dirty="0" smtClean="0"/>
              <a:t>Flash </a:t>
            </a:r>
            <a:r>
              <a:rPr lang="en-US" sz="2400" dirty="0" smtClean="0"/>
              <a:t>is used by designers and developers to create presentations, applications and other content. The Flash projects may include simple animations, video content, complex presentations and applications. In general, individual pieces of be basic animation. You can make media-rich Flash applications by including pictures, sound, video and special effects. </a:t>
            </a:r>
          </a:p>
          <a:p>
            <a:r>
              <a:rPr lang="en-US" sz="2400" dirty="0" smtClean="0"/>
              <a:t>Flash can be used to work with a variety of file types. But here mainly  two types of files their are uses: </a:t>
            </a:r>
          </a:p>
          <a:p>
            <a:pPr lvl="0"/>
            <a:r>
              <a:rPr lang="en-US" sz="2400" dirty="0" smtClean="0"/>
              <a:t>1. FLA files are the primary files you work with in Flash. These are the files that contain the basic media, timeline, and script information for a Flash document. </a:t>
            </a:r>
          </a:p>
          <a:p>
            <a:pPr lvl="0"/>
            <a:r>
              <a:rPr lang="en-US" sz="2400" dirty="0" smtClean="0"/>
              <a:t>2. SWF files are the compressed versions of FLA files. These are the files that you display on a web page. </a:t>
            </a:r>
          </a:p>
          <a:p>
            <a:pPr>
              <a:lnSpc>
                <a:spcPct val="150000"/>
              </a:lnSpc>
            </a:pPr>
            <a:endParaRPr lang="en-US" sz="2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274955"/>
            <a:ext cx="10972800" cy="6472555"/>
          </a:xfrm>
        </p:spPr>
        <p:txBody>
          <a:bodyPr/>
          <a:lstStyle/>
          <a:p>
            <a:r>
              <a:rPr lang="en-IN" altLang="en-US" sz="23900" b="1">
                <a:solidFill>
                  <a:schemeClr val="bg1"/>
                </a:solidFill>
                <a:effectLst>
                  <a:outerShdw blurRad="38100" dist="38100" dir="2700000" algn="tl">
                    <a:srgbClr val="000000">
                      <a:alpha val="43137"/>
                    </a:srgbClr>
                  </a:outerShdw>
                </a:effectLst>
                <a:latin typeface="Monotype Corsiva" panose="03010101010201010101" charset="0"/>
                <a:cs typeface="Monotype Corsiva" panose="03010101010201010101" charset="0"/>
              </a:rPr>
              <a:t>Thank  </a:t>
            </a:r>
            <a:br>
              <a:rPr lang="en-IN" altLang="en-US" sz="23900" b="1">
                <a:solidFill>
                  <a:schemeClr val="bg1"/>
                </a:solidFill>
                <a:effectLst>
                  <a:outerShdw blurRad="38100" dist="38100" dir="2700000" algn="tl">
                    <a:srgbClr val="000000">
                      <a:alpha val="43137"/>
                    </a:srgbClr>
                  </a:outerShdw>
                </a:effectLst>
                <a:latin typeface="Monotype Corsiva" panose="03010101010201010101" charset="0"/>
                <a:cs typeface="Monotype Corsiva" panose="03010101010201010101" charset="0"/>
              </a:rPr>
            </a:br>
            <a:r>
              <a:rPr lang="en-IN" altLang="en-US" sz="23900" b="1">
                <a:solidFill>
                  <a:schemeClr val="bg1"/>
                </a:solidFill>
                <a:effectLst>
                  <a:outerShdw blurRad="38100" dist="38100" dir="2700000" algn="tl">
                    <a:srgbClr val="000000">
                      <a:alpha val="43137"/>
                    </a:srgbClr>
                  </a:outerShdw>
                </a:effectLst>
                <a:latin typeface="Monotype Corsiva" panose="03010101010201010101" charset="0"/>
                <a:cs typeface="Monotype Corsiva" panose="03010101010201010101" charset="0"/>
              </a:rPr>
              <a:t>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383540" y="564205"/>
            <a:ext cx="11530330" cy="5924226"/>
          </a:xfrm>
        </p:spPr>
        <p:txBody>
          <a:bodyPr/>
          <a:lstStyle/>
          <a:p>
            <a:pPr lvl="0">
              <a:lnSpc>
                <a:spcPct val="150000"/>
              </a:lnSpc>
            </a:pPr>
            <a:endParaRPr lang="en-US" sz="2400" dirty="0" smtClean="0"/>
          </a:p>
          <a:p>
            <a:r>
              <a:rPr lang="en-US" sz="2800" dirty="0" smtClean="0">
                <a:solidFill>
                  <a:srgbClr val="FF0000"/>
                </a:solidFill>
              </a:rPr>
              <a:t>There are two editions of Flash. </a:t>
            </a:r>
          </a:p>
          <a:p>
            <a:pPr lvl="0"/>
            <a:r>
              <a:rPr lang="en-US" sz="2800" dirty="0" smtClean="0"/>
              <a:t>1. Flash Basic 8 </a:t>
            </a:r>
          </a:p>
          <a:p>
            <a:pPr lvl="0"/>
            <a:r>
              <a:rPr lang="en-US" sz="2800" dirty="0" smtClean="0"/>
              <a:t>2. Flash Professional 8 </a:t>
            </a:r>
          </a:p>
          <a:p>
            <a:r>
              <a:rPr lang="en-US" sz="2800" b="1" dirty="0" smtClean="0">
                <a:solidFill>
                  <a:srgbClr val="FF0000"/>
                </a:solidFill>
              </a:rPr>
              <a:t>1. Flash Basic 8 </a:t>
            </a:r>
            <a:endParaRPr lang="en-US" sz="2800" dirty="0" smtClean="0">
              <a:solidFill>
                <a:srgbClr val="FF0000"/>
              </a:solidFill>
            </a:endParaRPr>
          </a:p>
          <a:p>
            <a:r>
              <a:rPr lang="en-US" sz="2800" dirty="0" smtClean="0"/>
              <a:t>Flash Basic 8 is the perfect tool for the web designers, interactive media professionals or subject matter experts developing multimedia content. Emphasis is on creation, import and manipulation of many types of media (audio, video, bitmaps, vectors, text, and data). </a:t>
            </a:r>
          </a:p>
          <a:p>
            <a:pPr marL="0" indent="0">
              <a:buNone/>
            </a:pPr>
            <a:endParaRPr lang="en-IN" altLang="en-US" sz="2400"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383540" y="680937"/>
            <a:ext cx="11530330" cy="5807494"/>
          </a:xfrm>
        </p:spPr>
        <p:txBody>
          <a:bodyPr/>
          <a:lstStyle/>
          <a:p>
            <a:pPr lvl="0">
              <a:lnSpc>
                <a:spcPct val="150000"/>
              </a:lnSpc>
            </a:pPr>
            <a:endParaRPr lang="en-US" sz="2400" dirty="0" smtClean="0"/>
          </a:p>
          <a:p>
            <a:r>
              <a:rPr lang="en-US" sz="3600" b="1" dirty="0" smtClean="0">
                <a:solidFill>
                  <a:srgbClr val="FF0000"/>
                </a:solidFill>
              </a:rPr>
              <a:t>2. Flash Professional 8</a:t>
            </a:r>
            <a:endParaRPr lang="en-US" sz="3600" dirty="0" smtClean="0">
              <a:solidFill>
                <a:srgbClr val="FF0000"/>
              </a:solidFill>
            </a:endParaRPr>
          </a:p>
          <a:p>
            <a:r>
              <a:rPr lang="en-US" sz="3600" dirty="0" smtClean="0"/>
              <a:t>Macromedia designed </a:t>
            </a:r>
            <a:r>
              <a:rPr lang="en-US" sz="3600" b="1" dirty="0" smtClean="0"/>
              <a:t>Flash Professional 8 </a:t>
            </a:r>
            <a:r>
              <a:rPr lang="en-US" sz="3600" dirty="0" smtClean="0"/>
              <a:t>is for advanced web designers and application builders. It includes all the features of Flash Basic 8, along with several powerful new tools. It provides many new tools for optimizing the look and feel of the Flash files. </a:t>
            </a:r>
          </a:p>
          <a:p>
            <a:pPr marL="0" indent="0">
              <a:buNone/>
            </a:pPr>
            <a:endParaRPr lang="en-IN" altLang="en-US" sz="2400"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78673"/>
          </a:xfrm>
        </p:spPr>
        <p:txBody>
          <a:bodyPr/>
          <a:lstStyle/>
          <a:p>
            <a:pPr algn="l"/>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To Open Flash </a:t>
            </a:r>
            <a:r>
              <a:rPr lang="en-US" sz="4000" dirty="0" smtClean="0"/>
              <a:t/>
            </a:r>
            <a:br>
              <a:rPr lang="en-US" sz="4000" dirty="0" smtClean="0"/>
            </a:br>
            <a:endParaRPr lang="en-IN" altLang="en-US" sz="40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383540" y="1417955"/>
            <a:ext cx="11530330" cy="5070475"/>
          </a:xfrm>
        </p:spPr>
        <p:txBody>
          <a:bodyPr/>
          <a:lstStyle/>
          <a:p>
            <a:r>
              <a:rPr lang="en-US" sz="2400" dirty="0" smtClean="0"/>
              <a:t>To begin your work in Flash, perform these steps: </a:t>
            </a:r>
          </a:p>
          <a:p>
            <a:pPr lvl="0"/>
            <a:r>
              <a:rPr lang="en-US" sz="2400" dirty="0" smtClean="0"/>
              <a:t>Click on Start button and select </a:t>
            </a:r>
            <a:r>
              <a:rPr lang="en-US" sz="2400" b="1" dirty="0" smtClean="0"/>
              <a:t>all Programs</a:t>
            </a:r>
            <a:r>
              <a:rPr lang="en-US" sz="2400" dirty="0" smtClean="0"/>
              <a:t>. </a:t>
            </a:r>
          </a:p>
          <a:p>
            <a:pPr lvl="0"/>
            <a:r>
              <a:rPr lang="en-US" sz="2400" dirty="0" smtClean="0"/>
              <a:t>Select </a:t>
            </a:r>
            <a:r>
              <a:rPr lang="en-US" sz="2400" b="1" dirty="0" smtClean="0"/>
              <a:t>Macromedia</a:t>
            </a:r>
            <a:r>
              <a:rPr lang="en-US" sz="2400" dirty="0" smtClean="0"/>
              <a:t> option. </a:t>
            </a:r>
          </a:p>
          <a:p>
            <a:pPr lvl="0"/>
            <a:r>
              <a:rPr lang="en-US" sz="2400" dirty="0" smtClean="0"/>
              <a:t>Click on </a:t>
            </a:r>
            <a:r>
              <a:rPr lang="en-US" sz="2400" b="1" dirty="0" smtClean="0"/>
              <a:t>Macromedia</a:t>
            </a:r>
            <a:r>
              <a:rPr lang="en-US" sz="2400" dirty="0" smtClean="0"/>
              <a:t> Flash 8. </a:t>
            </a:r>
          </a:p>
          <a:p>
            <a:r>
              <a:rPr lang="en-US" sz="2400" dirty="0" smtClean="0"/>
              <a:t>Thus, the Macromedia Flash 8 screen opens (as shown).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24588"/>
          </a:xfrm>
        </p:spPr>
        <p:txBody>
          <a:bodyPr/>
          <a:lstStyle/>
          <a:p>
            <a:pPr lvl="0" algn="l"/>
            <a:r>
              <a:rPr lang="en-US" sz="3200" dirty="0" smtClean="0">
                <a:solidFill>
                  <a:srgbClr val="FF0000"/>
                </a:solidFill>
              </a:rPr>
              <a:t>Thus, the Macromedia Flash 8 screen opens (as shown). </a:t>
            </a:r>
            <a:r>
              <a:rPr lang="en-US" sz="4000" dirty="0" smtClean="0"/>
              <a:t/>
            </a:r>
            <a:br>
              <a:rPr lang="en-US" sz="4000" dirty="0" smtClean="0"/>
            </a:br>
            <a:endParaRPr lang="en-IN" altLang="en-US" sz="40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pic>
        <p:nvPicPr>
          <p:cNvPr id="1026" name="Picture 2" descr="C:\Users\Dr. Birebdra\Desktop\Flash 1.png"/>
          <p:cNvPicPr>
            <a:picLocks noGrp="1" noChangeAspect="1" noChangeArrowheads="1"/>
          </p:cNvPicPr>
          <p:nvPr>
            <p:ph idx="1"/>
          </p:nvPr>
        </p:nvPicPr>
        <p:blipFill>
          <a:blip r:embed="rId2"/>
          <a:srcRect/>
          <a:stretch>
            <a:fillRect/>
          </a:stretch>
        </p:blipFill>
        <p:spPr bwMode="auto">
          <a:xfrm>
            <a:off x="5758774" y="1417639"/>
            <a:ext cx="6186792" cy="4662148"/>
          </a:xfrm>
          <a:prstGeom prst="rect">
            <a:avLst/>
          </a:prstGeom>
          <a:noFill/>
        </p:spPr>
      </p:pic>
      <p:sp>
        <p:nvSpPr>
          <p:cNvPr id="1027" name="Rectangle 3"/>
          <p:cNvSpPr>
            <a:spLocks noChangeArrowheads="1"/>
          </p:cNvSpPr>
          <p:nvPr/>
        </p:nvSpPr>
        <p:spPr bwMode="auto">
          <a:xfrm>
            <a:off x="0" y="1391055"/>
            <a:ext cx="5588261"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t>You will notice that the ‘Flash’ window is divided into three segments. They are: </a:t>
            </a:r>
          </a:p>
          <a:p>
            <a:pPr lvl="0"/>
            <a:r>
              <a:rPr lang="en-US" sz="2400" dirty="0" smtClean="0"/>
              <a:t>Open a Recent Item </a:t>
            </a:r>
          </a:p>
          <a:p>
            <a:pPr lvl="0"/>
            <a:r>
              <a:rPr lang="en-US" sz="2400" dirty="0" smtClean="0"/>
              <a:t>Create New </a:t>
            </a:r>
          </a:p>
          <a:p>
            <a:pPr lvl="0"/>
            <a:r>
              <a:rPr lang="en-US" sz="2400" dirty="0" smtClean="0"/>
              <a:t>Create from Template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smtClean="0">
                <a:solidFill>
                  <a:srgbClr val="FF0000"/>
                </a:solidFill>
              </a:rPr>
              <a:t>Components of Flash document Window </a:t>
            </a:r>
            <a:r>
              <a:rPr lang="en-US" sz="3200" dirty="0" smtClean="0">
                <a:solidFill>
                  <a:srgbClr val="FF0000"/>
                </a:solidFill>
              </a:rPr>
              <a:t/>
            </a:r>
            <a:br>
              <a:rPr lang="en-US" sz="3200" dirty="0" smtClean="0">
                <a:solidFill>
                  <a:srgbClr val="FF0000"/>
                </a:solidFill>
              </a:rPr>
            </a:br>
            <a:endParaRPr lang="en-IN" altLang="en-US" sz="32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383540" y="1417955"/>
            <a:ext cx="11530330" cy="5070475"/>
          </a:xfrm>
        </p:spPr>
        <p:txBody>
          <a:bodyPr/>
          <a:lstStyle/>
          <a:p>
            <a:r>
              <a:rPr lang="en-US" sz="2400" dirty="0" smtClean="0"/>
              <a:t>The different components of the Flash window are: </a:t>
            </a:r>
          </a:p>
          <a:p>
            <a:r>
              <a:rPr lang="en-US" sz="2400" b="1" dirty="0" smtClean="0"/>
              <a:t>The Stage</a:t>
            </a:r>
            <a:endParaRPr lang="en-US" sz="2400" dirty="0" smtClean="0"/>
          </a:p>
          <a:p>
            <a:r>
              <a:rPr lang="en-US" sz="2400" dirty="0" smtClean="0"/>
              <a:t>The Stage is the rectangular area where you place graphic content, including vector art, text boxes, buttons, imported bitmap graphics or video clips and so on while creating Flash documents. The Stage in the Flash environment represents the rectangular space in Macromedia Flash Player or in a web browser window where your Flash document appears during playback. By default, the stage dimension is set to 550 x 400 pixels. You can zoom in and out to change the view of the Stage as you work. </a:t>
            </a:r>
          </a:p>
          <a:p>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3387" y="272373"/>
            <a:ext cx="5914417" cy="678337"/>
          </a:xfrm>
        </p:spPr>
        <p:txBody>
          <a:bodyPr/>
          <a:lstStyle/>
          <a:p>
            <a:pPr lvl="0" algn="l" rtl="0"/>
            <a:r>
              <a:rPr lang="en-US" sz="4800" dirty="0" smtClean="0"/>
              <a:t>  </a:t>
            </a:r>
            <a:r>
              <a:rPr lang="en-US" sz="4800" dirty="0" smtClean="0">
                <a:solidFill>
                  <a:srgbClr val="FF0000"/>
                </a:solidFill>
              </a:rPr>
              <a:t> </a:t>
            </a:r>
            <a:r>
              <a:rPr lang="en-US" sz="4800" dirty="0" smtClean="0"/>
              <a:t> </a:t>
            </a:r>
            <a:br>
              <a:rPr lang="en-US" sz="4800" dirty="0" smtClean="0"/>
            </a:br>
            <a:r>
              <a:rPr lang="en-US" sz="4800" dirty="0" smtClean="0"/>
              <a:t/>
            </a:r>
            <a:br>
              <a:rPr lang="en-US" sz="4800" dirty="0" smtClean="0"/>
            </a:br>
            <a:r>
              <a:rPr lang="en-US" sz="3200" b="1" dirty="0" smtClean="0">
                <a:solidFill>
                  <a:srgbClr val="FF0000"/>
                </a:solidFill>
                <a:ea typeface="Calibri" pitchFamily="34" charset="0"/>
                <a:cs typeface="Times New Roman" pitchFamily="18" charset="0"/>
              </a:rPr>
              <a:t>Zooming </a:t>
            </a:r>
            <a:r>
              <a:rPr lang="en-US" sz="3200" dirty="0" smtClean="0">
                <a:solidFill>
                  <a:srgbClr val="FF0000"/>
                </a:solidFill>
                <a:cs typeface="Arial" pitchFamily="34" charset="0"/>
              </a:rPr>
              <a:t/>
            </a:r>
            <a:br>
              <a:rPr lang="en-US" sz="3200" dirty="0" smtClean="0">
                <a:solidFill>
                  <a:srgbClr val="FF0000"/>
                </a:solidFill>
                <a:cs typeface="Arial" pitchFamily="34" charset="0"/>
              </a:rPr>
            </a:br>
            <a:r>
              <a:rPr lang="en-US" sz="4800" dirty="0" smtClean="0"/>
              <a:t/>
            </a:r>
            <a:br>
              <a:rPr lang="en-US" sz="4800" dirty="0" smtClean="0"/>
            </a:br>
            <a:endParaRPr lang="en-IN" altLang="en-US" sz="48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6" name="Rectangle 5"/>
          <p:cNvSpPr/>
          <p:nvPr/>
        </p:nvSpPr>
        <p:spPr>
          <a:xfrm>
            <a:off x="243191" y="933856"/>
            <a:ext cx="11430000" cy="1200329"/>
          </a:xfrm>
          <a:prstGeom prst="rect">
            <a:avLst/>
          </a:prstGeom>
        </p:spPr>
        <p:txBody>
          <a:bodyPr wrap="square">
            <a:spAutoFit/>
          </a:bodyPr>
          <a:lstStyle/>
          <a:p>
            <a:pPr>
              <a:lnSpc>
                <a:spcPct val="150000"/>
              </a:lnSpc>
            </a:pPr>
            <a:endParaRPr lang="en-US" sz="2400" dirty="0" smtClean="0"/>
          </a:p>
          <a:p>
            <a:pPr>
              <a:lnSpc>
                <a:spcPct val="150000"/>
              </a:lnSpc>
            </a:pPr>
            <a:r>
              <a:rPr lang="en-US" sz="2400" dirty="0" smtClean="0"/>
              <a:t>     </a:t>
            </a:r>
          </a:p>
        </p:txBody>
      </p:sp>
      <p:pic>
        <p:nvPicPr>
          <p:cNvPr id="12289" name="Picture 1" descr="C:\Users\Dr. Birebdra\Desktop\Flash 3.gif"/>
          <p:cNvPicPr>
            <a:picLocks noGrp="1" noChangeAspect="1" noChangeArrowheads="1"/>
          </p:cNvPicPr>
          <p:nvPr>
            <p:ph idx="1"/>
          </p:nvPr>
        </p:nvPicPr>
        <p:blipFill>
          <a:blip r:embed="rId2"/>
          <a:srcRect/>
          <a:stretch>
            <a:fillRect/>
          </a:stretch>
        </p:blipFill>
        <p:spPr bwMode="auto">
          <a:xfrm>
            <a:off x="6507804" y="1147864"/>
            <a:ext cx="5214025" cy="4322058"/>
          </a:xfrm>
          <a:prstGeom prst="rect">
            <a:avLst/>
          </a:prstGeom>
          <a:noFill/>
        </p:spPr>
      </p:pic>
      <p:sp>
        <p:nvSpPr>
          <p:cNvPr id="12290" name="Rectangle 2"/>
          <p:cNvSpPr>
            <a:spLocks noChangeArrowheads="1"/>
          </p:cNvSpPr>
          <p:nvPr/>
        </p:nvSpPr>
        <p:spPr bwMode="auto">
          <a:xfrm flipV="1">
            <a:off x="0" y="252919"/>
            <a:ext cx="725683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1" name="Rectangle 3"/>
          <p:cNvSpPr>
            <a:spLocks noChangeArrowheads="1"/>
          </p:cNvSpPr>
          <p:nvPr/>
        </p:nvSpPr>
        <p:spPr bwMode="auto">
          <a:xfrm>
            <a:off x="904673" y="2791839"/>
            <a:ext cx="22313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2" name="Rectangle 4"/>
          <p:cNvSpPr>
            <a:spLocks noChangeArrowheads="1"/>
          </p:cNvSpPr>
          <p:nvPr/>
        </p:nvSpPr>
        <p:spPr bwMode="auto">
          <a:xfrm>
            <a:off x="-1" y="1167319"/>
            <a:ext cx="6429983"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To view the entire Stage on the screen or to view a particular area of your drawing at high magnification, you can change the magnification level. The magnification depends on the resolution of your monitor and the document size. The minimum value for Zooming Out on the Stage is 8% and the maximum value for Zooming In on the Stage is 2000%. </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To magnify or reduce your view of the Stage, perform the following: </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Select the Zoom tool in the Tools panel. </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Click on Zoom In or Zoom Out button as per the need. </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Drag the tool on the stage and click.</a:t>
            </a:r>
            <a:endParaRPr kumimoji="0" lang="en-US" sz="24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2477</Words>
  <Application>WPS Presentation</Application>
  <PresentationFormat>Custom</PresentationFormat>
  <Paragraphs>174</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Slide 1</vt:lpstr>
      <vt:lpstr>Introduction to Flash  and  Flow Chart </vt:lpstr>
      <vt:lpstr>Introduction to Flash</vt:lpstr>
      <vt:lpstr>Slide 4</vt:lpstr>
      <vt:lpstr>Slide 5</vt:lpstr>
      <vt:lpstr> To Open Flash  </vt:lpstr>
      <vt:lpstr>Thus, the Macromedia Flash 8 screen opens (as shown).  </vt:lpstr>
      <vt:lpstr>Components of Flash document Window  </vt:lpstr>
      <vt:lpstr>      Zooming   </vt:lpstr>
      <vt:lpstr> The Timeline  </vt:lpstr>
      <vt:lpstr> The Timeline</vt:lpstr>
      <vt:lpstr> Moving the Play head </vt:lpstr>
      <vt:lpstr>   Key frames   </vt:lpstr>
      <vt:lpstr> Layers </vt:lpstr>
      <vt:lpstr>   Tool Panel    </vt:lpstr>
      <vt:lpstr> Making a Simple Flash Document  </vt:lpstr>
      <vt:lpstr>  Drawing an Oval/a Circle   </vt:lpstr>
      <vt:lpstr>   Transforming an Object    </vt:lpstr>
      <vt:lpstr>    Rotating an Object     </vt:lpstr>
      <vt:lpstr>     Saving a File in Flash      </vt:lpstr>
      <vt:lpstr>     Animation in Flash      </vt:lpstr>
      <vt:lpstr>     Algorithm and Flow Chart      </vt:lpstr>
      <vt:lpstr>     Algorithm and Flow Chart Steps      </vt:lpstr>
      <vt:lpstr>      For Example- 1      </vt:lpstr>
      <vt:lpstr>      For Example- 2      </vt:lpstr>
      <vt:lpstr>       Flow Chart       </vt:lpstr>
      <vt:lpstr>       Flow Chart :Example- 3       </vt:lpstr>
      <vt:lpstr>      Different Symbols Used in a Flow Chart      </vt:lpstr>
      <vt:lpstr>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INFORMATION TECHNOLOGY</dc:title>
  <dc:creator>User</dc:creator>
  <cp:lastModifiedBy>Windows User</cp:lastModifiedBy>
  <cp:revision>113</cp:revision>
  <dcterms:created xsi:type="dcterms:W3CDTF">2020-10-12T07:44:00Z</dcterms:created>
  <dcterms:modified xsi:type="dcterms:W3CDTF">2020-12-17T06:07:57Z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1033-11.2.0.9739</vt:lpwstr>
  </property>
</Properties>
</file>