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sldIdLst>
    <p:sldId id="448" r:id="rId2"/>
    <p:sldId id="305" r:id="rId3"/>
    <p:sldId id="497" r:id="rId4"/>
    <p:sldId id="496" r:id="rId5"/>
    <p:sldId id="408" r:id="rId6"/>
    <p:sldId id="498" r:id="rId7"/>
    <p:sldId id="306" r:id="rId8"/>
    <p:sldId id="507" r:id="rId9"/>
    <p:sldId id="500" r:id="rId10"/>
    <p:sldId id="505" r:id="rId11"/>
    <p:sldId id="506" r:id="rId12"/>
    <p:sldId id="504" r:id="rId13"/>
    <p:sldId id="308" r:id="rId14"/>
    <p:sldId id="501" r:id="rId15"/>
    <p:sldId id="309" r:id="rId16"/>
    <p:sldId id="502" r:id="rId17"/>
    <p:sldId id="310" r:id="rId18"/>
    <p:sldId id="503" r:id="rId19"/>
    <p:sldId id="50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A1D24A-327A-4AF4-830F-0EB70C044CF3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ED34E1-5256-4A9E-AE3B-719D47819E4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5525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E6E45-D06A-45CF-8334-60DB2879CD37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299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3779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2057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2625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7236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2699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3467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6300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4474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978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9287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9219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5536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23381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9252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9567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4366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4C0DB-D35E-4FE3-B769-0155129E4CAF}" type="datetimeFigureOut">
              <a:rPr lang="en-IN" smtClean="0"/>
              <a:t>17-06-2020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134D7C6-7425-4AA5-BE67-6D21EC72DAA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2773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35591" y="474759"/>
            <a:ext cx="4581428" cy="570554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BIOCHEMISTY</a:t>
            </a:r>
            <a:r>
              <a:rPr lang="en-US" sz="3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91B91BCF-A164-4BA6-88C8-3F7E05902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2524579"/>
            <a:ext cx="608660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dirty="0">
                <a:latin typeface="Arial" charset="0"/>
              </a:rPr>
              <a:t>BINITA RANI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ASSOCIATE PROFESSOR (DAIRY CHEMISTRY)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FACULTY OF DAIRY TECHNOLOGY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S.G.I.D.T., BVC CAMPUS,</a:t>
            </a:r>
          </a:p>
          <a:p>
            <a:pPr>
              <a:defRPr/>
            </a:pPr>
            <a:r>
              <a:rPr lang="en-US" dirty="0">
                <a:latin typeface="Arial" charset="0"/>
              </a:rPr>
              <a:t>P.O.- BVC, DIST.-PATNA-800014</a:t>
            </a:r>
            <a:endParaRPr lang="en-AU" dirty="0">
              <a:latin typeface="Arial" charset="0"/>
            </a:endParaRPr>
          </a:p>
        </p:txBody>
      </p:sp>
      <p:pic>
        <p:nvPicPr>
          <p:cNvPr id="4" name="Picture 16" descr="C:\Users\Rakesh Kumar\Downloads\IMG-20171012-WA0017.jpg">
            <a:extLst>
              <a:ext uri="{FF2B5EF4-FFF2-40B4-BE49-F238E27FC236}">
                <a16:creationId xmlns:a16="http://schemas.microsoft.com/office/drawing/2014/main" id="{FDD3A43D-3CC9-455F-980F-A1A639642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323185"/>
            <a:ext cx="1357322" cy="1472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Rakesh Kumar\Desktop\New folder (6)\BASU Official Noticeboard 20180110_000810.jpg">
            <a:extLst>
              <a:ext uri="{FF2B5EF4-FFF2-40B4-BE49-F238E27FC236}">
                <a16:creationId xmlns:a16="http://schemas.microsoft.com/office/drawing/2014/main" id="{699DE3EB-6670-4C5E-A884-0430F9774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2054" y="183161"/>
            <a:ext cx="1428760" cy="1472372"/>
          </a:xfrm>
          <a:prstGeom prst="rect">
            <a:avLst/>
          </a:prstGeom>
          <a:noFill/>
        </p:spPr>
      </p:pic>
      <p:pic>
        <p:nvPicPr>
          <p:cNvPr id="6" name="Picture 2" descr="http://www.sgidst.org.in/wp-content/uploads/2016/11/dairy_banner_002-1090x344.jpg">
            <a:extLst>
              <a:ext uri="{FF2B5EF4-FFF2-40B4-BE49-F238E27FC236}">
                <a16:creationId xmlns:a16="http://schemas.microsoft.com/office/drawing/2014/main" id="{C2468F3D-D6B8-45A0-A8C4-5409A4A8D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866" y="4010020"/>
            <a:ext cx="11291517" cy="2587332"/>
          </a:xfrm>
          <a:prstGeom prst="rect">
            <a:avLst/>
          </a:prstGeom>
          <a:noFill/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984E1F8-F28E-45A8-92B0-3E1A2CE951B0}"/>
              </a:ext>
            </a:extLst>
          </p:cNvPr>
          <p:cNvSpPr/>
          <p:nvPr/>
        </p:nvSpPr>
        <p:spPr>
          <a:xfrm>
            <a:off x="2865423" y="989145"/>
            <a:ext cx="65301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sz="2400" dirty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Course No.-DTC-111,    Credit Hours – 2 (1+1)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D2EE76E-7CD6-4718-A95C-CA969392F7FB}"/>
              </a:ext>
            </a:extLst>
          </p:cNvPr>
          <p:cNvSpPr txBox="1">
            <a:spLocks/>
          </p:cNvSpPr>
          <p:nvPr/>
        </p:nvSpPr>
        <p:spPr>
          <a:xfrm>
            <a:off x="2718206" y="1460885"/>
            <a:ext cx="7088402" cy="19084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          </a:t>
            </a:r>
            <a:r>
              <a:rPr lang="en-US" sz="4100" b="1" dirty="0">
                <a:solidFill>
                  <a:srgbClr val="0070C0"/>
                </a:solidFill>
              </a:rPr>
              <a:t>ENZYME KINETICS </a:t>
            </a:r>
          </a:p>
        </p:txBody>
      </p:sp>
    </p:spTree>
    <p:extLst>
      <p:ext uri="{BB962C8B-B14F-4D97-AF65-F5344CB8AC3E}">
        <p14:creationId xmlns:p14="http://schemas.microsoft.com/office/powerpoint/2010/main" val="1537246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197" y="-337629"/>
            <a:ext cx="11363420" cy="7755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absence of enzyme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conversion of S to P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slow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uncontrolled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presence of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specific enzyme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 is converted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swiftly and specifically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Enzyme is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specific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will not convert A to B or X to Y.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Enzymes also provide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rate acceleration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comparing rate of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chemical reaction in solution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=&gt; rate of the same reaction with the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reactants bound to enzyme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 reaction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occur up to 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1014 times faster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00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B396043-81B1-4D9B-AEA2-44ADFD5C159B}"/>
              </a:ext>
            </a:extLst>
          </p:cNvPr>
          <p:cNvSpPr/>
          <p:nvPr/>
        </p:nvSpPr>
        <p:spPr>
          <a:xfrm>
            <a:off x="365759" y="530444"/>
            <a:ext cx="10620293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unit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amount of enzyme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will catalyze the conversion of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μ mol of substrate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min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a given set of conditions.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Units of enzyme can be converted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milligrams of enzyme by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conversion factor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called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specific activity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Specific activity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amount of enzyme activity per milligram of protein (micromoles of product formed / minute / milligram of protein, or units per milligram).</a:t>
            </a:r>
          </a:p>
        </p:txBody>
      </p:sp>
    </p:spTree>
    <p:extLst>
      <p:ext uri="{BB962C8B-B14F-4D97-AF65-F5344CB8AC3E}">
        <p14:creationId xmlns:p14="http://schemas.microsoft.com/office/powerpoint/2010/main" val="2428069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2E7C77A-FB7F-4E32-85D1-4E750061714B}"/>
              </a:ext>
            </a:extLst>
          </p:cNvPr>
          <p:cNvSpPr/>
          <p:nvPr/>
        </p:nvSpPr>
        <p:spPr>
          <a:xfrm>
            <a:off x="295422" y="72947"/>
            <a:ext cx="10664126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 pure enzyme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under a defined set of conditions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specific activity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constant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however, different enzymes have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specific activities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 assay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 of measuring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fast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given (or unknown) amount of enzyme will convert substrate to product -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 of measuring a velocity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Velocity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(rate, v, activity, d[P]/dt, d[S]/dt)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how fast an enzyme converts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substrate to product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amount of substrate consumed, or product formed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 unit time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Units are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micromoles per minute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μmol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/min) units.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974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" y="686213"/>
            <a:ext cx="10866782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Michaelis-Menten Equation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function of enzymes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 rates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reactions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 that they are compatible with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needs of the organism.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understand how enzymes function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 need a </a:t>
            </a:r>
          </a:p>
          <a:p>
            <a:pPr algn="just"/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kinetic description of their activity.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many enzymes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rate of catalysis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V0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which is defined as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of moles of product formed per second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varies with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substrate concentration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[S].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rate of catalysis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rises linearly as substrate concentration increases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begins to level off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approach a maximum at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higher substrate concentrations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AD96D4-F331-4AA7-80D5-D3B9B5CD9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871" y="223743"/>
            <a:ext cx="10774016" cy="600954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13A31B4-4670-4011-8F88-2EF15B34342D}"/>
              </a:ext>
            </a:extLst>
          </p:cNvPr>
          <p:cNvSpPr/>
          <p:nvPr/>
        </p:nvSpPr>
        <p:spPr>
          <a:xfrm>
            <a:off x="351697" y="6172592"/>
            <a:ext cx="117324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Effect of substrate concentration on the initial velocity of an enzyme-catalyzed reaction</a:t>
            </a:r>
            <a:endParaRPr lang="en-IN" sz="2400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9B44F7B-6182-421B-B763-19FF357F8EF6}"/>
              </a:ext>
            </a:extLst>
          </p:cNvPr>
          <p:cNvSpPr/>
          <p:nvPr/>
        </p:nvSpPr>
        <p:spPr>
          <a:xfrm>
            <a:off x="351697" y="110841"/>
            <a:ext cx="100910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2667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2881" y="330507"/>
            <a:ext cx="1086943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extent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 formation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determined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function of time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series of substrate concentrations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each case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amount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 formed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increases with time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although eventually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time is reached when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is no net change in the concentration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S or P.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Enzyme is still actively converting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substrate into product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visa versa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but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reaction equilibrium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been attained.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define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V0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increase in product with time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[P] is low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times close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zero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(hence, V0).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V0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determined for each substrate concentration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measuring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rate of product formation at early times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before P accumulates 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65798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FB55D87-F00F-4884-BEF4-1B1F4A4F290A}"/>
              </a:ext>
            </a:extLst>
          </p:cNvPr>
          <p:cNvSpPr/>
          <p:nvPr/>
        </p:nvSpPr>
        <p:spPr>
          <a:xfrm>
            <a:off x="0" y="691889"/>
            <a:ext cx="9090992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begin our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kinetic examination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 activity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the graph shown in Figure.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a </a:t>
            </a:r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fixed concentration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enzyme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 0 is almost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linearly proportional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[S] when [S] is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small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but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nearly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independent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[S] when [S] is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large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1913, Leonor Michaelis and Maud Menten proposed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simple model to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account for these kinetic characteristics.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feature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their treatment is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a specific </a:t>
            </a:r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 complex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necessary intermediate in catalysis.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proposed 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simplest one that accounts for the kinetic properties of many enzymes.</a:t>
            </a:r>
          </a:p>
          <a:p>
            <a:endParaRPr lang="en-IN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594CC3-8AF4-421F-83ED-3F618B03B9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0261" y="1018874"/>
            <a:ext cx="2928730" cy="389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07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19CD6D5-5AAD-4564-BFD2-44DEB015B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070" y="-3015"/>
            <a:ext cx="10137913" cy="686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825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5927FD3-2A09-4EAD-9AA9-A43C66910DF1}"/>
              </a:ext>
            </a:extLst>
          </p:cNvPr>
          <p:cNvSpPr/>
          <p:nvPr/>
        </p:nvSpPr>
        <p:spPr>
          <a:xfrm>
            <a:off x="319314" y="831282"/>
            <a:ext cx="10759503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To simplify matters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</a:rPr>
              <a:t> we will work under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steady-state assumption.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 In a steady state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</a:rPr>
              <a:t> the concentrations of intermediates, in this case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[ES] =&gt;</a:t>
            </a:r>
            <a:r>
              <a:rPr lang="en-US" sz="3200" dirty="0">
                <a:latin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stay the same </a:t>
            </a:r>
            <a:r>
              <a:rPr lang="en-US" sz="3200" dirty="0">
                <a:latin typeface="Times New Roman" panose="02020603050405020304" pitchFamily="18" charset="0"/>
              </a:rPr>
              <a:t>even if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</a:rPr>
              <a:t> concentrations of starting materials and products are changing.</a:t>
            </a:r>
          </a:p>
          <a:p>
            <a:endParaRPr lang="en-US" sz="3200" dirty="0">
              <a:latin typeface="Times New Roman" panose="020206030504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This occurs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</a:rPr>
              <a:t> when the rates of formation and breakdown of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ES complex </a:t>
            </a:r>
            <a:r>
              <a:rPr lang="en-US" sz="3200" dirty="0">
                <a:latin typeface="Times New Roman" panose="02020603050405020304" pitchFamily="18" charset="0"/>
              </a:rPr>
              <a:t>are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equal</a:t>
            </a:r>
            <a:r>
              <a:rPr lang="en-US" sz="3200" dirty="0">
                <a:latin typeface="Times New Roman" panose="02020603050405020304" pitchFamily="18" charset="0"/>
              </a:rPr>
              <a:t>.</a:t>
            </a:r>
          </a:p>
          <a:p>
            <a:r>
              <a:rPr lang="en-US" sz="3200" dirty="0">
                <a:latin typeface="Times New Roman" panose="02020603050405020304" pitchFamily="18" charset="0"/>
              </a:rPr>
              <a:t>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Setting the right-hand sides of equations 3 and 4 equal gives</a:t>
            </a:r>
            <a:endParaRPr lang="en-IN" sz="3200" dirty="0"/>
          </a:p>
        </p:txBody>
      </p:sp>
    </p:spTree>
    <p:extLst>
      <p:ext uri="{BB962C8B-B14F-4D97-AF65-F5344CB8AC3E}">
        <p14:creationId xmlns:p14="http://schemas.microsoft.com/office/powerpoint/2010/main" val="2996610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6E65E4B-45CE-4EB9-8A6F-F3CB1E8EED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392" y="64826"/>
            <a:ext cx="8627166" cy="662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92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885181-B027-4866-8B35-71A49256622A}"/>
              </a:ext>
            </a:extLst>
          </p:cNvPr>
          <p:cNvSpPr/>
          <p:nvPr/>
        </p:nvSpPr>
        <p:spPr>
          <a:xfrm>
            <a:off x="391886" y="439395"/>
            <a:ext cx="10077331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Now let us examine the numerator of equation 8.</a:t>
            </a:r>
          </a:p>
          <a:p>
            <a:r>
              <a:rPr lang="en-US" sz="3200" dirty="0">
                <a:latin typeface="Times New Roman" panose="02020603050405020304" pitchFamily="18" charset="0"/>
              </a:rPr>
              <a:t>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The concentration of uncombined substrate [S] is very nearly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</a:rPr>
              <a:t> equal to the total substrate concentration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</a:rPr>
              <a:t> provided that the concentration of enzyme is much lower than that of substrate.</a:t>
            </a:r>
          </a:p>
          <a:p>
            <a:endParaRPr lang="en-US" sz="3200" dirty="0">
              <a:latin typeface="Times New Roman" panose="020206030504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The concentration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uncombined enzyme </a:t>
            </a:r>
            <a:r>
              <a:rPr lang="en-US" sz="3200" dirty="0">
                <a:latin typeface="Times New Roman" panose="02020603050405020304" pitchFamily="18" charset="0"/>
              </a:rPr>
              <a:t>[E] is equal to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total enzyme concentration </a:t>
            </a:r>
            <a:r>
              <a:rPr lang="en-US" sz="3200" dirty="0">
                <a:latin typeface="Times New Roman" panose="02020603050405020304" pitchFamily="18" charset="0"/>
              </a:rPr>
              <a:t>[E]T minus the concentration of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ES complex.</a:t>
            </a:r>
            <a:endParaRPr lang="en-IN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75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3DC752-0C36-46C0-B9D9-F25FBEAD2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35" y="382509"/>
            <a:ext cx="9899374" cy="609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483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CE86C6-762D-435D-B40C-0C851090CDFB}"/>
              </a:ext>
            </a:extLst>
          </p:cNvPr>
          <p:cNvSpPr/>
          <p:nvPr/>
        </p:nvSpPr>
        <p:spPr>
          <a:xfrm>
            <a:off x="203201" y="-45112"/>
            <a:ext cx="11206922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very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substrate concentration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[S] is much less than K M, V0 = (V max/K M)[S]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rate is directly  proportional to the substrate concentration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 substrate concentration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[S] is much greater than K M, V0 = V max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rate is maximal =&gt; independent of substrate concentration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meaning of K M is evident from equation 15.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V0 = V max/2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Then [S] = KM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 M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equal to the substrate concentration at which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reaction rate is half its maximal value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important characteristic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enzyme-catalyzed reaction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is significant for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biological function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most enzymes, </a:t>
            </a:r>
            <a:r>
              <a:rPr lang="en-US" sz="3200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Km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between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10-1 and 10-7 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40147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32520"/>
            <a:ext cx="12046226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Significance of Km and Vmax Values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value for an enzyme depends 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particular substrate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conditions =&gt; pH, temperature, and ionic strength.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concentration of substrate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which half the active sites are filled. Thus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Km provides a measure of the substrate concentration required for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significant catalysis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occur.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equal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dissociation constant of ES complex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k2 is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k-1 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Km indicates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binding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Km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indicates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binding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Km indicates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affinity of ES complex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only when k- 1 is 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k2.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maximal rate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 max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reveals the turnover number of an enzyme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i.e. the number of substrate molecules converted into product by an enzyme molecule in a unit time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enzyme is fully saturated with substrate.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9842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A143D0-F41B-4083-BED5-87F0E4A32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828" y="1612057"/>
            <a:ext cx="10000343" cy="524594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5462F1D-6A1C-4D7C-B18E-6E0DF20975A0}"/>
              </a:ext>
            </a:extLst>
          </p:cNvPr>
          <p:cNvSpPr/>
          <p:nvPr/>
        </p:nvSpPr>
        <p:spPr>
          <a:xfrm>
            <a:off x="211015" y="28026"/>
            <a:ext cx="117043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The Double-Reciprocal Plot</a:t>
            </a:r>
          </a:p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Michaelis-Menten equation </a:t>
            </a:r>
            <a:r>
              <a:rPr lang="en-US" sz="3200" dirty="0">
                <a:latin typeface="Times New Roman" panose="02020603050405020304" pitchFamily="18" charset="0"/>
              </a:rPr>
              <a:t>can be algebraically transformed into equations that are more useful in </a:t>
            </a:r>
            <a:r>
              <a:rPr lang="en-IN" sz="3200" dirty="0">
                <a:latin typeface="Times New Roman" panose="02020603050405020304" pitchFamily="18" charset="0"/>
              </a:rPr>
              <a:t>plotting experimental data</a:t>
            </a:r>
            <a:endParaRPr lang="en-IN" sz="3200" dirty="0"/>
          </a:p>
        </p:txBody>
      </p:sp>
    </p:spTree>
    <p:extLst>
      <p:ext uri="{BB962C8B-B14F-4D97-AF65-F5344CB8AC3E}">
        <p14:creationId xmlns:p14="http://schemas.microsoft.com/office/powerpoint/2010/main" val="3567102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3839" y="-102661"/>
            <a:ext cx="11179535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 of Michaelis-Menten equation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called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Lineweaver-Burk equation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enzymes obeying the Michaelis-Menten relationship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plot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1/V0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versus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1/[S]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yields 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straight line.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line has a slope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Km/Vmax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 intercept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1/Vmax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1/V0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axis, 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 intercept of -1/Km on the 1/[S] axis.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52CB8F-D21C-4274-B6B2-CD6CD33D0D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50" y="3391530"/>
            <a:ext cx="8507901" cy="347220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3D779AF-178E-446E-BAF9-90CE90185CE6}"/>
              </a:ext>
            </a:extLst>
          </p:cNvPr>
          <p:cNvSpPr/>
          <p:nvPr/>
        </p:nvSpPr>
        <p:spPr>
          <a:xfrm>
            <a:off x="9233014" y="4661680"/>
            <a:ext cx="257229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The Double-Reciprocal </a:t>
            </a:r>
          </a:p>
          <a:p>
            <a:r>
              <a:rPr lang="en-I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 Plot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28486657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F89D31-7B4F-41A4-9754-5E7A02C25329}"/>
              </a:ext>
            </a:extLst>
          </p:cNvPr>
          <p:cNvSpPr/>
          <p:nvPr/>
        </p:nvSpPr>
        <p:spPr>
          <a:xfrm>
            <a:off x="384313" y="728279"/>
            <a:ext cx="10614991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double-reciprocal presentation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also called a Lineweaver-Burk plot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has the great advantage of allowing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accurate determination of =&gt; Vmax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which can only be approximated from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simple plot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V0 versus [S].</a:t>
            </a:r>
          </a:p>
          <a:p>
            <a:pPr algn="just"/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Double-reciprocal plot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enzyme reaction rates is very useful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distinguishing between certain types of enzymatic reaction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mechanisms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analyzing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 inhibition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5036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7DF99C-7CA6-4736-8E31-EC9B54E4368B}"/>
              </a:ext>
            </a:extLst>
          </p:cNvPr>
          <p:cNvSpPr/>
          <p:nvPr/>
        </p:nvSpPr>
        <p:spPr>
          <a:xfrm>
            <a:off x="4943062" y="4026212"/>
            <a:ext cx="4757529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66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THANKS</a:t>
            </a:r>
            <a:endParaRPr lang="en-IN" sz="6600" dirty="0"/>
          </a:p>
        </p:txBody>
      </p:sp>
    </p:spTree>
    <p:extLst>
      <p:ext uri="{BB962C8B-B14F-4D97-AF65-F5344CB8AC3E}">
        <p14:creationId xmlns:p14="http://schemas.microsoft.com/office/powerpoint/2010/main" val="305119756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1310</Words>
  <Application>Microsoft Office PowerPoint</Application>
  <PresentationFormat>Widescreen</PresentationFormat>
  <Paragraphs>90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BIOCHEMISTY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ENZYME KINETICS </dc:title>
  <dc:creator>Rana Anshuman</dc:creator>
  <cp:lastModifiedBy>Rana Anshuman</cp:lastModifiedBy>
  <cp:revision>22</cp:revision>
  <dcterms:created xsi:type="dcterms:W3CDTF">2020-05-31T13:10:33Z</dcterms:created>
  <dcterms:modified xsi:type="dcterms:W3CDTF">2020-06-17T14:44:55Z</dcterms:modified>
</cp:coreProperties>
</file>