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7" r:id="rId1"/>
  </p:sldMasterIdLst>
  <p:sldIdLst>
    <p:sldId id="292" r:id="rId2"/>
    <p:sldId id="293" r:id="rId3"/>
    <p:sldId id="311" r:id="rId4"/>
    <p:sldId id="294" r:id="rId5"/>
    <p:sldId id="312" r:id="rId6"/>
    <p:sldId id="295" r:id="rId7"/>
    <p:sldId id="314" r:id="rId8"/>
    <p:sldId id="297" r:id="rId9"/>
    <p:sldId id="317" r:id="rId10"/>
    <p:sldId id="316" r:id="rId11"/>
    <p:sldId id="298" r:id="rId12"/>
    <p:sldId id="299" r:id="rId13"/>
    <p:sldId id="330" r:id="rId14"/>
    <p:sldId id="319" r:id="rId15"/>
    <p:sldId id="300" r:id="rId16"/>
    <p:sldId id="320" r:id="rId17"/>
    <p:sldId id="301" r:id="rId18"/>
    <p:sldId id="322" r:id="rId19"/>
    <p:sldId id="321" r:id="rId20"/>
    <p:sldId id="302" r:id="rId21"/>
    <p:sldId id="303" r:id="rId22"/>
    <p:sldId id="323" r:id="rId23"/>
    <p:sldId id="304" r:id="rId24"/>
    <p:sldId id="305" r:id="rId25"/>
    <p:sldId id="306" r:id="rId26"/>
    <p:sldId id="324" r:id="rId27"/>
    <p:sldId id="307" r:id="rId28"/>
    <p:sldId id="325" r:id="rId29"/>
    <p:sldId id="308" r:id="rId30"/>
    <p:sldId id="326" r:id="rId31"/>
    <p:sldId id="309" r:id="rId32"/>
    <p:sldId id="328" r:id="rId33"/>
    <p:sldId id="327" r:id="rId34"/>
    <p:sldId id="310" r:id="rId35"/>
    <p:sldId id="329" r:id="rId36"/>
    <p:sldId id="313" r:id="rId37"/>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995" autoAdjust="0"/>
    <p:restoredTop sz="94660"/>
  </p:normalViewPr>
  <p:slideViewPr>
    <p:cSldViewPr snapToGrid="0">
      <p:cViewPr varScale="1">
        <p:scale>
          <a:sx n="67" d="100"/>
          <a:sy n="67" d="100"/>
        </p:scale>
        <p:origin x="644" y="56"/>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viewProps" Target="viewProps.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16" name="Group 15"/>
          <p:cNvGrpSpPr/>
          <p:nvPr/>
        </p:nvGrpSpPr>
        <p:grpSpPr>
          <a:xfrm>
            <a:off x="0" y="-8467"/>
            <a:ext cx="12192000" cy="6866467"/>
            <a:chOff x="0" y="-8467"/>
            <a:chExt cx="12192000" cy="6866467"/>
          </a:xfrm>
        </p:grpSpPr>
        <p:sp>
          <p:nvSpPr>
            <p:cNvPr id="15" name="Freeform 14"/>
            <p:cNvSpPr/>
            <p:nvPr/>
          </p:nvSpPr>
          <p:spPr>
            <a:xfrm>
              <a:off x="0" y="-7862"/>
              <a:ext cx="863600" cy="569806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19" name="Straight Connector 18"/>
            <p:cNvCxnSpPr/>
            <p:nvPr/>
          </p:nvCxnSpPr>
          <p:spPr>
            <a:xfrm>
              <a:off x="9371012"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0" name="Straight Connector 19"/>
            <p:cNvCxnSpPr/>
            <p:nvPr/>
          </p:nvCxnSpPr>
          <p:spPr>
            <a:xfrm flipH="1">
              <a:off x="7425267" y="3681413"/>
              <a:ext cx="4763558" cy="317658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1"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Isosceles Triangle 22"/>
            <p:cNvSpPr/>
            <p:nvPr/>
          </p:nvSpPr>
          <p:spPr>
            <a:xfrm>
              <a:off x="8932333" y="3048000"/>
              <a:ext cx="3259667" cy="3810000"/>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10371666" y="3589867"/>
              <a:ext cx="1817159" cy="3268133"/>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F106A5F8-8942-46C6-AA06-933D621138C9}" type="datetimeFigureOut">
              <a:rPr lang="en-IN" smtClean="0"/>
              <a:t>04-10-2020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B76679F-2EC1-453C-8AB9-2F985441748B}" type="slidenum">
              <a:rPr lang="en-IN" smtClean="0"/>
              <a:t>‹#›</a:t>
            </a:fld>
            <a:endParaRPr lang="en-IN"/>
          </a:p>
        </p:txBody>
      </p:sp>
    </p:spTree>
    <p:extLst>
      <p:ext uri="{BB962C8B-B14F-4D97-AF65-F5344CB8AC3E}">
        <p14:creationId xmlns:p14="http://schemas.microsoft.com/office/powerpoint/2010/main" val="211938503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106A5F8-8942-46C6-AA06-933D621138C9}" type="datetimeFigureOut">
              <a:rPr lang="en-IN" smtClean="0"/>
              <a:t>04-10-2020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B76679F-2EC1-453C-8AB9-2F985441748B}" type="slidenum">
              <a:rPr lang="en-IN" smtClean="0"/>
              <a:t>‹#›</a:t>
            </a:fld>
            <a:endParaRPr lang="en-IN"/>
          </a:p>
        </p:txBody>
      </p:sp>
    </p:spTree>
    <p:extLst>
      <p:ext uri="{BB962C8B-B14F-4D97-AF65-F5344CB8AC3E}">
        <p14:creationId xmlns:p14="http://schemas.microsoft.com/office/powerpoint/2010/main" val="51305554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106A5F8-8942-46C6-AA06-933D621138C9}" type="datetimeFigureOut">
              <a:rPr lang="en-IN" smtClean="0"/>
              <a:t>04-10-2020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B76679F-2EC1-453C-8AB9-2F985441748B}" type="slidenum">
              <a:rPr lang="en-IN" smtClean="0"/>
              <a:t>‹#›</a:t>
            </a:fld>
            <a:endParaRPr lang="en-IN"/>
          </a:p>
        </p:txBody>
      </p:sp>
    </p:spTree>
    <p:extLst>
      <p:ext uri="{BB962C8B-B14F-4D97-AF65-F5344CB8AC3E}">
        <p14:creationId xmlns:p14="http://schemas.microsoft.com/office/powerpoint/2010/main" val="296761363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F106A5F8-8942-46C6-AA06-933D621138C9}" type="datetimeFigureOut">
              <a:rPr lang="en-IN" smtClean="0"/>
              <a:t>04-10-2020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8B76679F-2EC1-453C-8AB9-2F985441748B}" type="slidenum">
              <a:rPr lang="en-IN" smtClean="0"/>
              <a:t>‹#›</a:t>
            </a:fld>
            <a:endParaRPr lang="en-IN"/>
          </a:p>
        </p:txBody>
      </p:sp>
    </p:spTree>
    <p:extLst>
      <p:ext uri="{BB962C8B-B14F-4D97-AF65-F5344CB8AC3E}">
        <p14:creationId xmlns:p14="http://schemas.microsoft.com/office/powerpoint/2010/main" val="427740871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F106A5F8-8942-46C6-AA06-933D621138C9}" type="datetimeFigureOut">
              <a:rPr lang="en-IN" smtClean="0"/>
              <a:t>04-10-2020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8B76679F-2EC1-453C-8AB9-2F985441748B}" type="slidenum">
              <a:rPr lang="en-IN" smtClean="0"/>
              <a:t>‹#›</a:t>
            </a:fld>
            <a:endParaRPr lang="en-IN"/>
          </a:p>
        </p:txBody>
      </p:sp>
    </p:spTree>
    <p:extLst>
      <p:ext uri="{BB962C8B-B14F-4D97-AF65-F5344CB8AC3E}">
        <p14:creationId xmlns:p14="http://schemas.microsoft.com/office/powerpoint/2010/main" val="404026519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F106A5F8-8942-46C6-AA06-933D621138C9}" type="datetimeFigureOut">
              <a:rPr lang="en-IN" smtClean="0"/>
              <a:t>04-10-2020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8B76679F-2EC1-453C-8AB9-2F985441748B}" type="slidenum">
              <a:rPr lang="en-IN" smtClean="0"/>
              <a:t>‹#›</a:t>
            </a:fld>
            <a:endParaRPr lang="en-IN"/>
          </a:p>
        </p:txBody>
      </p:sp>
    </p:spTree>
    <p:extLst>
      <p:ext uri="{BB962C8B-B14F-4D97-AF65-F5344CB8AC3E}">
        <p14:creationId xmlns:p14="http://schemas.microsoft.com/office/powerpoint/2010/main" val="8656594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106A5F8-8942-46C6-AA06-933D621138C9}" type="datetimeFigureOut">
              <a:rPr lang="en-IN" smtClean="0"/>
              <a:t>04-10-2020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8B76679F-2EC1-453C-8AB9-2F985441748B}" type="slidenum">
              <a:rPr lang="en-IN" smtClean="0"/>
              <a:t>‹#›</a:t>
            </a:fld>
            <a:endParaRPr lang="en-IN"/>
          </a:p>
        </p:txBody>
      </p:sp>
    </p:spTree>
    <p:extLst>
      <p:ext uri="{BB962C8B-B14F-4D97-AF65-F5344CB8AC3E}">
        <p14:creationId xmlns:p14="http://schemas.microsoft.com/office/powerpoint/2010/main" val="7681843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F106A5F8-8942-46C6-AA06-933D621138C9}" type="datetimeFigureOut">
              <a:rPr lang="en-IN" smtClean="0"/>
              <a:t>04-10-2020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8B76679F-2EC1-453C-8AB9-2F985441748B}" type="slidenum">
              <a:rPr lang="en-IN" smtClean="0"/>
              <a:t>‹#›</a:t>
            </a:fld>
            <a:endParaRPr lang="en-IN"/>
          </a:p>
        </p:txBody>
      </p:sp>
    </p:spTree>
    <p:extLst>
      <p:ext uri="{BB962C8B-B14F-4D97-AF65-F5344CB8AC3E}">
        <p14:creationId xmlns:p14="http://schemas.microsoft.com/office/powerpoint/2010/main" val="282082866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8B76679F-2EC1-453C-8AB9-2F985441748B}" type="slidenum">
              <a:rPr lang="en-IN" smtClean="0"/>
              <a:t>‹#›</a:t>
            </a:fld>
            <a:endParaRPr lang="en-IN"/>
          </a:p>
        </p:txBody>
      </p:sp>
      <p:sp>
        <p:nvSpPr>
          <p:cNvPr id="5" name="Date Placeholder 4"/>
          <p:cNvSpPr>
            <a:spLocks noGrp="1"/>
          </p:cNvSpPr>
          <p:nvPr>
            <p:ph type="dt" sz="half" idx="10"/>
          </p:nvPr>
        </p:nvSpPr>
        <p:spPr/>
        <p:txBody>
          <a:bodyPr/>
          <a:lstStyle/>
          <a:p>
            <a:fld id="{F106A5F8-8942-46C6-AA06-933D621138C9}" type="datetimeFigureOut">
              <a:rPr lang="en-IN" smtClean="0"/>
              <a:t>04-10-2020</a:t>
            </a:fld>
            <a:endParaRPr lang="en-IN"/>
          </a:p>
        </p:txBody>
      </p:sp>
    </p:spTree>
    <p:extLst>
      <p:ext uri="{BB962C8B-B14F-4D97-AF65-F5344CB8AC3E}">
        <p14:creationId xmlns:p14="http://schemas.microsoft.com/office/powerpoint/2010/main" val="103408158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106A5F8-8942-46C6-AA06-933D621138C9}" type="datetimeFigureOut">
              <a:rPr lang="en-IN" smtClean="0"/>
              <a:t>04-10-2020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B76679F-2EC1-453C-8AB9-2F985441748B}" type="slidenum">
              <a:rPr lang="en-IN" smtClean="0"/>
              <a:t>‹#›</a:t>
            </a:fld>
            <a:endParaRPr lang="en-IN"/>
          </a:p>
        </p:txBody>
      </p:sp>
    </p:spTree>
    <p:extLst>
      <p:ext uri="{BB962C8B-B14F-4D97-AF65-F5344CB8AC3E}">
        <p14:creationId xmlns:p14="http://schemas.microsoft.com/office/powerpoint/2010/main" val="387915607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106A5F8-8942-46C6-AA06-933D621138C9}" type="datetimeFigureOut">
              <a:rPr lang="en-IN" smtClean="0"/>
              <a:t>04-10-2020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B76679F-2EC1-453C-8AB9-2F985441748B}" type="slidenum">
              <a:rPr lang="en-IN" smtClean="0"/>
              <a:t>‹#›</a:t>
            </a:fld>
            <a:endParaRPr lang="en-IN"/>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114367028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106A5F8-8942-46C6-AA06-933D621138C9}" type="datetimeFigureOut">
              <a:rPr lang="en-IN" smtClean="0"/>
              <a:t>04-10-2020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B76679F-2EC1-453C-8AB9-2F985441748B}" type="slidenum">
              <a:rPr lang="en-IN" smtClean="0"/>
              <a:t>‹#›</a:t>
            </a:fld>
            <a:endParaRPr lang="en-IN"/>
          </a:p>
        </p:txBody>
      </p:sp>
    </p:spTree>
    <p:extLst>
      <p:ext uri="{BB962C8B-B14F-4D97-AF65-F5344CB8AC3E}">
        <p14:creationId xmlns:p14="http://schemas.microsoft.com/office/powerpoint/2010/main" val="3043231477"/>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106A5F8-8942-46C6-AA06-933D621138C9}" type="datetimeFigureOut">
              <a:rPr lang="en-IN" smtClean="0"/>
              <a:t>04-10-2020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B76679F-2EC1-453C-8AB9-2F985441748B}" type="slidenum">
              <a:rPr lang="en-IN" smtClean="0"/>
              <a:t>‹#›</a:t>
            </a:fld>
            <a:endParaRPr lang="en-IN"/>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267097843"/>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106A5F8-8942-46C6-AA06-933D621138C9}" type="datetimeFigureOut">
              <a:rPr lang="en-IN" smtClean="0"/>
              <a:t>04-10-2020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B76679F-2EC1-453C-8AB9-2F985441748B}" type="slidenum">
              <a:rPr lang="en-IN" smtClean="0"/>
              <a:t>‹#›</a:t>
            </a:fld>
            <a:endParaRPr lang="en-IN"/>
          </a:p>
        </p:txBody>
      </p:sp>
    </p:spTree>
    <p:extLst>
      <p:ext uri="{BB962C8B-B14F-4D97-AF65-F5344CB8AC3E}">
        <p14:creationId xmlns:p14="http://schemas.microsoft.com/office/powerpoint/2010/main" val="247822882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106A5F8-8942-46C6-AA06-933D621138C9}" type="datetimeFigureOut">
              <a:rPr lang="en-IN" smtClean="0"/>
              <a:t>04-10-2020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B76679F-2EC1-453C-8AB9-2F985441748B}" type="slidenum">
              <a:rPr lang="en-IN" smtClean="0"/>
              <a:t>‹#›</a:t>
            </a:fld>
            <a:endParaRPr lang="en-IN"/>
          </a:p>
        </p:txBody>
      </p:sp>
    </p:spTree>
    <p:extLst>
      <p:ext uri="{BB962C8B-B14F-4D97-AF65-F5344CB8AC3E}">
        <p14:creationId xmlns:p14="http://schemas.microsoft.com/office/powerpoint/2010/main" val="190464631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106A5F8-8942-46C6-AA06-933D621138C9}" type="datetimeFigureOut">
              <a:rPr lang="en-IN" smtClean="0"/>
              <a:t>04-10-2020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B76679F-2EC1-453C-8AB9-2F985441748B}" type="slidenum">
              <a:rPr lang="en-IN" smtClean="0"/>
              <a:t>‹#›</a:t>
            </a:fld>
            <a:endParaRPr lang="en-IN"/>
          </a:p>
        </p:txBody>
      </p:sp>
    </p:spTree>
    <p:extLst>
      <p:ext uri="{BB962C8B-B14F-4D97-AF65-F5344CB8AC3E}">
        <p14:creationId xmlns:p14="http://schemas.microsoft.com/office/powerpoint/2010/main" val="91578662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44" name="Group 43"/>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a:off x="0" y="4013200"/>
              <a:ext cx="448733" cy="2844800"/>
            </a:xfrm>
            <a:prstGeom prst="triangle">
              <a:avLst>
                <a:gd name="adj" fmla="val 0"/>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F106A5F8-8942-46C6-AA06-933D621138C9}" type="datetimeFigureOut">
              <a:rPr lang="en-IN" smtClean="0"/>
              <a:t>04-10-2020</a:t>
            </a:fld>
            <a:endParaRPr lang="en-IN"/>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8B76679F-2EC1-453C-8AB9-2F985441748B}" type="slidenum">
              <a:rPr lang="en-IN" smtClean="0"/>
              <a:t>‹#›</a:t>
            </a:fld>
            <a:endParaRPr lang="en-IN"/>
          </a:p>
        </p:txBody>
      </p:sp>
    </p:spTree>
    <p:extLst>
      <p:ext uri="{BB962C8B-B14F-4D97-AF65-F5344CB8AC3E}">
        <p14:creationId xmlns:p14="http://schemas.microsoft.com/office/powerpoint/2010/main" val="2307132754"/>
      </p:ext>
    </p:extLst>
  </p:cSld>
  <p:clrMap bg1="lt1" tx1="dk1" bg2="lt2" tx2="dk2" accent1="accent1" accent2="accent2" accent3="accent3" accent4="accent4" accent5="accent5" accent6="accent6" hlink="hlink" folHlink="folHlink"/>
  <p:sldLayoutIdLst>
    <p:sldLayoutId id="2147483678" r:id="rId1"/>
    <p:sldLayoutId id="2147483679" r:id="rId2"/>
    <p:sldLayoutId id="2147483680" r:id="rId3"/>
    <p:sldLayoutId id="2147483681" r:id="rId4"/>
    <p:sldLayoutId id="2147483682" r:id="rId5"/>
    <p:sldLayoutId id="2147483683" r:id="rId6"/>
    <p:sldLayoutId id="2147483684" r:id="rId7"/>
    <p:sldLayoutId id="2147483685" r:id="rId8"/>
    <p:sldLayoutId id="2147483686" r:id="rId9"/>
    <p:sldLayoutId id="2147483687" r:id="rId10"/>
    <p:sldLayoutId id="2147483688" r:id="rId11"/>
    <p:sldLayoutId id="2147483689" r:id="rId12"/>
    <p:sldLayoutId id="2147483690" r:id="rId13"/>
    <p:sldLayoutId id="2147483691" r:id="rId14"/>
    <p:sldLayoutId id="2147483692" r:id="rId15"/>
    <p:sldLayoutId id="2147483693"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76275" y="709600"/>
            <a:ext cx="7772400" cy="2100276"/>
          </a:xfrm>
        </p:spPr>
        <p:txBody>
          <a:bodyPr>
            <a:normAutofit fontScale="90000"/>
          </a:bodyPr>
          <a:lstStyle/>
          <a:p>
            <a:r>
              <a:rPr lang="en-US" dirty="0"/>
              <a:t> </a:t>
            </a:r>
            <a:r>
              <a:rPr lang="en-US" sz="5300" i="1" dirty="0">
                <a:solidFill>
                  <a:srgbClr val="00B0F0"/>
                </a:solidFill>
                <a:latin typeface="Times New Roman" panose="02020603050405020304" pitchFamily="18" charset="0"/>
                <a:cs typeface="Times New Roman" panose="02020603050405020304" pitchFamily="18" charset="0"/>
              </a:rPr>
              <a:t>Legislation and standards of milk and milk products </a:t>
            </a:r>
            <a:br>
              <a:rPr lang="en-US" dirty="0">
                <a:solidFill>
                  <a:srgbClr val="00B0F0"/>
                </a:solidFill>
                <a:latin typeface="Times New Roman" panose="02020603050405020304" pitchFamily="18" charset="0"/>
                <a:cs typeface="Times New Roman" panose="02020603050405020304" pitchFamily="18" charset="0"/>
              </a:rPr>
            </a:br>
            <a:endParaRPr lang="en-US" dirty="0">
              <a:solidFill>
                <a:srgbClr val="00B0F0"/>
              </a:solidFill>
              <a:latin typeface="Times New Roman" panose="02020603050405020304" pitchFamily="18" charset="0"/>
              <a:cs typeface="Times New Roman" panose="02020603050405020304" pitchFamily="18" charset="0"/>
            </a:endParaRPr>
          </a:p>
        </p:txBody>
      </p:sp>
      <p:sp>
        <p:nvSpPr>
          <p:cNvPr id="3" name="Subtitle 2"/>
          <p:cNvSpPr>
            <a:spLocks noGrp="1"/>
          </p:cNvSpPr>
          <p:nvPr>
            <p:ph type="subTitle" idx="1"/>
          </p:nvPr>
        </p:nvSpPr>
        <p:spPr>
          <a:xfrm>
            <a:off x="447675" y="3040063"/>
            <a:ext cx="9144000" cy="1655762"/>
          </a:xfrm>
        </p:spPr>
        <p:txBody>
          <a:bodyPr>
            <a:normAutofit lnSpcReduction="10000"/>
          </a:bodyPr>
          <a:lstStyle/>
          <a:p>
            <a:r>
              <a:rPr lang="en-US" sz="4800" b="1" dirty="0">
                <a:solidFill>
                  <a:srgbClr val="0070C0"/>
                </a:solidFill>
                <a:latin typeface="Times New Roman" panose="02020603050405020304" pitchFamily="18" charset="0"/>
                <a:cs typeface="Times New Roman" panose="02020603050405020304" pitchFamily="18" charset="0"/>
              </a:rPr>
              <a:t>NATIONAL REGULATIONS:</a:t>
            </a:r>
          </a:p>
          <a:p>
            <a:r>
              <a:rPr lang="en-US" sz="4800" b="1" dirty="0">
                <a:solidFill>
                  <a:srgbClr val="0070C0"/>
                </a:solidFill>
                <a:latin typeface="Times New Roman" panose="02020603050405020304" pitchFamily="18" charset="0"/>
                <a:cs typeface="Times New Roman" panose="02020603050405020304" pitchFamily="18" charset="0"/>
              </a:rPr>
              <a:t> PFA, AGMARK, BIS and FSSAI</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 y="228583"/>
            <a:ext cx="12087225" cy="6001643"/>
          </a:xfrm>
          <a:prstGeom prst="rect">
            <a:avLst/>
          </a:prstGeom>
        </p:spPr>
        <p:txBody>
          <a:bodyPr wrap="square">
            <a:spAutoFit/>
          </a:bodyPr>
          <a:lstStyle/>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In India, we have mostly two types of standards:</a:t>
            </a:r>
          </a:p>
          <a:p>
            <a:pPr marL="457200" indent="-457200" algn="just">
              <a:buFont typeface="Arial" panose="020B0604020202020204" pitchFamily="34" charset="0"/>
              <a:buChar char="•"/>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v"/>
            </a:pPr>
            <a:r>
              <a:rPr lang="en-US" sz="3200" dirty="0">
                <a:solidFill>
                  <a:srgbClr val="00B0F0"/>
                </a:solidFill>
                <a:latin typeface="Times New Roman" panose="02020603050405020304" pitchFamily="18" charset="0"/>
                <a:cs typeface="Times New Roman" panose="02020603050405020304" pitchFamily="18" charset="0"/>
              </a:rPr>
              <a:t>     Legal standards </a:t>
            </a:r>
            <a:r>
              <a:rPr lang="en-US" sz="3200" dirty="0">
                <a:latin typeface="Times New Roman" panose="02020603050405020304" pitchFamily="18" charset="0"/>
                <a:cs typeface="Times New Roman" panose="02020603050405020304" pitchFamily="18" charset="0"/>
              </a:rPr>
              <a:t>and </a:t>
            </a:r>
          </a:p>
          <a:p>
            <a:pPr marL="457200" indent="-457200" algn="just">
              <a:buFont typeface="Wingdings" panose="05000000000000000000" pitchFamily="2" charset="2"/>
              <a:buChar char="v"/>
            </a:pPr>
            <a:r>
              <a:rPr lang="en-US" sz="3200" dirty="0">
                <a:solidFill>
                  <a:srgbClr val="00B0F0"/>
                </a:solidFill>
                <a:latin typeface="Times New Roman" panose="02020603050405020304" pitchFamily="18" charset="0"/>
                <a:cs typeface="Times New Roman" panose="02020603050405020304" pitchFamily="18" charset="0"/>
              </a:rPr>
              <a:t>     Quality standards</a:t>
            </a:r>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v"/>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Moreover, we had many bodies enforcing standards.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This led to lot of confusion for both =&gt; manufacturers as well as enforcers.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In the recent past the concept of globalization has emerged very strongly =&gt; where all the boundaries have been eliminated. </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029D6411-1097-42A0-8C25-B0F0C2757F21}"/>
              </a:ext>
            </a:extLst>
          </p:cNvPr>
          <p:cNvSpPr/>
          <p:nvPr/>
        </p:nvSpPr>
        <p:spPr>
          <a:xfrm>
            <a:off x="247649" y="819150"/>
            <a:ext cx="11591925" cy="5016758"/>
          </a:xfrm>
          <a:prstGeom prst="rect">
            <a:avLst/>
          </a:prstGeom>
        </p:spPr>
        <p:txBody>
          <a:bodyPr wrap="square">
            <a:spAutoFit/>
          </a:bodyPr>
          <a:lstStyle/>
          <a:p>
            <a:pPr marL="457200" indent="-457200">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Some barriers to trade with respect to =&gt; more stringent norms and others have been raised. </a:t>
            </a:r>
          </a:p>
          <a:p>
            <a:pPr marL="457200" indent="-457200">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In this context Indian Standards needed to be harmonized </a:t>
            </a:r>
            <a:r>
              <a:rPr lang="en-US" sz="3200" dirty="0">
                <a:solidFill>
                  <a:srgbClr val="C00000"/>
                </a:solidFill>
                <a:latin typeface="Times New Roman" panose="02020603050405020304" pitchFamily="18" charset="0"/>
                <a:cs typeface="Times New Roman" panose="02020603050405020304" pitchFamily="18" charset="0"/>
              </a:rPr>
              <a:t>within themselves</a:t>
            </a:r>
            <a:r>
              <a:rPr lang="en-US" sz="3200" dirty="0">
                <a:latin typeface="Times New Roman" panose="02020603050405020304" pitchFamily="18" charset="0"/>
                <a:cs typeface="Times New Roman" panose="02020603050405020304" pitchFamily="18" charset="0"/>
              </a:rPr>
              <a:t> as well as with the </a:t>
            </a:r>
            <a:r>
              <a:rPr lang="en-US" sz="3200" dirty="0">
                <a:solidFill>
                  <a:srgbClr val="C00000"/>
                </a:solidFill>
                <a:latin typeface="Times New Roman" panose="02020603050405020304" pitchFamily="18" charset="0"/>
                <a:cs typeface="Times New Roman" panose="02020603050405020304" pitchFamily="18" charset="0"/>
              </a:rPr>
              <a:t>international standards</a:t>
            </a:r>
            <a:r>
              <a:rPr lang="en-US" sz="3200" dirty="0">
                <a:latin typeface="Times New Roman" panose="02020603050405020304" pitchFamily="18" charset="0"/>
                <a:cs typeface="Times New Roman" panose="02020603050405020304" pitchFamily="18" charset="0"/>
              </a:rPr>
              <a:t>.</a:t>
            </a:r>
          </a:p>
          <a:p>
            <a:endParaRPr lang="en-US" sz="3200" dirty="0">
              <a:latin typeface="Times New Roman" panose="02020603050405020304" pitchFamily="18" charset="0"/>
              <a:cs typeface="Times New Roman" panose="02020603050405020304" pitchFamily="18" charset="0"/>
            </a:endParaRPr>
          </a:p>
          <a:p>
            <a:pPr marL="457200" indent="-457200">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To eliminate the problems and confusions in the trade of food items including milk </a:t>
            </a:r>
            <a:r>
              <a:rPr lang="en-US" sz="3200" dirty="0">
                <a:latin typeface="Times New Roman" panose="02020603050405020304" pitchFamily="18" charset="0"/>
                <a:cs typeface="Times New Roman" panose="02020603050405020304" pitchFamily="18" charset="0"/>
                <a:sym typeface="Wingdings" panose="05000000000000000000" pitchFamily="2" charset="2"/>
              </a:rPr>
              <a:t></a:t>
            </a:r>
            <a:r>
              <a:rPr lang="en-US" sz="3200" dirty="0">
                <a:latin typeface="Times New Roman" panose="02020603050405020304" pitchFamily="18" charset="0"/>
                <a:cs typeface="Times New Roman" panose="02020603050405020304" pitchFamily="18" charset="0"/>
              </a:rPr>
              <a:t> a thought of uniform standards was evolved </a:t>
            </a:r>
            <a:r>
              <a:rPr lang="en-US" sz="3200" dirty="0">
                <a:latin typeface="Times New Roman" panose="02020603050405020304" pitchFamily="18" charset="0"/>
                <a:cs typeface="Times New Roman" panose="02020603050405020304" pitchFamily="18" charset="0"/>
                <a:sym typeface="Wingdings" panose="05000000000000000000" pitchFamily="2" charset="2"/>
              </a:rPr>
              <a:t> </a:t>
            </a:r>
            <a:r>
              <a:rPr lang="en-US" sz="3200" dirty="0">
                <a:latin typeface="Times New Roman" panose="02020603050405020304" pitchFamily="18" charset="0"/>
                <a:cs typeface="Times New Roman" panose="02020603050405020304" pitchFamily="18" charset="0"/>
              </a:rPr>
              <a:t>which has been culminated in the form of </a:t>
            </a:r>
            <a:r>
              <a:rPr lang="en-US" sz="3200" b="1" dirty="0">
                <a:solidFill>
                  <a:srgbClr val="C00000"/>
                </a:solidFill>
                <a:latin typeface="Times New Roman" panose="02020603050405020304" pitchFamily="18" charset="0"/>
                <a:cs typeface="Times New Roman" panose="02020603050405020304" pitchFamily="18" charset="0"/>
              </a:rPr>
              <a:t>Food Safety and Standards Authority of India. </a:t>
            </a:r>
            <a:endParaRPr lang="en-IN" sz="3200" b="1" dirty="0">
              <a:solidFill>
                <a:srgbClr val="C00000"/>
              </a:solidFill>
            </a:endParaRPr>
          </a:p>
        </p:txBody>
      </p:sp>
    </p:spTree>
    <p:extLst>
      <p:ext uri="{BB962C8B-B14F-4D97-AF65-F5344CB8AC3E}">
        <p14:creationId xmlns:p14="http://schemas.microsoft.com/office/powerpoint/2010/main" val="337082917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57175" y="361929"/>
            <a:ext cx="11258550" cy="4801314"/>
          </a:xfrm>
          <a:prstGeom prst="rect">
            <a:avLst/>
          </a:prstGeom>
        </p:spPr>
        <p:txBody>
          <a:bodyPr wrap="square">
            <a:spAutoFit/>
          </a:bodyPr>
          <a:lstStyle/>
          <a:p>
            <a:r>
              <a:rPr lang="en-US" sz="3200" b="1" dirty="0">
                <a:solidFill>
                  <a:srgbClr val="0070C0"/>
                </a:solidFill>
                <a:latin typeface="Times New Roman" panose="02020603050405020304" pitchFamily="18" charset="0"/>
                <a:cs typeface="Times New Roman" panose="02020603050405020304" pitchFamily="18" charset="0"/>
              </a:rPr>
              <a:t>     Legal Standards</a:t>
            </a:r>
          </a:p>
          <a:p>
            <a:endParaRPr lang="en-US" sz="3200" b="1" dirty="0">
              <a:solidFill>
                <a:srgbClr val="00B050"/>
              </a:solidFill>
              <a:latin typeface="Times New Roman" panose="02020603050405020304" pitchFamily="18" charset="0"/>
              <a:cs typeface="Times New Roman" panose="02020603050405020304" pitchFamily="18" charset="0"/>
            </a:endParaRPr>
          </a:p>
          <a:p>
            <a:pPr marL="457200" indent="-457200">
              <a:buFont typeface="Wingdings" panose="05000000000000000000" pitchFamily="2" charset="2"/>
              <a:buChar char="q"/>
            </a:pPr>
            <a:r>
              <a:rPr lang="en-US" sz="3200" dirty="0">
                <a:solidFill>
                  <a:srgbClr val="C00000"/>
                </a:solidFill>
                <a:latin typeface="Times New Roman" panose="02020603050405020304" pitchFamily="18" charset="0"/>
                <a:cs typeface="Times New Roman" panose="02020603050405020304" pitchFamily="18" charset="0"/>
              </a:rPr>
              <a:t>specifications or requirements </a:t>
            </a:r>
            <a:r>
              <a:rPr lang="en-US" sz="3200" dirty="0">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 </a:t>
            </a:r>
            <a:r>
              <a:rPr lang="en-US" sz="3200" dirty="0">
                <a:latin typeface="Times New Roman" panose="02020603050405020304" pitchFamily="18" charset="0"/>
                <a:cs typeface="Times New Roman" panose="02020603050405020304" pitchFamily="18" charset="0"/>
              </a:rPr>
              <a:t>which pertain to law of the Govt. and are set up by the Govt. </a:t>
            </a:r>
            <a:r>
              <a:rPr lang="en-US" sz="3200" dirty="0">
                <a:latin typeface="Times New Roman" panose="02020603050405020304" pitchFamily="18" charset="0"/>
                <a:cs typeface="Times New Roman" panose="02020603050405020304" pitchFamily="18" charset="0"/>
                <a:sym typeface="Wingdings" panose="05000000000000000000" pitchFamily="2" charset="2"/>
              </a:rPr>
              <a:t> </a:t>
            </a:r>
            <a:r>
              <a:rPr lang="en-US" sz="3200" dirty="0">
                <a:latin typeface="Times New Roman" panose="02020603050405020304" pitchFamily="18" charset="0"/>
                <a:cs typeface="Times New Roman" panose="02020603050405020304" pitchFamily="18" charset="0"/>
              </a:rPr>
              <a:t>to meet certain minimum requirements in terms of </a:t>
            </a:r>
          </a:p>
          <a:p>
            <a:pPr marL="457200" indent="-457200">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sym typeface="Wingdings" panose="05000000000000000000" pitchFamily="2" charset="2"/>
            </a:endParaRPr>
          </a:p>
          <a:p>
            <a:pPr marL="457200" indent="-457200">
              <a:buFont typeface="Wingdings" panose="05000000000000000000" pitchFamily="2" charset="2"/>
              <a:buChar char="v"/>
            </a:pPr>
            <a:r>
              <a:rPr lang="en-US" sz="3200" dirty="0">
                <a:solidFill>
                  <a:srgbClr val="C00000"/>
                </a:solidFill>
                <a:latin typeface="Times New Roman" panose="02020603050405020304" pitchFamily="18" charset="0"/>
                <a:cs typeface="Times New Roman" panose="02020603050405020304" pitchFamily="18" charset="0"/>
              </a:rPr>
              <a:t>chemical quality </a:t>
            </a:r>
            <a:r>
              <a:rPr lang="en-US" sz="3200" dirty="0">
                <a:latin typeface="Times New Roman" panose="02020603050405020304" pitchFamily="18" charset="0"/>
                <a:cs typeface="Times New Roman" panose="02020603050405020304" pitchFamily="18" charset="0"/>
              </a:rPr>
              <a:t>(i.e. composition), </a:t>
            </a:r>
          </a:p>
          <a:p>
            <a:pPr marL="457200" indent="-457200">
              <a:buFont typeface="Wingdings" panose="05000000000000000000" pitchFamily="2" charset="2"/>
              <a:buChar char="v"/>
            </a:pPr>
            <a:r>
              <a:rPr lang="en-US" sz="3200" dirty="0">
                <a:solidFill>
                  <a:srgbClr val="C00000"/>
                </a:solidFill>
                <a:latin typeface="Times New Roman" panose="02020603050405020304" pitchFamily="18" charset="0"/>
                <a:cs typeface="Times New Roman" panose="02020603050405020304" pitchFamily="18" charset="0"/>
              </a:rPr>
              <a:t>bacteriological quality </a:t>
            </a:r>
            <a:r>
              <a:rPr lang="en-US" sz="3200" dirty="0">
                <a:latin typeface="Times New Roman" panose="02020603050405020304" pitchFamily="18" charset="0"/>
                <a:cs typeface="Times New Roman" panose="02020603050405020304" pitchFamily="18" charset="0"/>
              </a:rPr>
              <a:t>(i.e. hygienic quality), and </a:t>
            </a:r>
          </a:p>
          <a:p>
            <a:pPr marL="457200" indent="-457200">
              <a:buFont typeface="Wingdings" panose="05000000000000000000" pitchFamily="2" charset="2"/>
              <a:buChar char="v"/>
            </a:pPr>
            <a:r>
              <a:rPr lang="en-US" sz="3200" dirty="0">
                <a:solidFill>
                  <a:srgbClr val="C00000"/>
                </a:solidFill>
                <a:latin typeface="Times New Roman" panose="02020603050405020304" pitchFamily="18" charset="0"/>
                <a:cs typeface="Times New Roman" panose="02020603050405020304" pitchFamily="18" charset="0"/>
              </a:rPr>
              <a:t>labeling</a:t>
            </a:r>
            <a:r>
              <a:rPr lang="en-US" sz="3200" dirty="0">
                <a:latin typeface="Times New Roman" panose="02020603050405020304" pitchFamily="18" charset="0"/>
                <a:cs typeface="Times New Roman" panose="02020603050405020304" pitchFamily="18" charset="0"/>
              </a:rPr>
              <a:t> and </a:t>
            </a:r>
            <a:r>
              <a:rPr lang="en-US" sz="3200" dirty="0">
                <a:solidFill>
                  <a:srgbClr val="C00000"/>
                </a:solidFill>
                <a:latin typeface="Times New Roman" panose="02020603050405020304" pitchFamily="18" charset="0"/>
                <a:cs typeface="Times New Roman" panose="02020603050405020304" pitchFamily="18" charset="0"/>
              </a:rPr>
              <a:t>packaging requirements. </a:t>
            </a:r>
          </a:p>
          <a:p>
            <a:pPr algn="just"/>
            <a:endParaRPr lang="en-US" dirty="0">
              <a:solidFill>
                <a:srgbClr val="C00000"/>
              </a:solidFill>
              <a:latin typeface="Times New Roman" panose="02020603050405020304" pitchFamily="18" charset="0"/>
              <a:cs typeface="Times New Roman" panose="02020603050405020304" pitchFamily="18" charset="0"/>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702B0851-FDAC-4D43-98C3-68DEB24CE91E}"/>
              </a:ext>
            </a:extLst>
          </p:cNvPr>
          <p:cNvSpPr/>
          <p:nvPr/>
        </p:nvSpPr>
        <p:spPr>
          <a:xfrm>
            <a:off x="95250" y="-19050"/>
            <a:ext cx="11801474" cy="6986528"/>
          </a:xfrm>
          <a:prstGeom prst="rect">
            <a:avLst/>
          </a:prstGeom>
        </p:spPr>
        <p:txBody>
          <a:bodyPr wrap="square">
            <a:spAutoFit/>
          </a:bodyPr>
          <a:lstStyle/>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In our country, legal standards are given under </a:t>
            </a:r>
            <a:r>
              <a:rPr lang="en-US" sz="3200" b="1" dirty="0">
                <a:solidFill>
                  <a:srgbClr val="C00000"/>
                </a:solidFill>
                <a:latin typeface="Times New Roman" panose="02020603050405020304" pitchFamily="18" charset="0"/>
                <a:cs typeface="Times New Roman" panose="02020603050405020304" pitchFamily="18" charset="0"/>
              </a:rPr>
              <a:t>PFA Rules</a:t>
            </a:r>
            <a:r>
              <a:rPr lang="en-US" sz="3200" dirty="0">
                <a:solidFill>
                  <a:srgbClr val="C00000"/>
                </a:solidFill>
                <a:latin typeface="Times New Roman" panose="02020603050405020304" pitchFamily="18" charset="0"/>
                <a:cs typeface="Times New Roman" panose="02020603050405020304" pitchFamily="18" charset="0"/>
              </a:rPr>
              <a:t>, 1955 </a:t>
            </a:r>
            <a:r>
              <a:rPr lang="en-US" sz="3200" dirty="0">
                <a:latin typeface="Times New Roman" panose="02020603050405020304" pitchFamily="18" charset="0"/>
                <a:cs typeface="Times New Roman" panose="02020603050405020304" pitchFamily="18" charset="0"/>
              </a:rPr>
              <a:t>(which are amended from time to time).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Legal standards or </a:t>
            </a:r>
            <a:r>
              <a:rPr lang="en-US" sz="3200" dirty="0">
                <a:solidFill>
                  <a:srgbClr val="C00000"/>
                </a:solidFill>
                <a:latin typeface="Times New Roman" panose="02020603050405020304" pitchFamily="18" charset="0"/>
                <a:cs typeface="Times New Roman" panose="02020603050405020304" pitchFamily="18" charset="0"/>
              </a:rPr>
              <a:t>PFA standards </a:t>
            </a:r>
            <a:r>
              <a:rPr lang="en-US" sz="3200" dirty="0">
                <a:latin typeface="Times New Roman" panose="02020603050405020304" pitchFamily="18" charset="0"/>
                <a:cs typeface="Times New Roman" panose="02020603050405020304" pitchFamily="18" charset="0"/>
              </a:rPr>
              <a:t>prescribe </a:t>
            </a:r>
            <a:r>
              <a:rPr lang="en-US" sz="3200" dirty="0">
                <a:latin typeface="Times New Roman" panose="02020603050405020304" pitchFamily="18" charset="0"/>
                <a:cs typeface="Times New Roman" panose="02020603050405020304" pitchFamily="18" charset="0"/>
                <a:sym typeface="Wingdings" panose="05000000000000000000" pitchFamily="2" charset="2"/>
              </a:rPr>
              <a:t> </a:t>
            </a:r>
            <a:r>
              <a:rPr lang="en-US" sz="3200" b="1" dirty="0">
                <a:solidFill>
                  <a:srgbClr val="C00000"/>
                </a:solidFill>
                <a:latin typeface="Times New Roman" panose="02020603050405020304" pitchFamily="18" charset="0"/>
                <a:cs typeface="Times New Roman" panose="02020603050405020304" pitchFamily="18" charset="0"/>
              </a:rPr>
              <a:t>minimum requirements</a:t>
            </a:r>
            <a:r>
              <a:rPr lang="en-US" sz="3200" dirty="0">
                <a:solidFill>
                  <a:srgbClr val="C00000"/>
                </a:solidFill>
                <a:latin typeface="Times New Roman" panose="02020603050405020304" pitchFamily="18" charset="0"/>
                <a:cs typeface="Times New Roman" panose="02020603050405020304" pitchFamily="18" charset="0"/>
              </a:rPr>
              <a:t> for all types and categories of food.</a:t>
            </a:r>
          </a:p>
          <a:p>
            <a:pPr algn="just"/>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These standards are </a:t>
            </a:r>
            <a:r>
              <a:rPr lang="en-US" sz="3200" dirty="0">
                <a:solidFill>
                  <a:srgbClr val="C00000"/>
                </a:solidFill>
                <a:latin typeface="Times New Roman" panose="02020603050405020304" pitchFamily="18" charset="0"/>
                <a:cs typeface="Times New Roman" panose="02020603050405020304" pitchFamily="18" charset="0"/>
              </a:rPr>
              <a:t>consistent with the minimum quality </a:t>
            </a:r>
            <a:r>
              <a:rPr lang="en-US" sz="3200" dirty="0">
                <a:latin typeface="Times New Roman" panose="02020603050405020304" pitchFamily="18" charset="0"/>
                <a:cs typeface="Times New Roman" panose="02020603050405020304" pitchFamily="18" charset="0"/>
              </a:rPr>
              <a:t>that is </a:t>
            </a:r>
            <a:r>
              <a:rPr lang="en-US" sz="3200" dirty="0">
                <a:latin typeface="Times New Roman" panose="02020603050405020304" pitchFamily="18" charset="0"/>
                <a:cs typeface="Times New Roman" panose="02020603050405020304" pitchFamily="18" charset="0"/>
                <a:sym typeface="Wingdings" panose="05000000000000000000" pitchFamily="2" charset="2"/>
              </a:rPr>
              <a:t></a:t>
            </a:r>
            <a:r>
              <a:rPr lang="en-US" sz="3200" dirty="0">
                <a:latin typeface="Times New Roman" panose="02020603050405020304" pitchFamily="18" charset="0"/>
                <a:cs typeface="Times New Roman" panose="02020603050405020304" pitchFamily="18" charset="0"/>
              </a:rPr>
              <a:t> </a:t>
            </a:r>
            <a:r>
              <a:rPr lang="en-US" sz="3200" dirty="0">
                <a:solidFill>
                  <a:srgbClr val="C00000"/>
                </a:solidFill>
                <a:latin typeface="Times New Roman" panose="02020603050405020304" pitchFamily="18" charset="0"/>
                <a:cs typeface="Times New Roman" panose="02020603050405020304" pitchFamily="18" charset="0"/>
              </a:rPr>
              <a:t>attainable under Indian conditions </a:t>
            </a:r>
            <a:r>
              <a:rPr lang="en-US" sz="3200" dirty="0">
                <a:latin typeface="Times New Roman" panose="02020603050405020304" pitchFamily="18" charset="0"/>
                <a:cs typeface="Times New Roman" panose="02020603050405020304" pitchFamily="18" charset="0"/>
              </a:rPr>
              <a:t>by majority of farmers, producers, processors, sale agencies etc.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Further, any food that </a:t>
            </a:r>
            <a:r>
              <a:rPr lang="en-US" sz="3200" dirty="0">
                <a:solidFill>
                  <a:srgbClr val="C00000"/>
                </a:solidFill>
                <a:latin typeface="Times New Roman" panose="02020603050405020304" pitchFamily="18" charset="0"/>
                <a:cs typeface="Times New Roman" panose="02020603050405020304" pitchFamily="18" charset="0"/>
              </a:rPr>
              <a:t>does not confirm to the minimum standards laid down by the legal rulers (PFA rules) </a:t>
            </a:r>
            <a:r>
              <a:rPr lang="en-US" sz="3200" dirty="0">
                <a:latin typeface="Times New Roman" panose="02020603050405020304" pitchFamily="18" charset="0"/>
                <a:cs typeface="Times New Roman" panose="02020603050405020304" pitchFamily="18" charset="0"/>
              </a:rPr>
              <a:t>is said to be </a:t>
            </a:r>
            <a:r>
              <a:rPr lang="en-US" sz="3200" b="1" dirty="0">
                <a:solidFill>
                  <a:srgbClr val="0070C0"/>
                </a:solidFill>
                <a:latin typeface="Times New Roman" panose="02020603050405020304" pitchFamily="18" charset="0"/>
                <a:cs typeface="Times New Roman" panose="02020603050405020304" pitchFamily="18" charset="0"/>
              </a:rPr>
              <a:t>adulterated, </a:t>
            </a:r>
            <a:r>
              <a:rPr lang="en-US" sz="3200" dirty="0">
                <a:latin typeface="Times New Roman" panose="02020603050405020304" pitchFamily="18" charset="0"/>
                <a:cs typeface="Times New Roman" panose="02020603050405020304" pitchFamily="18" charset="0"/>
              </a:rPr>
              <a:t>irrespective whether anything has been added to or removed from the original food. </a:t>
            </a:r>
          </a:p>
        </p:txBody>
      </p:sp>
    </p:spTree>
    <p:extLst>
      <p:ext uri="{BB962C8B-B14F-4D97-AF65-F5344CB8AC3E}">
        <p14:creationId xmlns:p14="http://schemas.microsoft.com/office/powerpoint/2010/main" val="158120127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33349" y="-85743"/>
            <a:ext cx="11991975" cy="8248412"/>
          </a:xfrm>
          <a:prstGeom prst="rect">
            <a:avLst/>
          </a:prstGeom>
        </p:spPr>
        <p:txBody>
          <a:bodyPr wrap="square">
            <a:spAutoFit/>
          </a:bodyPr>
          <a:lstStyle/>
          <a:p>
            <a:pPr algn="just"/>
            <a:r>
              <a:rPr lang="en-US" sz="3200" b="1" dirty="0">
                <a:solidFill>
                  <a:srgbClr val="0070C0"/>
                </a:solidFill>
                <a:latin typeface="Times New Roman" panose="02020603050405020304" pitchFamily="18" charset="0"/>
                <a:cs typeface="Times New Roman" panose="02020603050405020304" pitchFamily="18" charset="0"/>
              </a:rPr>
              <a:t>Parameters Generally Taken into Consideration while Fixing </a:t>
            </a:r>
          </a:p>
          <a:p>
            <a:pPr algn="just"/>
            <a:r>
              <a:rPr lang="en-US" sz="3200" b="1" dirty="0">
                <a:solidFill>
                  <a:srgbClr val="0070C0"/>
                </a:solidFill>
                <a:latin typeface="Times New Roman" panose="02020603050405020304" pitchFamily="18" charset="0"/>
                <a:cs typeface="Times New Roman" panose="02020603050405020304" pitchFamily="18" charset="0"/>
              </a:rPr>
              <a:t>Legal Standards:</a:t>
            </a:r>
          </a:p>
          <a:p>
            <a:pPr algn="just"/>
            <a:endParaRPr lang="en-US" sz="3200" b="1" dirty="0">
              <a:solidFill>
                <a:srgbClr val="00B050"/>
              </a:solidFill>
              <a:latin typeface="Times New Roman" panose="02020603050405020304" pitchFamily="18" charset="0"/>
              <a:cs typeface="Times New Roman" panose="02020603050405020304" pitchFamily="18" charset="0"/>
            </a:endParaRPr>
          </a:p>
          <a:p>
            <a:pPr algn="just"/>
            <a:r>
              <a:rPr lang="en-US" sz="3200" b="1" dirty="0">
                <a:solidFill>
                  <a:srgbClr val="00B0F0"/>
                </a:solidFill>
                <a:latin typeface="Times New Roman" panose="02020603050405020304" pitchFamily="18" charset="0"/>
                <a:cs typeface="Times New Roman" panose="02020603050405020304" pitchFamily="18" charset="0"/>
              </a:rPr>
              <a:t>1 Purity </a:t>
            </a:r>
          </a:p>
          <a:p>
            <a:pPr algn="just"/>
            <a:endParaRPr lang="en-US" sz="3200" b="1" dirty="0">
              <a:solidFill>
                <a:srgbClr val="00B0F0"/>
              </a:solidFill>
              <a:latin typeface="Times New Roman" panose="02020603050405020304" pitchFamily="18" charset="0"/>
              <a:cs typeface="Times New Roman" panose="02020603050405020304" pitchFamily="18" charset="0"/>
            </a:endParaRPr>
          </a:p>
          <a:p>
            <a:pPr algn="just"/>
            <a:r>
              <a:rPr lang="en-US" sz="3200" b="1" dirty="0">
                <a:solidFill>
                  <a:srgbClr val="00B0F0"/>
                </a:solidFill>
                <a:latin typeface="Times New Roman" panose="02020603050405020304" pitchFamily="18" charset="0"/>
                <a:cs typeface="Times New Roman" panose="02020603050405020304" pitchFamily="18" charset="0"/>
              </a:rPr>
              <a:t>2 Composition</a:t>
            </a:r>
          </a:p>
          <a:p>
            <a:pPr algn="just"/>
            <a:r>
              <a:rPr lang="en-US" sz="3200" b="1" dirty="0">
                <a:solidFill>
                  <a:srgbClr val="00B0F0"/>
                </a:solidFill>
                <a:latin typeface="Times New Roman" panose="02020603050405020304" pitchFamily="18" charset="0"/>
                <a:cs typeface="Times New Roman" panose="02020603050405020304" pitchFamily="18" charset="0"/>
              </a:rPr>
              <a:t> </a:t>
            </a:r>
          </a:p>
          <a:p>
            <a:pPr algn="just"/>
            <a:r>
              <a:rPr lang="en-US" sz="3200" b="1" dirty="0">
                <a:solidFill>
                  <a:srgbClr val="00B0F0"/>
                </a:solidFill>
                <a:latin typeface="Times New Roman" panose="02020603050405020304" pitchFamily="18" charset="0"/>
                <a:cs typeface="Times New Roman" panose="02020603050405020304" pitchFamily="18" charset="0"/>
              </a:rPr>
              <a:t>3 Additives</a:t>
            </a:r>
          </a:p>
          <a:p>
            <a:pPr algn="just"/>
            <a:r>
              <a:rPr lang="en-US" sz="3200" b="1" dirty="0">
                <a:solidFill>
                  <a:srgbClr val="00B0F0"/>
                </a:solidFill>
                <a:latin typeface="Times New Roman" panose="02020603050405020304" pitchFamily="18" charset="0"/>
                <a:cs typeface="Times New Roman" panose="02020603050405020304" pitchFamily="18" charset="0"/>
              </a:rPr>
              <a:t> </a:t>
            </a:r>
            <a:endParaRPr lang="en-US" sz="3200" dirty="0">
              <a:solidFill>
                <a:srgbClr val="00B0F0"/>
              </a:solidFill>
              <a:latin typeface="Times New Roman" panose="02020603050405020304" pitchFamily="18" charset="0"/>
              <a:cs typeface="Times New Roman" panose="02020603050405020304" pitchFamily="18" charset="0"/>
            </a:endParaRPr>
          </a:p>
          <a:p>
            <a:pPr algn="just"/>
            <a:r>
              <a:rPr lang="en-US" sz="3200" b="1" dirty="0">
                <a:solidFill>
                  <a:srgbClr val="00B0F0"/>
                </a:solidFill>
                <a:latin typeface="Times New Roman" panose="02020603050405020304" pitchFamily="18" charset="0"/>
                <a:cs typeface="Times New Roman" panose="02020603050405020304" pitchFamily="18" charset="0"/>
              </a:rPr>
              <a:t>4 Efficiency of processing</a:t>
            </a:r>
          </a:p>
          <a:p>
            <a:pPr algn="just"/>
            <a:endParaRPr lang="en-US" sz="3200" b="1" dirty="0">
              <a:solidFill>
                <a:srgbClr val="00B0F0"/>
              </a:solidFill>
              <a:latin typeface="Times New Roman" panose="02020603050405020304" pitchFamily="18" charset="0"/>
              <a:cs typeface="Times New Roman" panose="02020603050405020304" pitchFamily="18" charset="0"/>
            </a:endParaRPr>
          </a:p>
          <a:p>
            <a:r>
              <a:rPr lang="en-US" sz="3200" b="1" dirty="0">
                <a:solidFill>
                  <a:srgbClr val="00B0F0"/>
                </a:solidFill>
                <a:latin typeface="Times New Roman" panose="02020603050405020304" pitchFamily="18" charset="0"/>
                <a:cs typeface="Times New Roman" panose="02020603050405020304" pitchFamily="18" charset="0"/>
              </a:rPr>
              <a:t>5 Bacteriological quality (Hygienic quality)</a:t>
            </a:r>
          </a:p>
          <a:p>
            <a:r>
              <a:rPr lang="en-US" sz="3200" b="1" dirty="0">
                <a:solidFill>
                  <a:srgbClr val="00B0F0"/>
                </a:solidFill>
                <a:latin typeface="Times New Roman" panose="02020603050405020304" pitchFamily="18" charset="0"/>
                <a:cs typeface="Times New Roman" panose="02020603050405020304" pitchFamily="18" charset="0"/>
              </a:rPr>
              <a:t> </a:t>
            </a:r>
            <a:endParaRPr lang="en-US" sz="3200" dirty="0">
              <a:solidFill>
                <a:srgbClr val="00B0F0"/>
              </a:solidFill>
              <a:latin typeface="Times New Roman" panose="02020603050405020304" pitchFamily="18" charset="0"/>
              <a:cs typeface="Times New Roman" panose="02020603050405020304" pitchFamily="18" charset="0"/>
            </a:endParaRPr>
          </a:p>
          <a:p>
            <a:r>
              <a:rPr lang="en-US" sz="3200" b="1" dirty="0">
                <a:solidFill>
                  <a:srgbClr val="00B0F0"/>
                </a:solidFill>
                <a:latin typeface="Times New Roman" panose="02020603050405020304" pitchFamily="18" charset="0"/>
                <a:cs typeface="Times New Roman" panose="02020603050405020304" pitchFamily="18" charset="0"/>
              </a:rPr>
              <a:t>6 Packaging and labeling requirements </a:t>
            </a:r>
          </a:p>
          <a:p>
            <a:pPr algn="just"/>
            <a:r>
              <a:rPr lang="en-US" sz="3200" b="1" dirty="0">
                <a:solidFill>
                  <a:srgbClr val="00B050"/>
                </a:solidFill>
                <a:latin typeface="Times New Roman" panose="02020603050405020304" pitchFamily="18" charset="0"/>
                <a:cs typeface="Times New Roman" panose="02020603050405020304" pitchFamily="18" charset="0"/>
              </a:rPr>
              <a:t> </a:t>
            </a:r>
          </a:p>
          <a:p>
            <a:pPr algn="just"/>
            <a:endParaRPr lang="en-US" sz="3200" b="1" dirty="0">
              <a:solidFill>
                <a:srgbClr val="00B050"/>
              </a:solidFill>
              <a:latin typeface="Times New Roman" panose="02020603050405020304" pitchFamily="18" charset="0"/>
              <a:cs typeface="Times New Roman" panose="02020603050405020304" pitchFamily="18" charset="0"/>
            </a:endParaRPr>
          </a:p>
          <a:p>
            <a:r>
              <a:rPr lang="en-US" dirty="0">
                <a:latin typeface="Times New Roman" panose="02020603050405020304" pitchFamily="18" charset="0"/>
                <a:cs typeface="Times New Roman" panose="02020603050405020304" pitchFamily="18" charset="0"/>
              </a:rPr>
              <a:t> </a:t>
            </a: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FDFA134F-EE96-4945-9668-60E6DD255F28}"/>
              </a:ext>
            </a:extLst>
          </p:cNvPr>
          <p:cNvPicPr>
            <a:picLocks noChangeAspect="1"/>
          </p:cNvPicPr>
          <p:nvPr/>
        </p:nvPicPr>
        <p:blipFill>
          <a:blip r:embed="rId2"/>
          <a:stretch>
            <a:fillRect/>
          </a:stretch>
        </p:blipFill>
        <p:spPr>
          <a:xfrm>
            <a:off x="2019300" y="-47624"/>
            <a:ext cx="7000875" cy="4588008"/>
          </a:xfrm>
          <a:prstGeom prst="rect">
            <a:avLst/>
          </a:prstGeom>
        </p:spPr>
      </p:pic>
      <p:pic>
        <p:nvPicPr>
          <p:cNvPr id="3" name="Picture 2">
            <a:extLst>
              <a:ext uri="{FF2B5EF4-FFF2-40B4-BE49-F238E27FC236}">
                <a16:creationId xmlns:a16="http://schemas.microsoft.com/office/drawing/2014/main" id="{3B7C471B-9432-489E-ABFE-09E7C2FB013A}"/>
              </a:ext>
            </a:extLst>
          </p:cNvPr>
          <p:cNvPicPr>
            <a:picLocks noChangeAspect="1"/>
          </p:cNvPicPr>
          <p:nvPr/>
        </p:nvPicPr>
        <p:blipFill>
          <a:blip r:embed="rId3"/>
          <a:stretch>
            <a:fillRect/>
          </a:stretch>
        </p:blipFill>
        <p:spPr>
          <a:xfrm>
            <a:off x="704851" y="4314825"/>
            <a:ext cx="10677524" cy="2463804"/>
          </a:xfrm>
          <a:prstGeom prst="rect">
            <a:avLst/>
          </a:prstGeom>
        </p:spPr>
      </p:pic>
    </p:spTree>
    <p:extLst>
      <p:ext uri="{BB962C8B-B14F-4D97-AF65-F5344CB8AC3E}">
        <p14:creationId xmlns:p14="http://schemas.microsoft.com/office/powerpoint/2010/main" val="114621324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66675" y="142852"/>
            <a:ext cx="9782175" cy="6832640"/>
          </a:xfrm>
          <a:prstGeom prst="rect">
            <a:avLst/>
          </a:prstGeom>
        </p:spPr>
        <p:txBody>
          <a:bodyPr wrap="square">
            <a:spAutoFit/>
          </a:bodyPr>
          <a:lstStyle/>
          <a:p>
            <a:pPr algn="just"/>
            <a:r>
              <a:rPr lang="en-US" sz="3200" b="1" dirty="0">
                <a:solidFill>
                  <a:srgbClr val="00B050"/>
                </a:solidFill>
                <a:latin typeface="Times New Roman" panose="02020603050405020304" pitchFamily="18" charset="0"/>
                <a:cs typeface="Times New Roman" panose="02020603050405020304" pitchFamily="18" charset="0"/>
              </a:rPr>
              <a:t>     </a:t>
            </a:r>
            <a:r>
              <a:rPr lang="en-US" sz="3200" b="1" dirty="0">
                <a:solidFill>
                  <a:srgbClr val="0070C0"/>
                </a:solidFill>
                <a:latin typeface="Times New Roman" panose="02020603050405020304" pitchFamily="18" charset="0"/>
                <a:cs typeface="Times New Roman" panose="02020603050405020304" pitchFamily="18" charset="0"/>
              </a:rPr>
              <a:t>Quality standards </a:t>
            </a:r>
          </a:p>
          <a:p>
            <a:pPr algn="just"/>
            <a:r>
              <a:rPr lang="en-US" sz="3200" dirty="0">
                <a:solidFill>
                  <a:srgbClr val="0070C0"/>
                </a:solidFill>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While </a:t>
            </a:r>
            <a:r>
              <a:rPr lang="en-US" sz="3200" dirty="0">
                <a:solidFill>
                  <a:srgbClr val="FF0000"/>
                </a:solidFill>
                <a:latin typeface="Times New Roman" panose="02020603050405020304" pitchFamily="18" charset="0"/>
                <a:cs typeface="Times New Roman" panose="02020603050405020304" pitchFamily="18" charset="0"/>
              </a:rPr>
              <a:t>legal standards are compulsory</a:t>
            </a:r>
            <a:r>
              <a:rPr lang="en-US" sz="3200" dirty="0">
                <a:latin typeface="Times New Roman" panose="02020603050405020304" pitchFamily="18" charset="0"/>
                <a:cs typeface="Times New Roman" panose="02020603050405020304" pitchFamily="18" charset="0"/>
              </a:rPr>
              <a:t>, the quality standards are </a:t>
            </a:r>
            <a:r>
              <a:rPr lang="en-US" sz="3200" dirty="0">
                <a:solidFill>
                  <a:srgbClr val="C00000"/>
                </a:solidFill>
                <a:latin typeface="Times New Roman" panose="02020603050405020304" pitchFamily="18" charset="0"/>
                <a:cs typeface="Times New Roman" panose="02020603050405020304" pitchFamily="18" charset="0"/>
              </a:rPr>
              <a:t>not compulsory. </a:t>
            </a:r>
          </a:p>
          <a:p>
            <a:pPr algn="just"/>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They are on </a:t>
            </a:r>
            <a:r>
              <a:rPr lang="en-US" sz="3200" dirty="0">
                <a:solidFill>
                  <a:srgbClr val="C00000"/>
                </a:solidFill>
                <a:latin typeface="Times New Roman" panose="02020603050405020304" pitchFamily="18" charset="0"/>
                <a:cs typeface="Times New Roman" panose="02020603050405020304" pitchFamily="18" charset="0"/>
              </a:rPr>
              <a:t>voluntary basis</a:t>
            </a:r>
            <a:r>
              <a:rPr lang="en-US" sz="3200" dirty="0">
                <a:latin typeface="Times New Roman" panose="02020603050405020304" pitchFamily="18" charset="0"/>
                <a:cs typeface="Times New Roman" panose="02020603050405020304" pitchFamily="18" charset="0"/>
              </a:rPr>
              <a:t>.</a:t>
            </a:r>
          </a:p>
          <a:p>
            <a:pPr algn="just"/>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In our country, we have two types of quality standards:</a:t>
            </a:r>
          </a:p>
          <a:p>
            <a:pPr algn="just"/>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v"/>
            </a:pPr>
            <a:r>
              <a:rPr lang="en-US" sz="3200" dirty="0">
                <a:solidFill>
                  <a:srgbClr val="0070C0"/>
                </a:solidFill>
                <a:latin typeface="Times New Roman" panose="02020603050405020304" pitchFamily="18" charset="0"/>
                <a:cs typeface="Times New Roman" panose="02020603050405020304" pitchFamily="18" charset="0"/>
              </a:rPr>
              <a:t>BIS/ ISI standards</a:t>
            </a:r>
          </a:p>
          <a:p>
            <a:pPr algn="just"/>
            <a:r>
              <a:rPr lang="en-US" sz="3200" dirty="0">
                <a:solidFill>
                  <a:srgbClr val="0070C0"/>
                </a:solidFill>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v"/>
            </a:pPr>
            <a:r>
              <a:rPr lang="en-US" sz="3200" dirty="0" err="1">
                <a:solidFill>
                  <a:srgbClr val="0070C0"/>
                </a:solidFill>
                <a:latin typeface="Times New Roman" panose="02020603050405020304" pitchFamily="18" charset="0"/>
                <a:cs typeface="Times New Roman" panose="02020603050405020304" pitchFamily="18" charset="0"/>
              </a:rPr>
              <a:t>Agmark</a:t>
            </a:r>
            <a:r>
              <a:rPr lang="en-US" sz="3200" dirty="0">
                <a:solidFill>
                  <a:srgbClr val="0070C0"/>
                </a:solidFill>
                <a:latin typeface="Times New Roman" panose="02020603050405020304" pitchFamily="18" charset="0"/>
                <a:cs typeface="Times New Roman" panose="02020603050405020304" pitchFamily="18" charset="0"/>
              </a:rPr>
              <a:t> standards  </a:t>
            </a:r>
          </a:p>
          <a:p>
            <a:pPr algn="just"/>
            <a:endParaRPr lang="en-US" dirty="0">
              <a:latin typeface="Times New Roman" panose="02020603050405020304" pitchFamily="18" charset="0"/>
              <a:cs typeface="Times New Roman" panose="02020603050405020304" pitchFamily="18" charset="0"/>
            </a:endParaRPr>
          </a:p>
          <a:p>
            <a:pPr algn="just"/>
            <a:r>
              <a:rPr lang="en-US" dirty="0">
                <a:latin typeface="Times New Roman" panose="02020603050405020304" pitchFamily="18" charset="0"/>
                <a:cs typeface="Times New Roman" panose="02020603050405020304" pitchFamily="18" charset="0"/>
              </a:rPr>
              <a:t> </a:t>
            </a:r>
          </a:p>
          <a:p>
            <a:pPr algn="just"/>
            <a:r>
              <a:rPr lang="en-US" dirty="0">
                <a:latin typeface="Times New Roman" panose="02020603050405020304" pitchFamily="18" charset="0"/>
                <a:cs typeface="Times New Roman" panose="02020603050405020304" pitchFamily="18" charset="0"/>
              </a:rPr>
              <a:t> </a:t>
            </a: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D5C3FF46-E7AA-43F6-B7D7-47C6A9CC67A1}"/>
              </a:ext>
            </a:extLst>
          </p:cNvPr>
          <p:cNvSpPr/>
          <p:nvPr/>
        </p:nvSpPr>
        <p:spPr>
          <a:xfrm>
            <a:off x="114300" y="361950"/>
            <a:ext cx="11887200" cy="5509200"/>
          </a:xfrm>
          <a:prstGeom prst="rect">
            <a:avLst/>
          </a:prstGeom>
        </p:spPr>
        <p:txBody>
          <a:bodyPr wrap="square">
            <a:spAutoFit/>
          </a:bodyPr>
          <a:lstStyle/>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Both of these are </a:t>
            </a:r>
            <a:r>
              <a:rPr lang="en-US" sz="3200" dirty="0">
                <a:solidFill>
                  <a:srgbClr val="C00000"/>
                </a:solidFill>
                <a:latin typeface="Times New Roman" panose="02020603050405020304" pitchFamily="18" charset="0"/>
                <a:cs typeface="Times New Roman" panose="02020603050405020304" pitchFamily="18" charset="0"/>
              </a:rPr>
              <a:t>above the PFA minimum standards </a:t>
            </a:r>
            <a:r>
              <a:rPr lang="en-US" sz="3200" dirty="0">
                <a:latin typeface="Times New Roman" panose="02020603050405020304" pitchFamily="18" charset="0"/>
                <a:cs typeface="Times New Roman" panose="02020603050405020304" pitchFamily="18" charset="0"/>
              </a:rPr>
              <a:t>and </a:t>
            </a:r>
            <a:r>
              <a:rPr lang="en-US" sz="3200" dirty="0">
                <a:solidFill>
                  <a:srgbClr val="FF0000"/>
                </a:solidFill>
                <a:latin typeface="Times New Roman" panose="02020603050405020304" pitchFamily="18" charset="0"/>
                <a:cs typeface="Times New Roman" panose="02020603050405020304" pitchFamily="18" charset="0"/>
              </a:rPr>
              <a:t>useful</a:t>
            </a:r>
            <a:r>
              <a:rPr lang="en-US" sz="3200" dirty="0">
                <a:latin typeface="Times New Roman" panose="02020603050405020304" pitchFamily="18" charset="0"/>
                <a:cs typeface="Times New Roman" panose="02020603050405020304" pitchFamily="18" charset="0"/>
              </a:rPr>
              <a:t> for producing </a:t>
            </a:r>
            <a:r>
              <a:rPr lang="en-US" sz="3200" b="1" dirty="0">
                <a:solidFill>
                  <a:srgbClr val="0070C0"/>
                </a:solidFill>
                <a:latin typeface="Times New Roman" panose="02020603050405020304" pitchFamily="18" charset="0"/>
                <a:cs typeface="Times New Roman" panose="02020603050405020304" pitchFamily="18" charset="0"/>
              </a:rPr>
              <a:t>export quality products</a:t>
            </a:r>
            <a:r>
              <a:rPr lang="en-US" sz="3200" dirty="0">
                <a:solidFill>
                  <a:srgbClr val="0070C0"/>
                </a:solidFill>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endParaRPr lang="en-US" sz="3200" dirty="0">
              <a:solidFill>
                <a:srgbClr val="0070C0"/>
              </a:solidFill>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b="1" dirty="0">
                <a:solidFill>
                  <a:srgbClr val="0070C0"/>
                </a:solidFill>
                <a:latin typeface="Times New Roman" panose="02020603050405020304" pitchFamily="18" charset="0"/>
                <a:cs typeface="Times New Roman" panose="02020603050405020304" pitchFamily="18" charset="0"/>
              </a:rPr>
              <a:t>BIS/ISI standards </a:t>
            </a:r>
            <a:r>
              <a:rPr lang="en-US" sz="3200" dirty="0">
                <a:latin typeface="Times New Roman" panose="02020603050405020304" pitchFamily="18" charset="0"/>
                <a:cs typeface="Times New Roman" panose="02020603050405020304" pitchFamily="18" charset="0"/>
              </a:rPr>
              <a:t>deal with </a:t>
            </a:r>
            <a:r>
              <a:rPr lang="en-US" sz="3200" dirty="0">
                <a:latin typeface="Times New Roman" panose="02020603050405020304" pitchFamily="18" charset="0"/>
                <a:cs typeface="Times New Roman" panose="02020603050405020304" pitchFamily="18" charset="0"/>
                <a:sym typeface="Wingdings" panose="05000000000000000000" pitchFamily="2" charset="2"/>
              </a:rPr>
              <a:t> </a:t>
            </a:r>
            <a:r>
              <a:rPr lang="en-US" sz="3200" dirty="0">
                <a:latin typeface="Times New Roman" panose="02020603050405020304" pitchFamily="18" charset="0"/>
                <a:cs typeface="Times New Roman" panose="02020603050405020304" pitchFamily="18" charset="0"/>
              </a:rPr>
              <a:t>many types of </a:t>
            </a:r>
            <a:r>
              <a:rPr lang="en-US" sz="3200" dirty="0">
                <a:solidFill>
                  <a:srgbClr val="C00000"/>
                </a:solidFill>
                <a:latin typeface="Times New Roman" panose="02020603050405020304" pitchFamily="18" charset="0"/>
                <a:cs typeface="Times New Roman" panose="02020603050405020304" pitchFamily="18" charset="0"/>
              </a:rPr>
              <a:t>processed food products</a:t>
            </a:r>
            <a:r>
              <a:rPr lang="en-US" sz="3200" dirty="0">
                <a:latin typeface="Times New Roman" panose="02020603050405020304" pitchFamily="18" charset="0"/>
                <a:cs typeface="Times New Roman" panose="02020603050405020304" pitchFamily="18" charset="0"/>
              </a:rPr>
              <a:t>, apart from non-food products.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b="1" dirty="0" err="1">
                <a:solidFill>
                  <a:srgbClr val="0070C0"/>
                </a:solidFill>
                <a:latin typeface="Times New Roman" panose="02020603050405020304" pitchFamily="18" charset="0"/>
                <a:cs typeface="Times New Roman" panose="02020603050405020304" pitchFamily="18" charset="0"/>
              </a:rPr>
              <a:t>Agmark</a:t>
            </a:r>
            <a:r>
              <a:rPr lang="en-US" sz="3200" dirty="0">
                <a:latin typeface="Times New Roman" panose="02020603050405020304" pitchFamily="18" charset="0"/>
                <a:cs typeface="Times New Roman" panose="02020603050405020304" pitchFamily="18" charset="0"/>
              </a:rPr>
              <a:t> standards deal with </a:t>
            </a:r>
            <a:r>
              <a:rPr lang="en-US" sz="3200" dirty="0">
                <a:latin typeface="Times New Roman" panose="02020603050405020304" pitchFamily="18" charset="0"/>
                <a:cs typeface="Times New Roman" panose="02020603050405020304" pitchFamily="18" charset="0"/>
                <a:sym typeface="Wingdings" panose="05000000000000000000" pitchFamily="2" charset="2"/>
              </a:rPr>
              <a:t> </a:t>
            </a:r>
            <a:r>
              <a:rPr lang="en-US" sz="3200" dirty="0">
                <a:latin typeface="Times New Roman" panose="02020603050405020304" pitchFamily="18" charset="0"/>
                <a:cs typeface="Times New Roman" panose="02020603050405020304" pitchFamily="18" charset="0"/>
              </a:rPr>
              <a:t>many types of foods, mainly with </a:t>
            </a:r>
            <a:r>
              <a:rPr lang="en-US" sz="3200" dirty="0">
                <a:solidFill>
                  <a:srgbClr val="C00000"/>
                </a:solidFill>
                <a:latin typeface="Times New Roman" panose="02020603050405020304" pitchFamily="18" charset="0"/>
                <a:cs typeface="Times New Roman" panose="02020603050405020304" pitchFamily="18" charset="0"/>
              </a:rPr>
              <a:t>the raw agricultural produce</a:t>
            </a:r>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For example: </a:t>
            </a:r>
            <a:r>
              <a:rPr lang="en-US" sz="3200" dirty="0">
                <a:solidFill>
                  <a:srgbClr val="C00000"/>
                </a:solidFill>
                <a:latin typeface="Times New Roman" panose="02020603050405020304" pitchFamily="18" charset="0"/>
                <a:cs typeface="Times New Roman" panose="02020603050405020304" pitchFamily="18" charset="0"/>
              </a:rPr>
              <a:t>cereals, oils, oil seeds, spices, eggs, legumes (pulses), ghee, butter etc</a:t>
            </a:r>
            <a:r>
              <a:rPr lang="en-US" sz="3200" dirty="0">
                <a:latin typeface="Times New Roman" panose="02020603050405020304" pitchFamily="18" charset="0"/>
                <a:cs typeface="Times New Roman" panose="02020603050405020304" pitchFamily="18" charset="0"/>
              </a:rPr>
              <a:t>.  </a:t>
            </a:r>
          </a:p>
        </p:txBody>
      </p:sp>
    </p:spTree>
    <p:extLst>
      <p:ext uri="{BB962C8B-B14F-4D97-AF65-F5344CB8AC3E}">
        <p14:creationId xmlns:p14="http://schemas.microsoft.com/office/powerpoint/2010/main" val="163047104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C4C3FDC9-92EF-4EBB-B37D-70F2E4EB1083}"/>
              </a:ext>
            </a:extLst>
          </p:cNvPr>
          <p:cNvSpPr/>
          <p:nvPr/>
        </p:nvSpPr>
        <p:spPr>
          <a:xfrm>
            <a:off x="0" y="133351"/>
            <a:ext cx="11144250" cy="6494085"/>
          </a:xfrm>
          <a:prstGeom prst="rect">
            <a:avLst/>
          </a:prstGeom>
        </p:spPr>
        <p:txBody>
          <a:bodyPr wrap="square">
            <a:spAutoFit/>
          </a:bodyPr>
          <a:lstStyle/>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Among dairy products, for the purpose of quality standards, </a:t>
            </a:r>
            <a:r>
              <a:rPr lang="en-US" sz="3200" b="1" dirty="0">
                <a:solidFill>
                  <a:srgbClr val="C00000"/>
                </a:solidFill>
                <a:latin typeface="Times New Roman" panose="02020603050405020304" pitchFamily="18" charset="0"/>
                <a:cs typeface="Times New Roman" panose="02020603050405020304" pitchFamily="18" charset="0"/>
              </a:rPr>
              <a:t>ghee and creamery butter</a:t>
            </a:r>
            <a:r>
              <a:rPr lang="en-US" sz="3200" dirty="0">
                <a:latin typeface="Times New Roman" panose="02020603050405020304" pitchFamily="18" charset="0"/>
                <a:cs typeface="Times New Roman" panose="02020603050405020304" pitchFamily="18" charset="0"/>
              </a:rPr>
              <a:t> (Table butter or salted butter) are covered under </a:t>
            </a:r>
            <a:r>
              <a:rPr lang="en-US" sz="3200" b="1" dirty="0" err="1">
                <a:solidFill>
                  <a:srgbClr val="00B050"/>
                </a:solidFill>
                <a:latin typeface="Times New Roman" panose="02020603050405020304" pitchFamily="18" charset="0"/>
                <a:cs typeface="Times New Roman" panose="02020603050405020304" pitchFamily="18" charset="0"/>
              </a:rPr>
              <a:t>Agmark</a:t>
            </a:r>
            <a:r>
              <a:rPr lang="en-US" sz="3200" dirty="0">
                <a:latin typeface="Times New Roman" panose="02020603050405020304" pitchFamily="18" charset="0"/>
                <a:cs typeface="Times New Roman" panose="02020603050405020304" pitchFamily="18" charset="0"/>
              </a:rPr>
              <a:t>.</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b="1" dirty="0">
                <a:solidFill>
                  <a:srgbClr val="C00000"/>
                </a:solidFill>
                <a:latin typeface="Times New Roman" panose="02020603050405020304" pitchFamily="18" charset="0"/>
                <a:cs typeface="Times New Roman" panose="02020603050405020304" pitchFamily="18" charset="0"/>
              </a:rPr>
              <a:t>Rest</a:t>
            </a:r>
            <a:r>
              <a:rPr lang="en-US" sz="3200" dirty="0">
                <a:latin typeface="Times New Roman" panose="02020603050405020304" pitchFamily="18" charset="0"/>
                <a:cs typeface="Times New Roman" panose="02020603050405020304" pitchFamily="18" charset="0"/>
              </a:rPr>
              <a:t> of the dairy products are covered under </a:t>
            </a:r>
            <a:r>
              <a:rPr lang="en-US" sz="3200" dirty="0">
                <a:solidFill>
                  <a:srgbClr val="C00000"/>
                </a:solidFill>
                <a:latin typeface="Times New Roman" panose="02020603050405020304" pitchFamily="18" charset="0"/>
                <a:cs typeface="Times New Roman" panose="02020603050405020304" pitchFamily="18" charset="0"/>
              </a:rPr>
              <a:t>BIS/ISI.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err="1">
                <a:latin typeface="Times New Roman" panose="02020603050405020304" pitchFamily="18" charset="0"/>
                <a:cs typeface="Times New Roman" panose="02020603050405020304" pitchFamily="18" charset="0"/>
              </a:rPr>
              <a:t>Agmark</a:t>
            </a:r>
            <a:r>
              <a:rPr lang="en-US" sz="3200" dirty="0">
                <a:latin typeface="Times New Roman" panose="02020603050405020304" pitchFamily="18" charset="0"/>
                <a:cs typeface="Times New Roman" panose="02020603050405020304" pitchFamily="18" charset="0"/>
              </a:rPr>
              <a:t> and BIS are </a:t>
            </a:r>
            <a:r>
              <a:rPr lang="en-US" sz="3200" dirty="0">
                <a:solidFill>
                  <a:srgbClr val="00B050"/>
                </a:solidFill>
                <a:latin typeface="Times New Roman" panose="02020603050405020304" pitchFamily="18" charset="0"/>
                <a:cs typeface="Times New Roman" panose="02020603050405020304" pitchFamily="18" charset="0"/>
              </a:rPr>
              <a:t>voluntary</a:t>
            </a:r>
            <a:r>
              <a:rPr lang="en-US" sz="3200" dirty="0">
                <a:latin typeface="Times New Roman" panose="02020603050405020304" pitchFamily="18" charset="0"/>
                <a:cs typeface="Times New Roman" panose="02020603050405020304" pitchFamily="18" charset="0"/>
              </a:rPr>
              <a:t> and not compulsory; but in </a:t>
            </a:r>
            <a:r>
              <a:rPr lang="en-US" sz="3200" dirty="0">
                <a:solidFill>
                  <a:srgbClr val="C00000"/>
                </a:solidFill>
                <a:latin typeface="Times New Roman" panose="02020603050405020304" pitchFamily="18" charset="0"/>
                <a:cs typeface="Times New Roman" panose="02020603050405020304" pitchFamily="18" charset="0"/>
              </a:rPr>
              <a:t>1987, BIS has made it compulsory or mandatory for </a:t>
            </a:r>
            <a:r>
              <a:rPr lang="en-US" sz="3200" b="1" dirty="0">
                <a:solidFill>
                  <a:srgbClr val="00B050"/>
                </a:solidFill>
                <a:latin typeface="Times New Roman" panose="02020603050405020304" pitchFamily="18" charset="0"/>
                <a:cs typeface="Times New Roman" panose="02020603050405020304" pitchFamily="18" charset="0"/>
              </a:rPr>
              <a:t>certain items </a:t>
            </a:r>
            <a:r>
              <a:rPr lang="en-US" sz="3200" dirty="0">
                <a:solidFill>
                  <a:srgbClr val="C00000"/>
                </a:solidFill>
                <a:latin typeface="Times New Roman" panose="02020603050405020304" pitchFamily="18" charset="0"/>
                <a:cs typeface="Times New Roman" panose="02020603050405020304" pitchFamily="18" charset="0"/>
              </a:rPr>
              <a:t>to have ISI mark </a:t>
            </a:r>
            <a:r>
              <a:rPr lang="en-US" sz="3200" dirty="0">
                <a:solidFill>
                  <a:srgbClr val="00B050"/>
                </a:solidFill>
                <a:latin typeface="Times New Roman" panose="02020603050405020304" pitchFamily="18" charset="0"/>
                <a:cs typeface="Times New Roman" panose="02020603050405020304" pitchFamily="18" charset="0"/>
                <a:sym typeface="Wingdings" panose="05000000000000000000" pitchFamily="2" charset="2"/>
              </a:rPr>
              <a:t></a:t>
            </a:r>
            <a:r>
              <a:rPr lang="en-US" sz="3200" dirty="0">
                <a:latin typeface="Times New Roman" panose="02020603050405020304" pitchFamily="18" charset="0"/>
                <a:cs typeface="Times New Roman" panose="02020603050405020304" pitchFamily="18" charset="0"/>
              </a:rPr>
              <a:t> </a:t>
            </a:r>
            <a:r>
              <a:rPr lang="en-US" sz="3200" dirty="0">
                <a:solidFill>
                  <a:srgbClr val="00B050"/>
                </a:solidFill>
                <a:latin typeface="Times New Roman" panose="02020603050405020304" pitchFamily="18" charset="0"/>
                <a:cs typeface="Times New Roman" panose="02020603050405020304" pitchFamily="18" charset="0"/>
              </a:rPr>
              <a:t>food colors and additives, vanaspati, containers for packing, milk powder and condensed milk</a:t>
            </a:r>
            <a:r>
              <a:rPr lang="en-US" sz="3200" dirty="0">
                <a:solidFill>
                  <a:srgbClr val="C00000"/>
                </a:solidFill>
                <a:latin typeface="Times New Roman" panose="02020603050405020304" pitchFamily="18" charset="0"/>
                <a:cs typeface="Times New Roman" panose="02020603050405020304" pitchFamily="18" charset="0"/>
              </a:rPr>
              <a:t>.</a:t>
            </a:r>
          </a:p>
          <a:p>
            <a:pPr algn="just"/>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Therefore, for these </a:t>
            </a:r>
            <a:r>
              <a:rPr lang="en-US" sz="3200" dirty="0">
                <a:solidFill>
                  <a:srgbClr val="C00000"/>
                </a:solidFill>
                <a:latin typeface="Times New Roman" panose="02020603050405020304" pitchFamily="18" charset="0"/>
                <a:cs typeface="Times New Roman" panose="02020603050405020304" pitchFamily="18" charset="0"/>
              </a:rPr>
              <a:t>two milk products </a:t>
            </a:r>
            <a:r>
              <a:rPr lang="en-US" sz="3200" b="1" dirty="0">
                <a:solidFill>
                  <a:srgbClr val="00B050"/>
                </a:solidFill>
                <a:latin typeface="Times New Roman" panose="02020603050405020304" pitchFamily="18" charset="0"/>
                <a:cs typeface="Times New Roman" panose="02020603050405020304" pitchFamily="18" charset="0"/>
              </a:rPr>
              <a:t>(milk powder</a:t>
            </a:r>
            <a:r>
              <a:rPr lang="en-US" sz="3200" dirty="0">
                <a:solidFill>
                  <a:srgbClr val="00B050"/>
                </a:solidFill>
                <a:latin typeface="Times New Roman" panose="02020603050405020304" pitchFamily="18" charset="0"/>
                <a:cs typeface="Times New Roman" panose="02020603050405020304" pitchFamily="18" charset="0"/>
              </a:rPr>
              <a:t> and </a:t>
            </a:r>
            <a:r>
              <a:rPr lang="en-US" sz="3200" b="1" dirty="0">
                <a:solidFill>
                  <a:srgbClr val="00B050"/>
                </a:solidFill>
                <a:latin typeface="Times New Roman" panose="02020603050405020304" pitchFamily="18" charset="0"/>
                <a:cs typeface="Times New Roman" panose="02020603050405020304" pitchFamily="18" charset="0"/>
              </a:rPr>
              <a:t>condensed milk),</a:t>
            </a:r>
            <a:r>
              <a:rPr lang="en-US" sz="3200" dirty="0">
                <a:latin typeface="Times New Roman" panose="02020603050405020304" pitchFamily="18" charset="0"/>
                <a:cs typeface="Times New Roman" panose="02020603050405020304" pitchFamily="18" charset="0"/>
              </a:rPr>
              <a:t> it is now </a:t>
            </a:r>
            <a:r>
              <a:rPr lang="en-US" sz="3200" b="1" dirty="0">
                <a:solidFill>
                  <a:srgbClr val="00B050"/>
                </a:solidFill>
                <a:latin typeface="Times New Roman" panose="02020603050405020304" pitchFamily="18" charset="0"/>
                <a:cs typeface="Times New Roman" panose="02020603050405020304" pitchFamily="18" charset="0"/>
              </a:rPr>
              <a:t>compulsory</a:t>
            </a:r>
            <a:r>
              <a:rPr lang="en-US" sz="3200" dirty="0">
                <a:solidFill>
                  <a:srgbClr val="00B050"/>
                </a:solidFill>
                <a:latin typeface="Times New Roman" panose="02020603050405020304" pitchFamily="18" charset="0"/>
                <a:cs typeface="Times New Roman" panose="02020603050405020304" pitchFamily="18" charset="0"/>
              </a:rPr>
              <a:t> to have ISI mark. </a:t>
            </a:r>
            <a:endParaRPr lang="en-IN" sz="3200" dirty="0">
              <a:solidFill>
                <a:srgbClr val="00B050"/>
              </a:solidFill>
            </a:endParaRPr>
          </a:p>
        </p:txBody>
      </p:sp>
    </p:spTree>
    <p:extLst>
      <p:ext uri="{BB962C8B-B14F-4D97-AF65-F5344CB8AC3E}">
        <p14:creationId xmlns:p14="http://schemas.microsoft.com/office/powerpoint/2010/main" val="373635006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38100"/>
            <a:ext cx="11115675" cy="8525411"/>
          </a:xfrm>
          <a:prstGeom prst="rect">
            <a:avLst/>
          </a:prstGeom>
        </p:spPr>
        <p:txBody>
          <a:bodyPr wrap="square">
            <a:spAutoFit/>
          </a:bodyPr>
          <a:lstStyle/>
          <a:p>
            <a:pPr algn="just"/>
            <a:r>
              <a:rPr lang="en-US" sz="3200" b="1" dirty="0">
                <a:latin typeface="Times New Roman" panose="02020603050405020304" pitchFamily="18" charset="0"/>
                <a:cs typeface="Times New Roman" panose="02020603050405020304" pitchFamily="18" charset="0"/>
              </a:rPr>
              <a:t>     </a:t>
            </a:r>
            <a:r>
              <a:rPr lang="en-US" sz="3200" b="1" dirty="0">
                <a:solidFill>
                  <a:srgbClr val="0070C0"/>
                </a:solidFill>
                <a:latin typeface="Times New Roman" panose="02020603050405020304" pitchFamily="18" charset="0"/>
                <a:cs typeface="Times New Roman" panose="02020603050405020304" pitchFamily="18" charset="0"/>
              </a:rPr>
              <a:t>Why Do We Need Legal and Quality Standards?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customer also wants to be sure about quality.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someone has to protect the interest of the consumer. They should not be left at the mercy of the manufacturers, because he is ignorant about the quality.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Consumer should get a product of </a:t>
            </a:r>
            <a:r>
              <a:rPr lang="en-US" sz="3200" dirty="0">
                <a:solidFill>
                  <a:srgbClr val="C00000"/>
                </a:solidFill>
                <a:latin typeface="Times New Roman" panose="02020603050405020304" pitchFamily="18" charset="0"/>
                <a:cs typeface="Times New Roman" panose="02020603050405020304" pitchFamily="18" charset="0"/>
              </a:rPr>
              <a:t>pure quality </a:t>
            </a:r>
            <a:r>
              <a:rPr lang="en-US" sz="3200" dirty="0">
                <a:latin typeface="Times New Roman" panose="02020603050405020304" pitchFamily="18" charset="0"/>
                <a:cs typeface="Times New Roman" panose="02020603050405020304" pitchFamily="18" charset="0"/>
              </a:rPr>
              <a:t>(i.e. unadulterated) </a:t>
            </a:r>
            <a:r>
              <a:rPr lang="en-US" sz="3200" dirty="0">
                <a:solidFill>
                  <a:srgbClr val="C00000"/>
                </a:solidFill>
                <a:latin typeface="Times New Roman" panose="02020603050405020304" pitchFamily="18" charset="0"/>
                <a:cs typeface="Times New Roman" panose="02020603050405020304" pitchFamily="18" charset="0"/>
              </a:rPr>
              <a:t>free from pathogenic organisms </a:t>
            </a:r>
            <a:r>
              <a:rPr lang="en-US" sz="3200" dirty="0">
                <a:latin typeface="Times New Roman" panose="02020603050405020304" pitchFamily="18" charset="0"/>
                <a:cs typeface="Times New Roman" panose="02020603050405020304" pitchFamily="18" charset="0"/>
              </a:rPr>
              <a:t>and also </a:t>
            </a:r>
            <a:r>
              <a:rPr lang="en-US" sz="3200" dirty="0">
                <a:solidFill>
                  <a:srgbClr val="C00000"/>
                </a:solidFill>
                <a:latin typeface="Times New Roman" panose="02020603050405020304" pitchFamily="18" charset="0"/>
                <a:cs typeface="Times New Roman" panose="02020603050405020304" pitchFamily="18" charset="0"/>
              </a:rPr>
              <a:t>free from harmful substances </a:t>
            </a:r>
            <a:r>
              <a:rPr lang="en-US" sz="3200" dirty="0">
                <a:latin typeface="Times New Roman" panose="02020603050405020304" pitchFamily="18" charset="0"/>
                <a:cs typeface="Times New Roman" panose="02020603050405020304" pitchFamily="18" charset="0"/>
              </a:rPr>
              <a:t>like </a:t>
            </a:r>
            <a:r>
              <a:rPr lang="en-US" sz="3200" dirty="0">
                <a:solidFill>
                  <a:srgbClr val="00B050"/>
                </a:solidFill>
                <a:latin typeface="Times New Roman" panose="02020603050405020304" pitchFamily="18" charset="0"/>
                <a:cs typeface="Times New Roman" panose="02020603050405020304" pitchFamily="18" charset="0"/>
              </a:rPr>
              <a:t>pesticides, antibiotics, heavy metals (toxic metals like Arsenics, lead, mercury </a:t>
            </a:r>
            <a:r>
              <a:rPr lang="en-US" sz="3200" dirty="0" err="1">
                <a:solidFill>
                  <a:srgbClr val="00B050"/>
                </a:solidFill>
                <a:latin typeface="Times New Roman" panose="02020603050405020304" pitchFamily="18" charset="0"/>
                <a:cs typeface="Times New Roman" panose="02020603050405020304" pitchFamily="18" charset="0"/>
              </a:rPr>
              <a:t>etc</a:t>
            </a:r>
            <a:r>
              <a:rPr lang="en-US" sz="3200" dirty="0">
                <a:solidFill>
                  <a:srgbClr val="00B050"/>
                </a:solidFill>
                <a:latin typeface="Times New Roman" panose="02020603050405020304" pitchFamily="18" charset="0"/>
                <a:cs typeface="Times New Roman" panose="02020603050405020304" pitchFamily="18" charset="0"/>
              </a:rPr>
              <a:t>), and toxins etc.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So, it is the duty of the Govt. </a:t>
            </a:r>
            <a:r>
              <a:rPr lang="en-US" sz="3200" dirty="0">
                <a:solidFill>
                  <a:srgbClr val="C00000"/>
                </a:solidFill>
                <a:latin typeface="Times New Roman" panose="02020603050405020304" pitchFamily="18" charset="0"/>
                <a:cs typeface="Times New Roman" panose="02020603050405020304" pitchFamily="18" charset="0"/>
              </a:rPr>
              <a:t>to fix legal standards </a:t>
            </a:r>
            <a:r>
              <a:rPr lang="en-US" sz="3200" dirty="0">
                <a:latin typeface="Times New Roman" panose="02020603050405020304" pitchFamily="18" charset="0"/>
                <a:cs typeface="Times New Roman" panose="02020603050405020304" pitchFamily="18" charset="0"/>
              </a:rPr>
              <a:t>to </a:t>
            </a:r>
            <a:r>
              <a:rPr lang="en-US" sz="3200" dirty="0">
                <a:solidFill>
                  <a:srgbClr val="C00000"/>
                </a:solidFill>
                <a:latin typeface="Times New Roman" panose="02020603050405020304" pitchFamily="18" charset="0"/>
                <a:cs typeface="Times New Roman" panose="02020603050405020304" pitchFamily="18" charset="0"/>
              </a:rPr>
              <a:t>protect the interest of the consumer</a:t>
            </a:r>
            <a:r>
              <a:rPr lang="en-US" sz="3200" dirty="0">
                <a:latin typeface="Times New Roman" panose="02020603050405020304" pitchFamily="18" charset="0"/>
                <a:cs typeface="Times New Roman" panose="02020603050405020304" pitchFamily="18" charset="0"/>
              </a:rPr>
              <a:t> and also to fix </a:t>
            </a:r>
            <a:r>
              <a:rPr lang="en-US" sz="3200" dirty="0">
                <a:solidFill>
                  <a:srgbClr val="C00000"/>
                </a:solidFill>
                <a:latin typeface="Times New Roman" panose="02020603050405020304" pitchFamily="18" charset="0"/>
                <a:cs typeface="Times New Roman" panose="02020603050405020304" pitchFamily="18" charset="0"/>
              </a:rPr>
              <a:t>quality standards </a:t>
            </a:r>
            <a:r>
              <a:rPr lang="en-US" sz="3200" dirty="0">
                <a:latin typeface="Times New Roman" panose="02020603050405020304" pitchFamily="18" charset="0"/>
                <a:cs typeface="Times New Roman" panose="02020603050405020304" pitchFamily="18" charset="0"/>
              </a:rPr>
              <a:t>so as to </a:t>
            </a:r>
            <a:r>
              <a:rPr lang="en-US" sz="3200" dirty="0">
                <a:latin typeface="Times New Roman" panose="02020603050405020304" pitchFamily="18" charset="0"/>
                <a:cs typeface="Times New Roman" panose="02020603050405020304" pitchFamily="18" charset="0"/>
                <a:sym typeface="Wingdings" panose="05000000000000000000" pitchFamily="2" charset="2"/>
              </a:rPr>
              <a:t></a:t>
            </a:r>
            <a:r>
              <a:rPr lang="en-US" sz="3200" dirty="0">
                <a:latin typeface="Times New Roman" panose="02020603050405020304" pitchFamily="18" charset="0"/>
                <a:cs typeface="Times New Roman" panose="02020603050405020304" pitchFamily="18" charset="0"/>
              </a:rPr>
              <a:t> </a:t>
            </a:r>
            <a:r>
              <a:rPr lang="en-US" sz="3200" b="1" dirty="0">
                <a:solidFill>
                  <a:srgbClr val="C00000"/>
                </a:solidFill>
                <a:latin typeface="Times New Roman" panose="02020603050405020304" pitchFamily="18" charset="0"/>
                <a:cs typeface="Times New Roman" panose="02020603050405020304" pitchFamily="18" charset="0"/>
              </a:rPr>
              <a:t>improve the quality of the product to a higher degree above the minimum legal (PFA) standards. </a:t>
            </a:r>
            <a:endParaRPr lang="en-IN" sz="3200" b="1" dirty="0">
              <a:solidFill>
                <a:srgbClr val="C00000"/>
              </a:solidFill>
            </a:endParaRP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algn="just"/>
            <a:endParaRPr lang="en-US" dirty="0">
              <a:latin typeface="Times New Roman" panose="02020603050405020304" pitchFamily="18" charset="0"/>
              <a:cs typeface="Times New Roman" panose="02020603050405020304" pitchFamily="18" charset="0"/>
            </a:endParaRPr>
          </a:p>
          <a:p>
            <a:r>
              <a:rPr lang="en-US" dirty="0"/>
              <a:t> </a:t>
            </a: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76225" y="190500"/>
            <a:ext cx="10068247" cy="7879080"/>
          </a:xfrm>
          <a:prstGeom prst="rect">
            <a:avLst/>
          </a:prstGeom>
        </p:spPr>
        <p:txBody>
          <a:bodyPr wrap="square">
            <a:spAutoFit/>
          </a:bodyPr>
          <a:lstStyle/>
          <a:p>
            <a:pPr algn="just"/>
            <a:r>
              <a:rPr lang="en-US" sz="3200" b="1" dirty="0">
                <a:latin typeface="Times New Roman" panose="02020603050405020304" pitchFamily="18" charset="0"/>
                <a:cs typeface="Times New Roman" panose="02020603050405020304" pitchFamily="18" charset="0"/>
              </a:rPr>
              <a:t>     </a:t>
            </a:r>
            <a:r>
              <a:rPr lang="en-US" sz="3200" b="1" dirty="0">
                <a:solidFill>
                  <a:srgbClr val="0070C0"/>
                </a:solidFill>
                <a:latin typeface="Times New Roman" panose="02020603050405020304" pitchFamily="18" charset="0"/>
                <a:cs typeface="Times New Roman" panose="02020603050405020304" pitchFamily="18" charset="0"/>
              </a:rPr>
              <a:t>PFA Act and Rules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PFA =&gt; </a:t>
            </a:r>
            <a:r>
              <a:rPr lang="en-US" sz="3200" b="1" dirty="0">
                <a:solidFill>
                  <a:srgbClr val="C00000"/>
                </a:solidFill>
                <a:latin typeface="Times New Roman" panose="02020603050405020304" pitchFamily="18" charset="0"/>
                <a:cs typeface="Times New Roman" panose="02020603050405020304" pitchFamily="18" charset="0"/>
              </a:rPr>
              <a:t>Prevention of Food Adulteration</a:t>
            </a:r>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b="1" dirty="0">
                <a:solidFill>
                  <a:srgbClr val="0070C0"/>
                </a:solidFill>
                <a:latin typeface="Times New Roman" panose="02020603050405020304" pitchFamily="18" charset="0"/>
                <a:cs typeface="Times New Roman" panose="02020603050405020304" pitchFamily="18" charset="0"/>
              </a:rPr>
              <a:t>PFA Act </a:t>
            </a:r>
            <a:r>
              <a:rPr lang="en-US" sz="3200" dirty="0">
                <a:latin typeface="Times New Roman" panose="02020603050405020304" pitchFamily="18" charset="0"/>
                <a:cs typeface="Times New Roman" panose="02020603050405020304" pitchFamily="18" charset="0"/>
              </a:rPr>
              <a:t>was passed in </a:t>
            </a:r>
            <a:r>
              <a:rPr lang="en-US" sz="3200" dirty="0">
                <a:solidFill>
                  <a:srgbClr val="C00000"/>
                </a:solidFill>
                <a:latin typeface="Times New Roman" panose="02020603050405020304" pitchFamily="18" charset="0"/>
                <a:cs typeface="Times New Roman" panose="02020603050405020304" pitchFamily="18" charset="0"/>
              </a:rPr>
              <a:t>1954</a:t>
            </a:r>
            <a:r>
              <a:rPr lang="en-US" sz="3200" dirty="0">
                <a:latin typeface="Times New Roman" panose="02020603050405020304" pitchFamily="18" charset="0"/>
                <a:cs typeface="Times New Roman" panose="02020603050405020304" pitchFamily="18" charset="0"/>
              </a:rPr>
              <a:t> and </a:t>
            </a:r>
            <a:r>
              <a:rPr lang="en-US" sz="3200" b="1" dirty="0">
                <a:solidFill>
                  <a:srgbClr val="0070C0"/>
                </a:solidFill>
                <a:latin typeface="Times New Roman" panose="02020603050405020304" pitchFamily="18" charset="0"/>
                <a:cs typeface="Times New Roman" panose="02020603050405020304" pitchFamily="18" charset="0"/>
              </a:rPr>
              <a:t>PFA Rules </a:t>
            </a:r>
            <a:r>
              <a:rPr lang="en-US" sz="3200" dirty="0">
                <a:latin typeface="Times New Roman" panose="02020603050405020304" pitchFamily="18" charset="0"/>
                <a:cs typeface="Times New Roman" panose="02020603050405020304" pitchFamily="18" charset="0"/>
              </a:rPr>
              <a:t>were framed in </a:t>
            </a:r>
            <a:r>
              <a:rPr lang="en-US" sz="3200" dirty="0">
                <a:solidFill>
                  <a:srgbClr val="C00000"/>
                </a:solidFill>
                <a:latin typeface="Times New Roman" panose="02020603050405020304" pitchFamily="18" charset="0"/>
                <a:cs typeface="Times New Roman" panose="02020603050405020304" pitchFamily="18" charset="0"/>
              </a:rPr>
              <a:t>1955</a:t>
            </a:r>
            <a:r>
              <a:rPr lang="en-US" sz="3200" dirty="0">
                <a:latin typeface="Times New Roman" panose="02020603050405020304" pitchFamily="18" charset="0"/>
                <a:cs typeface="Times New Roman" panose="02020603050405020304" pitchFamily="18" charset="0"/>
              </a:rPr>
              <a:t> to =&gt; protect consumers against the supply of </a:t>
            </a:r>
            <a:r>
              <a:rPr lang="en-US" sz="3200" dirty="0">
                <a:solidFill>
                  <a:srgbClr val="C00000"/>
                </a:solidFill>
                <a:latin typeface="Times New Roman" panose="02020603050405020304" pitchFamily="18" charset="0"/>
                <a:cs typeface="Times New Roman" panose="02020603050405020304" pitchFamily="18" charset="0"/>
              </a:rPr>
              <a:t>inferior quality or adulterated food.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In recent years the Govt. of India has enacted another Act known as ―</a:t>
            </a:r>
            <a:r>
              <a:rPr lang="en-US" sz="3200" b="1" dirty="0">
                <a:solidFill>
                  <a:srgbClr val="C00000"/>
                </a:solidFill>
                <a:latin typeface="Times New Roman" panose="02020603050405020304" pitchFamily="18" charset="0"/>
                <a:cs typeface="Times New Roman" panose="02020603050405020304" pitchFamily="18" charset="0"/>
              </a:rPr>
              <a:t>The Food Safety and Standards Act, 2006, </a:t>
            </a:r>
            <a:r>
              <a:rPr lang="en-US" sz="3200" dirty="0">
                <a:latin typeface="Times New Roman" panose="02020603050405020304" pitchFamily="18" charset="0"/>
                <a:cs typeface="Times New Roman" panose="02020603050405020304" pitchFamily="18" charset="0"/>
              </a:rPr>
              <a:t>abbreviated as </a:t>
            </a:r>
            <a:r>
              <a:rPr lang="en-US" sz="3200" b="1" dirty="0">
                <a:solidFill>
                  <a:srgbClr val="0070C0"/>
                </a:solidFill>
                <a:latin typeface="Times New Roman" panose="02020603050405020304" pitchFamily="18" charset="0"/>
                <a:cs typeface="Times New Roman" panose="02020603050405020304" pitchFamily="18" charset="0"/>
              </a:rPr>
              <a:t>FSS Act 2006</a:t>
            </a:r>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The regulations under this act have come into force from </a:t>
            </a:r>
            <a:r>
              <a:rPr lang="en-US" sz="3200" dirty="0">
                <a:solidFill>
                  <a:srgbClr val="C00000"/>
                </a:solidFill>
                <a:latin typeface="Times New Roman" panose="02020603050405020304" pitchFamily="18" charset="0"/>
                <a:cs typeface="Times New Roman" panose="02020603050405020304" pitchFamily="18" charset="0"/>
              </a:rPr>
              <a:t>Aug, 2011</a:t>
            </a:r>
            <a:r>
              <a:rPr lang="en-US" sz="3200" dirty="0">
                <a:latin typeface="Times New Roman" panose="02020603050405020304" pitchFamily="18" charset="0"/>
                <a:cs typeface="Times New Roman" panose="02020603050405020304" pitchFamily="18" charset="0"/>
              </a:rPr>
              <a:t>. </a:t>
            </a:r>
          </a:p>
          <a:p>
            <a:pPr algn="just"/>
            <a:r>
              <a:rPr lang="en-US" dirty="0">
                <a:latin typeface="Times New Roman" panose="02020603050405020304" pitchFamily="18" charset="0"/>
                <a:cs typeface="Times New Roman" panose="02020603050405020304" pitchFamily="18" charset="0"/>
              </a:rPr>
              <a:t> </a:t>
            </a:r>
          </a:p>
          <a:p>
            <a:pPr algn="just"/>
            <a:endParaRPr lang="en-US" dirty="0">
              <a:latin typeface="Times New Roman" panose="02020603050405020304" pitchFamily="18" charset="0"/>
              <a:cs typeface="Times New Roman" panose="02020603050405020304" pitchFamily="18" charset="0"/>
            </a:endParaRPr>
          </a:p>
          <a:p>
            <a:pPr algn="just"/>
            <a:r>
              <a:rPr lang="en-US" dirty="0">
                <a:latin typeface="Times New Roman" panose="02020603050405020304" pitchFamily="18" charset="0"/>
                <a:cs typeface="Times New Roman" panose="02020603050405020304" pitchFamily="18" charset="0"/>
              </a:rPr>
              <a:t> </a:t>
            </a:r>
          </a:p>
          <a:p>
            <a:endParaRPr lang="en-US" dirty="0"/>
          </a:p>
          <a:p>
            <a:r>
              <a:rPr lang="en-US" dirty="0"/>
              <a:t> </a:t>
            </a:r>
          </a:p>
        </p:txBody>
      </p:sp>
      <p:sp>
        <p:nvSpPr>
          <p:cNvPr id="3" name="Rectangle 2"/>
          <p:cNvSpPr/>
          <p:nvPr/>
        </p:nvSpPr>
        <p:spPr>
          <a:xfrm>
            <a:off x="2381224" y="4357694"/>
            <a:ext cx="6000776" cy="369332"/>
          </a:xfrm>
          <a:prstGeom prst="rect">
            <a:avLst/>
          </a:prstGeom>
        </p:spPr>
        <p:txBody>
          <a:bodyPr wrap="square">
            <a:spAutoFit/>
          </a:bodyPr>
          <a:lstStyle/>
          <a:p>
            <a:r>
              <a:rPr lang="en-US" dirty="0"/>
              <a:t> </a:t>
            </a: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5FED6859-6199-4C50-8461-6E6546CCA86E}"/>
              </a:ext>
            </a:extLst>
          </p:cNvPr>
          <p:cNvSpPr/>
          <p:nvPr/>
        </p:nvSpPr>
        <p:spPr>
          <a:xfrm>
            <a:off x="552449" y="523875"/>
            <a:ext cx="11306175" cy="4585871"/>
          </a:xfrm>
          <a:prstGeom prst="rect">
            <a:avLst/>
          </a:prstGeom>
        </p:spPr>
        <p:txBody>
          <a:bodyPr wrap="square">
            <a:spAutoFit/>
          </a:bodyPr>
          <a:lstStyle/>
          <a:p>
            <a:pPr algn="just"/>
            <a:r>
              <a:rPr lang="en-US" sz="3200" b="1" dirty="0">
                <a:solidFill>
                  <a:srgbClr val="00B050"/>
                </a:solidFill>
                <a:latin typeface="Times New Roman" panose="02020603050405020304" pitchFamily="18" charset="0"/>
                <a:cs typeface="Times New Roman" panose="02020603050405020304" pitchFamily="18" charset="0"/>
              </a:rPr>
              <a:t>    </a:t>
            </a:r>
            <a:r>
              <a:rPr lang="en-US" sz="3600" b="1" dirty="0">
                <a:solidFill>
                  <a:srgbClr val="0070C0"/>
                </a:solidFill>
                <a:latin typeface="Times New Roman" panose="02020603050405020304" pitchFamily="18" charset="0"/>
                <a:cs typeface="Times New Roman" panose="02020603050405020304" pitchFamily="18" charset="0"/>
              </a:rPr>
              <a:t>The main objectives of PFA Act are: </a:t>
            </a:r>
            <a:endParaRPr lang="en-US" sz="3200" b="1" dirty="0">
              <a:solidFill>
                <a:srgbClr val="0070C0"/>
              </a:solidFill>
              <a:latin typeface="Times New Roman" panose="02020603050405020304" pitchFamily="18" charset="0"/>
              <a:cs typeface="Times New Roman" panose="02020603050405020304" pitchFamily="18" charset="0"/>
            </a:endParaRPr>
          </a:p>
          <a:p>
            <a:pPr algn="just"/>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v"/>
            </a:pPr>
            <a:r>
              <a:rPr lang="en-US" sz="3200" dirty="0">
                <a:latin typeface="Times New Roman" panose="02020603050405020304" pitchFamily="18" charset="0"/>
                <a:cs typeface="Times New Roman" panose="02020603050405020304" pitchFamily="18" charset="0"/>
              </a:rPr>
              <a:t>To protect the public from </a:t>
            </a:r>
            <a:r>
              <a:rPr lang="en-US" sz="3200" b="1" dirty="0">
                <a:solidFill>
                  <a:srgbClr val="C00000"/>
                </a:solidFill>
                <a:latin typeface="Times New Roman" panose="02020603050405020304" pitchFamily="18" charset="0"/>
                <a:cs typeface="Times New Roman" panose="02020603050405020304" pitchFamily="18" charset="0"/>
              </a:rPr>
              <a:t>harmful and poisonous foods</a:t>
            </a:r>
            <a:r>
              <a:rPr lang="en-US" sz="3200" dirty="0">
                <a:solidFill>
                  <a:srgbClr val="C00000"/>
                </a:solidFill>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v"/>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v"/>
            </a:pPr>
            <a:r>
              <a:rPr lang="en-US" sz="3200" dirty="0">
                <a:latin typeface="Times New Roman" panose="02020603050405020304" pitchFamily="18" charset="0"/>
                <a:cs typeface="Times New Roman" panose="02020603050405020304" pitchFamily="18" charset="0"/>
              </a:rPr>
              <a:t>To prevent the sale of </a:t>
            </a:r>
            <a:r>
              <a:rPr lang="en-US" sz="3200" b="1" dirty="0">
                <a:solidFill>
                  <a:srgbClr val="C00000"/>
                </a:solidFill>
                <a:latin typeface="Times New Roman" panose="02020603050405020304" pitchFamily="18" charset="0"/>
                <a:cs typeface="Times New Roman" panose="02020603050405020304" pitchFamily="18" charset="0"/>
              </a:rPr>
              <a:t>substandard food containing harmful substances,</a:t>
            </a:r>
            <a:r>
              <a:rPr lang="en-US" sz="3200" b="1" dirty="0">
                <a:latin typeface="Times New Roman" panose="02020603050405020304" pitchFamily="18" charset="0"/>
                <a:cs typeface="Times New Roman" panose="02020603050405020304" pitchFamily="18" charset="0"/>
              </a:rPr>
              <a:t> </a:t>
            </a:r>
            <a:r>
              <a:rPr lang="en-US" sz="3200" dirty="0">
                <a:latin typeface="Times New Roman" panose="02020603050405020304" pitchFamily="18" charset="0"/>
                <a:cs typeface="Times New Roman" panose="02020603050405020304" pitchFamily="18" charset="0"/>
              </a:rPr>
              <a:t>and </a:t>
            </a:r>
          </a:p>
          <a:p>
            <a:pPr algn="just"/>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v"/>
            </a:pPr>
            <a:r>
              <a:rPr lang="en-US" sz="3200" dirty="0">
                <a:latin typeface="Times New Roman" panose="02020603050405020304" pitchFamily="18" charset="0"/>
                <a:cs typeface="Times New Roman" panose="02020603050405020304" pitchFamily="18" charset="0"/>
              </a:rPr>
              <a:t>To protect the society against </a:t>
            </a:r>
            <a:r>
              <a:rPr lang="en-US" sz="3200" b="1" dirty="0">
                <a:solidFill>
                  <a:srgbClr val="C00000"/>
                </a:solidFill>
                <a:latin typeface="Times New Roman" panose="02020603050405020304" pitchFamily="18" charset="0"/>
                <a:cs typeface="Times New Roman" panose="02020603050405020304" pitchFamily="18" charset="0"/>
              </a:rPr>
              <a:t>unscrupulous and anti-social dealers by  eliminating fraudulent practices.</a:t>
            </a:r>
          </a:p>
        </p:txBody>
      </p:sp>
    </p:spTree>
    <p:extLst>
      <p:ext uri="{BB962C8B-B14F-4D97-AF65-F5344CB8AC3E}">
        <p14:creationId xmlns:p14="http://schemas.microsoft.com/office/powerpoint/2010/main" val="157581307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9C2A000C-13F7-414C-8EF6-E9DBDEA62EB2}"/>
              </a:ext>
            </a:extLst>
          </p:cNvPr>
          <p:cNvSpPr/>
          <p:nvPr/>
        </p:nvSpPr>
        <p:spPr>
          <a:xfrm>
            <a:off x="209550" y="142875"/>
            <a:ext cx="11982450" cy="6001643"/>
          </a:xfrm>
          <a:prstGeom prst="rect">
            <a:avLst/>
          </a:prstGeom>
        </p:spPr>
        <p:txBody>
          <a:bodyPr wrap="square">
            <a:spAutoFit/>
          </a:bodyPr>
          <a:lstStyle/>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PFA standards are formulated and revised by an expert body called </a:t>
            </a:r>
            <a:r>
              <a:rPr lang="en-US" sz="3200" dirty="0">
                <a:solidFill>
                  <a:srgbClr val="C00000"/>
                </a:solidFill>
                <a:latin typeface="Times New Roman" panose="02020603050405020304" pitchFamily="18" charset="0"/>
                <a:cs typeface="Times New Roman" panose="02020603050405020304" pitchFamily="18" charset="0"/>
              </a:rPr>
              <a:t>Central Committee for Food standards (CCFS) </a:t>
            </a:r>
            <a:r>
              <a:rPr lang="en-US" sz="3200" dirty="0">
                <a:latin typeface="Times New Roman" panose="02020603050405020304" pitchFamily="18" charset="0"/>
                <a:cs typeface="Times New Roman" panose="02020603050405020304" pitchFamily="18" charset="0"/>
              </a:rPr>
              <a:t>under the </a:t>
            </a:r>
            <a:r>
              <a:rPr lang="en-US" sz="3200" dirty="0">
                <a:solidFill>
                  <a:srgbClr val="00B050"/>
                </a:solidFill>
                <a:latin typeface="Times New Roman" panose="02020603050405020304" pitchFamily="18" charset="0"/>
                <a:cs typeface="Times New Roman" panose="02020603050405020304" pitchFamily="18" charset="0"/>
              </a:rPr>
              <a:t>Directorate General of health Services, Ministry of Health and Family Welfare.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It is the CCFS which </a:t>
            </a:r>
            <a:r>
              <a:rPr lang="en-US" sz="3200" b="1" dirty="0">
                <a:solidFill>
                  <a:srgbClr val="00B050"/>
                </a:solidFill>
                <a:latin typeface="Times New Roman" panose="02020603050405020304" pitchFamily="18" charset="0"/>
                <a:cs typeface="Times New Roman" panose="02020603050405020304" pitchFamily="18" charset="0"/>
              </a:rPr>
              <a:t>advices</a:t>
            </a:r>
            <a:r>
              <a:rPr lang="en-US" sz="3200" dirty="0">
                <a:latin typeface="Times New Roman" panose="02020603050405020304" pitchFamily="18" charset="0"/>
                <a:cs typeface="Times New Roman" panose="02020603050405020304" pitchFamily="18" charset="0"/>
              </a:rPr>
              <a:t> the </a:t>
            </a:r>
            <a:r>
              <a:rPr lang="en-US" sz="3200" dirty="0">
                <a:solidFill>
                  <a:srgbClr val="00B050"/>
                </a:solidFill>
                <a:latin typeface="Times New Roman" panose="02020603050405020304" pitchFamily="18" charset="0"/>
                <a:cs typeface="Times New Roman" panose="02020603050405020304" pitchFamily="18" charset="0"/>
              </a:rPr>
              <a:t>Central Govt. and the State Govt. </a:t>
            </a:r>
            <a:r>
              <a:rPr lang="en-US" sz="3200" dirty="0">
                <a:latin typeface="Times New Roman" panose="02020603050405020304" pitchFamily="18" charset="0"/>
                <a:cs typeface="Times New Roman" panose="02020603050405020304" pitchFamily="18" charset="0"/>
              </a:rPr>
              <a:t>on </a:t>
            </a:r>
            <a:r>
              <a:rPr lang="en-US" sz="3200" dirty="0">
                <a:solidFill>
                  <a:srgbClr val="C00000"/>
                </a:solidFill>
                <a:latin typeface="Times New Roman" panose="02020603050405020304" pitchFamily="18" charset="0"/>
                <a:cs typeface="Times New Roman" panose="02020603050405020304" pitchFamily="18" charset="0"/>
              </a:rPr>
              <a:t>matters arising out of the administration of PFA Act. </a:t>
            </a:r>
          </a:p>
          <a:p>
            <a:pPr marL="457200" indent="-457200" algn="just">
              <a:buFont typeface="Wingdings" panose="05000000000000000000" pitchFamily="2" charset="2"/>
              <a:buChar char="q"/>
            </a:pPr>
            <a:endParaRPr lang="en-US" sz="3200" dirty="0">
              <a:solidFill>
                <a:srgbClr val="C00000"/>
              </a:solidFill>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It is a </a:t>
            </a:r>
            <a:r>
              <a:rPr lang="en-US" sz="3200" dirty="0">
                <a:solidFill>
                  <a:srgbClr val="C00000"/>
                </a:solidFill>
                <a:latin typeface="Times New Roman" panose="02020603050405020304" pitchFamily="18" charset="0"/>
                <a:cs typeface="Times New Roman" panose="02020603050405020304" pitchFamily="18" charset="0"/>
              </a:rPr>
              <a:t>very heavy committee </a:t>
            </a:r>
            <a:r>
              <a:rPr lang="en-US" sz="3200" dirty="0">
                <a:latin typeface="Times New Roman" panose="02020603050405020304" pitchFamily="18" charset="0"/>
                <a:cs typeface="Times New Roman" panose="02020603050405020304" pitchFamily="18" charset="0"/>
              </a:rPr>
              <a:t>.</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People from </a:t>
            </a:r>
            <a:r>
              <a:rPr lang="en-US" sz="3200" dirty="0">
                <a:solidFill>
                  <a:srgbClr val="C00000"/>
                </a:solidFill>
                <a:latin typeface="Times New Roman" panose="02020603050405020304" pitchFamily="18" charset="0"/>
                <a:cs typeface="Times New Roman" panose="02020603050405020304" pitchFamily="18" charset="0"/>
              </a:rPr>
              <a:t>all the States and the Union Territories (UTs) and all the major Ministries and departments </a:t>
            </a:r>
            <a:r>
              <a:rPr lang="en-US" sz="3200" dirty="0">
                <a:latin typeface="Times New Roman" panose="02020603050405020304" pitchFamily="18" charset="0"/>
                <a:cs typeface="Times New Roman" panose="02020603050405020304" pitchFamily="18" charset="0"/>
              </a:rPr>
              <a:t>are representative of this committee. </a:t>
            </a:r>
          </a:p>
        </p:txBody>
      </p:sp>
    </p:spTree>
    <p:extLst>
      <p:ext uri="{BB962C8B-B14F-4D97-AF65-F5344CB8AC3E}">
        <p14:creationId xmlns:p14="http://schemas.microsoft.com/office/powerpoint/2010/main" val="359942589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28600" y="285750"/>
            <a:ext cx="11753850" cy="6401753"/>
          </a:xfrm>
          <a:prstGeom prst="rect">
            <a:avLst/>
          </a:prstGeom>
        </p:spPr>
        <p:txBody>
          <a:bodyPr wrap="square">
            <a:spAutoFit/>
          </a:bodyPr>
          <a:lstStyle/>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There are only </a:t>
            </a:r>
            <a:r>
              <a:rPr lang="en-US" sz="3200" b="1" dirty="0">
                <a:solidFill>
                  <a:srgbClr val="0070C0"/>
                </a:solidFill>
                <a:latin typeface="Times New Roman" panose="02020603050405020304" pitchFamily="18" charset="0"/>
                <a:cs typeface="Times New Roman" panose="02020603050405020304" pitchFamily="18" charset="0"/>
              </a:rPr>
              <a:t>four CFL </a:t>
            </a:r>
            <a:r>
              <a:rPr lang="en-US" sz="3200" dirty="0">
                <a:solidFill>
                  <a:srgbClr val="0070C0"/>
                </a:solidFill>
                <a:latin typeface="Times New Roman" panose="02020603050405020304" pitchFamily="18" charset="0"/>
                <a:cs typeface="Times New Roman" panose="02020603050405020304" pitchFamily="18" charset="0"/>
              </a:rPr>
              <a:t>(central food laboratories) </a:t>
            </a:r>
            <a:r>
              <a:rPr lang="en-US" sz="3200" dirty="0">
                <a:latin typeface="Times New Roman" panose="02020603050405020304" pitchFamily="18" charset="0"/>
                <a:cs typeface="Times New Roman" panose="02020603050405020304" pitchFamily="18" charset="0"/>
              </a:rPr>
              <a:t>in the country.</a:t>
            </a:r>
          </a:p>
          <a:p>
            <a:pPr algn="just"/>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These are located at </a:t>
            </a:r>
            <a:r>
              <a:rPr lang="en-US" sz="3200" dirty="0">
                <a:solidFill>
                  <a:srgbClr val="C00000"/>
                </a:solidFill>
                <a:latin typeface="Times New Roman" panose="02020603050405020304" pitchFamily="18" charset="0"/>
                <a:cs typeface="Times New Roman" panose="02020603050405020304" pitchFamily="18" charset="0"/>
              </a:rPr>
              <a:t>Kolkata, Mysore, Pune and Ghaziabad.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take care of the requirements of whole country, Zone wise.</a:t>
            </a:r>
          </a:p>
          <a:p>
            <a:pPr algn="just"/>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In fact the whole country is divided into </a:t>
            </a:r>
            <a:r>
              <a:rPr lang="en-US" sz="3200" dirty="0">
                <a:solidFill>
                  <a:srgbClr val="00B050"/>
                </a:solidFill>
                <a:latin typeface="Times New Roman" panose="02020603050405020304" pitchFamily="18" charset="0"/>
                <a:cs typeface="Times New Roman" panose="02020603050405020304" pitchFamily="18" charset="0"/>
              </a:rPr>
              <a:t>4 Zones </a:t>
            </a:r>
            <a:r>
              <a:rPr lang="en-US" sz="3200" dirty="0">
                <a:latin typeface="Times New Roman" panose="02020603050405020304" pitchFamily="18" charset="0"/>
                <a:cs typeface="Times New Roman" panose="02020603050405020304" pitchFamily="18" charset="0"/>
              </a:rPr>
              <a:t>and each zone is then connected to one of these CFL.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Samples of a particular area/zone are sent to the concerned CFL. </a:t>
            </a:r>
          </a:p>
          <a:p>
            <a:pPr algn="just"/>
            <a:endParaRPr lang="en-IN" dirty="0">
              <a:latin typeface="Times New Roman" panose="02020603050405020304" pitchFamily="18" charset="0"/>
              <a:cs typeface="Times New Roman" panose="02020603050405020304" pitchFamily="18" charset="0"/>
            </a:endParaRPr>
          </a:p>
          <a:p>
            <a:pPr algn="just"/>
            <a:r>
              <a:rPr lang="en-US" dirty="0">
                <a:latin typeface="Times New Roman" panose="02020603050405020304" pitchFamily="18" charset="0"/>
                <a:cs typeface="Times New Roman" panose="02020603050405020304" pitchFamily="18" charset="0"/>
              </a:rPr>
              <a:t> </a:t>
            </a:r>
          </a:p>
          <a:p>
            <a:r>
              <a:rPr lang="en-US" dirty="0"/>
              <a:t> </a:t>
            </a:r>
          </a:p>
          <a:p>
            <a:r>
              <a:rPr lang="en-US" dirty="0"/>
              <a:t> </a:t>
            </a:r>
          </a:p>
          <a:p>
            <a:endParaRPr lang="en-US" dirty="0"/>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A71E33C4-B221-4BAB-8B5E-A040804A2934}"/>
              </a:ext>
            </a:extLst>
          </p:cNvPr>
          <p:cNvSpPr/>
          <p:nvPr/>
        </p:nvSpPr>
        <p:spPr>
          <a:xfrm>
            <a:off x="104775" y="657225"/>
            <a:ext cx="11991975" cy="5386090"/>
          </a:xfrm>
          <a:prstGeom prst="rect">
            <a:avLst/>
          </a:prstGeom>
        </p:spPr>
        <p:txBody>
          <a:bodyPr wrap="square">
            <a:spAutoFit/>
          </a:bodyPr>
          <a:lstStyle/>
          <a:p>
            <a:pPr algn="just"/>
            <a:r>
              <a:rPr lang="en-US" sz="3200" b="1" dirty="0">
                <a:solidFill>
                  <a:srgbClr val="00B050"/>
                </a:solidFill>
                <a:latin typeface="Times New Roman" panose="02020603050405020304" pitchFamily="18" charset="0"/>
                <a:cs typeface="Times New Roman" panose="02020603050405020304" pitchFamily="18" charset="0"/>
              </a:rPr>
              <a:t>     </a:t>
            </a:r>
            <a:r>
              <a:rPr lang="en-US" sz="3600" b="1" dirty="0">
                <a:solidFill>
                  <a:srgbClr val="0070C0"/>
                </a:solidFill>
                <a:latin typeface="Times New Roman" panose="02020603050405020304" pitchFamily="18" charset="0"/>
                <a:cs typeface="Times New Roman" panose="02020603050405020304" pitchFamily="18" charset="0"/>
              </a:rPr>
              <a:t>Preservative Permitted To Be Added To Samples </a:t>
            </a:r>
            <a:endParaRPr lang="en-US" sz="3200" b="1" dirty="0">
              <a:solidFill>
                <a:srgbClr val="0070C0"/>
              </a:solidFill>
              <a:latin typeface="Times New Roman" panose="02020603050405020304" pitchFamily="18" charset="0"/>
              <a:cs typeface="Times New Roman" panose="02020603050405020304" pitchFamily="18" charset="0"/>
            </a:endParaRPr>
          </a:p>
          <a:p>
            <a:pPr algn="just"/>
            <a:r>
              <a:rPr lang="en-US" sz="28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2800" dirty="0">
                <a:latin typeface="Times New Roman" panose="02020603050405020304" pitchFamily="18" charset="0"/>
                <a:cs typeface="Times New Roman" panose="02020603050405020304" pitchFamily="18" charset="0"/>
              </a:rPr>
              <a:t>Preservative used in the case of samples of </a:t>
            </a:r>
            <a:r>
              <a:rPr lang="en-US" sz="2800" dirty="0">
                <a:solidFill>
                  <a:srgbClr val="00B050"/>
                </a:solidFill>
                <a:latin typeface="Times New Roman" panose="02020603050405020304" pitchFamily="18" charset="0"/>
                <a:cs typeface="Times New Roman" panose="02020603050405020304" pitchFamily="18" charset="0"/>
              </a:rPr>
              <a:t>any milk (including toned, separated and skimmed milk), standardized milk </a:t>
            </a:r>
            <a:r>
              <a:rPr lang="en-US" sz="2800" dirty="0" err="1">
                <a:solidFill>
                  <a:srgbClr val="00B050"/>
                </a:solidFill>
                <a:latin typeface="Times New Roman" panose="02020603050405020304" pitchFamily="18" charset="0"/>
                <a:cs typeface="Times New Roman" panose="02020603050405020304" pitchFamily="18" charset="0"/>
              </a:rPr>
              <a:t>chhanna</a:t>
            </a:r>
            <a:r>
              <a:rPr lang="en-US" sz="2800" dirty="0">
                <a:solidFill>
                  <a:srgbClr val="00B050"/>
                </a:solidFill>
                <a:latin typeface="Times New Roman" panose="02020603050405020304" pitchFamily="18" charset="0"/>
                <a:cs typeface="Times New Roman" panose="02020603050405020304" pitchFamily="18" charset="0"/>
              </a:rPr>
              <a:t>, skimmed milk </a:t>
            </a:r>
            <a:r>
              <a:rPr lang="en-US" sz="2800" dirty="0" err="1">
                <a:solidFill>
                  <a:srgbClr val="00B050"/>
                </a:solidFill>
                <a:latin typeface="Times New Roman" panose="02020603050405020304" pitchFamily="18" charset="0"/>
                <a:cs typeface="Times New Roman" panose="02020603050405020304" pitchFamily="18" charset="0"/>
              </a:rPr>
              <a:t>chhanna</a:t>
            </a:r>
            <a:r>
              <a:rPr lang="en-US" sz="2800" dirty="0">
                <a:solidFill>
                  <a:srgbClr val="00B050"/>
                </a:solidFill>
                <a:latin typeface="Times New Roman" panose="02020603050405020304" pitchFamily="18" charset="0"/>
                <a:cs typeface="Times New Roman" panose="02020603050405020304" pitchFamily="18" charset="0"/>
              </a:rPr>
              <a:t>, cream, ice-candy, </a:t>
            </a:r>
            <a:r>
              <a:rPr lang="en-US" sz="2800" dirty="0" err="1">
                <a:solidFill>
                  <a:srgbClr val="00B050"/>
                </a:solidFill>
                <a:latin typeface="Times New Roman" panose="02020603050405020304" pitchFamily="18" charset="0"/>
                <a:cs typeface="Times New Roman" panose="02020603050405020304" pitchFamily="18" charset="0"/>
              </a:rPr>
              <a:t>dahi</a:t>
            </a:r>
            <a:r>
              <a:rPr lang="en-US" sz="2800" dirty="0">
                <a:solidFill>
                  <a:srgbClr val="00B050"/>
                </a:solidFill>
                <a:latin typeface="Times New Roman" panose="02020603050405020304" pitchFamily="18" charset="0"/>
                <a:cs typeface="Times New Roman" panose="02020603050405020304" pitchFamily="18" charset="0"/>
              </a:rPr>
              <a:t>, khoa or khoa based or paneer based sweets, such as kalakand and burfi, chutney and prepared foods, </a:t>
            </a:r>
            <a:r>
              <a:rPr lang="en-US" sz="2800" dirty="0" err="1">
                <a:solidFill>
                  <a:srgbClr val="00B050"/>
                </a:solidFill>
                <a:latin typeface="Times New Roman" panose="02020603050405020304" pitchFamily="18" charset="0"/>
                <a:cs typeface="Times New Roman" panose="02020603050405020304" pitchFamily="18" charset="0"/>
              </a:rPr>
              <a:t>gur</a:t>
            </a:r>
            <a:r>
              <a:rPr lang="en-US" sz="2800" dirty="0">
                <a:solidFill>
                  <a:srgbClr val="00B050"/>
                </a:solidFill>
                <a:latin typeface="Times New Roman" panose="02020603050405020304" pitchFamily="18" charset="0"/>
                <a:cs typeface="Times New Roman" panose="02020603050405020304" pitchFamily="18" charset="0"/>
              </a:rPr>
              <a:t>, coffee and tea </a:t>
            </a:r>
            <a:r>
              <a:rPr lang="en-US" sz="2800" dirty="0">
                <a:latin typeface="Times New Roman" panose="02020603050405020304" pitchFamily="18" charset="0"/>
                <a:cs typeface="Times New Roman" panose="02020603050405020304" pitchFamily="18" charset="0"/>
              </a:rPr>
              <a:t>in liquid and semi liquid form, shall be the liquid commonly known as</a:t>
            </a:r>
            <a:r>
              <a:rPr lang="en-US" sz="2800" b="1" dirty="0">
                <a:solidFill>
                  <a:srgbClr val="00B050"/>
                </a:solidFill>
                <a:latin typeface="Times New Roman" panose="02020603050405020304" pitchFamily="18" charset="0"/>
                <a:cs typeface="Times New Roman" panose="02020603050405020304" pitchFamily="18" charset="0"/>
              </a:rPr>
              <a:t> formalin</a:t>
            </a:r>
            <a:r>
              <a:rPr lang="en-US" sz="2800" dirty="0">
                <a:latin typeface="Times New Roman" panose="02020603050405020304" pitchFamily="18" charset="0"/>
                <a:cs typeface="Times New Roman" panose="02020603050405020304" pitchFamily="18" charset="0"/>
              </a:rPr>
              <a:t>, a liquid containing about 40 percent of formaldehyde in aqueous solution in the proportion of 0.1 ml (two drops) for 25ml or 25grams </a:t>
            </a:r>
            <a:r>
              <a:rPr lang="en-US" sz="2800" b="1" dirty="0">
                <a:solidFill>
                  <a:srgbClr val="C00000"/>
                </a:solidFill>
                <a:latin typeface="Times New Roman" panose="02020603050405020304" pitchFamily="18" charset="0"/>
                <a:cs typeface="Times New Roman" panose="02020603050405020304" pitchFamily="18" charset="0"/>
              </a:rPr>
              <a:t>(i.e.@ 0.4%). </a:t>
            </a:r>
          </a:p>
          <a:p>
            <a:pPr marL="457200" indent="-457200" algn="just">
              <a:buFont typeface="Wingdings" panose="05000000000000000000" pitchFamily="2" charset="2"/>
              <a:buChar char="q"/>
            </a:pPr>
            <a:endParaRPr lang="en-US" sz="28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2800" dirty="0">
                <a:latin typeface="Times New Roman" panose="02020603050405020304" pitchFamily="18" charset="0"/>
                <a:cs typeface="Times New Roman" panose="02020603050405020304" pitchFamily="18" charset="0"/>
              </a:rPr>
              <a:t>Provided that in case of </a:t>
            </a:r>
            <a:r>
              <a:rPr lang="en-US" sz="2800" dirty="0" err="1">
                <a:solidFill>
                  <a:srgbClr val="00B050"/>
                </a:solidFill>
                <a:latin typeface="Times New Roman" panose="02020603050405020304" pitchFamily="18" charset="0"/>
                <a:cs typeface="Times New Roman" panose="02020603050405020304" pitchFamily="18" charset="0"/>
              </a:rPr>
              <a:t>icecream</a:t>
            </a:r>
            <a:r>
              <a:rPr lang="en-US" sz="2800" dirty="0">
                <a:solidFill>
                  <a:srgbClr val="00B050"/>
                </a:solidFill>
                <a:latin typeface="Times New Roman" panose="02020603050405020304" pitchFamily="18" charset="0"/>
                <a:cs typeface="Times New Roman" panose="02020603050405020304" pitchFamily="18" charset="0"/>
              </a:rPr>
              <a:t> and mixed ice-cream, </a:t>
            </a:r>
            <a:r>
              <a:rPr lang="en-US" sz="2800" dirty="0">
                <a:latin typeface="Times New Roman" panose="02020603050405020304" pitchFamily="18" charset="0"/>
                <a:cs typeface="Times New Roman" panose="02020603050405020304" pitchFamily="18" charset="0"/>
              </a:rPr>
              <a:t>the preservative used shall be in the proportion of </a:t>
            </a:r>
            <a:r>
              <a:rPr lang="en-US" sz="2800" dirty="0">
                <a:solidFill>
                  <a:srgbClr val="C00000"/>
                </a:solidFill>
                <a:latin typeface="Times New Roman" panose="02020603050405020304" pitchFamily="18" charset="0"/>
                <a:cs typeface="Times New Roman" panose="02020603050405020304" pitchFamily="18" charset="0"/>
              </a:rPr>
              <a:t>0.6 ml </a:t>
            </a:r>
            <a:r>
              <a:rPr lang="en-US" sz="2800" dirty="0">
                <a:latin typeface="Times New Roman" panose="02020603050405020304" pitchFamily="18" charset="0"/>
                <a:cs typeface="Times New Roman" panose="02020603050405020304" pitchFamily="18" charset="0"/>
              </a:rPr>
              <a:t>for 100 ml or 100 gm </a:t>
            </a:r>
            <a:r>
              <a:rPr lang="en-US" sz="2800" b="1" dirty="0">
                <a:solidFill>
                  <a:srgbClr val="C00000"/>
                </a:solidFill>
                <a:latin typeface="Times New Roman" panose="02020603050405020304" pitchFamily="18" charset="0"/>
                <a:cs typeface="Times New Roman" panose="02020603050405020304" pitchFamily="18" charset="0"/>
              </a:rPr>
              <a:t>(i.e.@ 0.6%). </a:t>
            </a:r>
          </a:p>
        </p:txBody>
      </p:sp>
    </p:spTree>
    <p:extLst>
      <p:ext uri="{BB962C8B-B14F-4D97-AF65-F5344CB8AC3E}">
        <p14:creationId xmlns:p14="http://schemas.microsoft.com/office/powerpoint/2010/main" val="163031718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33349" y="9525"/>
            <a:ext cx="11934825" cy="9725739"/>
          </a:xfrm>
          <a:prstGeom prst="rect">
            <a:avLst/>
          </a:prstGeom>
        </p:spPr>
        <p:txBody>
          <a:bodyPr wrap="square">
            <a:spAutoFit/>
          </a:bodyPr>
          <a:lstStyle/>
          <a:p>
            <a:pPr algn="just"/>
            <a:r>
              <a:rPr lang="en-US" sz="3200" b="1" dirty="0">
                <a:latin typeface="Times New Roman" panose="02020603050405020304" pitchFamily="18" charset="0"/>
                <a:cs typeface="Times New Roman" panose="02020603050405020304" pitchFamily="18" charset="0"/>
              </a:rPr>
              <a:t> </a:t>
            </a:r>
            <a:r>
              <a:rPr lang="en-US" sz="3200" b="1" dirty="0">
                <a:solidFill>
                  <a:srgbClr val="0070C0"/>
                </a:solidFill>
                <a:latin typeface="Times New Roman" panose="02020603050405020304" pitchFamily="18" charset="0"/>
                <a:cs typeface="Times New Roman" panose="02020603050405020304" pitchFamily="18" charset="0"/>
              </a:rPr>
              <a:t>Agriculture Produce (Grading and Marking) Act (AGMARK) </a:t>
            </a:r>
          </a:p>
          <a:p>
            <a:pPr marL="457200" indent="-457200" algn="just">
              <a:buFont typeface="Wingdings" panose="05000000000000000000" pitchFamily="2" charset="2"/>
              <a:buChar char="q"/>
            </a:pPr>
            <a:r>
              <a:rPr lang="en-US" sz="3200" dirty="0" err="1">
                <a:solidFill>
                  <a:srgbClr val="C00000"/>
                </a:solidFill>
                <a:latin typeface="Times New Roman" panose="02020603050405020304" pitchFamily="18" charset="0"/>
                <a:cs typeface="Times New Roman" panose="02020603050405020304" pitchFamily="18" charset="0"/>
              </a:rPr>
              <a:t>Agmark</a:t>
            </a:r>
            <a:r>
              <a:rPr lang="en-US" sz="3200" dirty="0">
                <a:latin typeface="Times New Roman" panose="02020603050405020304" pitchFamily="18" charset="0"/>
                <a:cs typeface="Times New Roman" panose="02020603050405020304" pitchFamily="18" charset="0"/>
              </a:rPr>
              <a:t> stands for ―</a:t>
            </a:r>
            <a:r>
              <a:rPr lang="en-US" sz="3200" b="1" dirty="0">
                <a:solidFill>
                  <a:srgbClr val="C00000"/>
                </a:solidFill>
                <a:latin typeface="Times New Roman" panose="02020603050405020304" pitchFamily="18" charset="0"/>
                <a:cs typeface="Times New Roman" panose="02020603050405020304" pitchFamily="18" charset="0"/>
              </a:rPr>
              <a:t>Agricultural Marking</a:t>
            </a:r>
            <a:r>
              <a:rPr lang="en-US" sz="3200" dirty="0">
                <a:latin typeface="Times New Roman" panose="02020603050405020304" pitchFamily="18" charset="0"/>
                <a:cs typeface="Times New Roman" panose="02020603050405020304" pitchFamily="18" charset="0"/>
              </a:rPr>
              <a:t>.</a:t>
            </a:r>
          </a:p>
          <a:p>
            <a:pPr algn="just"/>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In order to have a </a:t>
            </a:r>
            <a:r>
              <a:rPr lang="en-US" sz="3200" dirty="0">
                <a:solidFill>
                  <a:srgbClr val="C00000"/>
                </a:solidFill>
                <a:latin typeface="Times New Roman" panose="02020603050405020304" pitchFamily="18" charset="0"/>
                <a:cs typeface="Times New Roman" panose="02020603050405020304" pitchFamily="18" charset="0"/>
              </a:rPr>
              <a:t>systematic marketing of Agricultural Produce </a:t>
            </a:r>
            <a:r>
              <a:rPr lang="en-US" sz="3200" dirty="0">
                <a:latin typeface="Times New Roman" panose="02020603050405020304" pitchFamily="18" charset="0"/>
                <a:cs typeface="Times New Roman" panose="02020603050405020304" pitchFamily="18" charset="0"/>
              </a:rPr>
              <a:t>on the basis of well defined quality, Indian Legislature in</a:t>
            </a:r>
            <a:r>
              <a:rPr lang="en-US" sz="3200" dirty="0">
                <a:solidFill>
                  <a:srgbClr val="C00000"/>
                </a:solidFill>
                <a:latin typeface="Times New Roman" panose="02020603050405020304" pitchFamily="18" charset="0"/>
                <a:cs typeface="Times New Roman" panose="02020603050405020304" pitchFamily="18" charset="0"/>
              </a:rPr>
              <a:t> 1937 </a:t>
            </a:r>
            <a:r>
              <a:rPr lang="en-US" sz="3200" dirty="0">
                <a:latin typeface="Times New Roman" panose="02020603050405020304" pitchFamily="18" charset="0"/>
                <a:cs typeface="Times New Roman" panose="02020603050405020304" pitchFamily="18" charset="0"/>
              </a:rPr>
              <a:t>passed an act known as ―</a:t>
            </a:r>
            <a:r>
              <a:rPr lang="en-US" sz="3200" b="1" dirty="0">
                <a:solidFill>
                  <a:srgbClr val="C00000"/>
                </a:solidFill>
                <a:latin typeface="Times New Roman" panose="02020603050405020304" pitchFamily="18" charset="0"/>
                <a:cs typeface="Times New Roman" panose="02020603050405020304" pitchFamily="18" charset="0"/>
              </a:rPr>
              <a:t>Agriculture Produce (Grading and Marking) Act, 1937.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This act is </a:t>
            </a:r>
            <a:r>
              <a:rPr lang="en-US" sz="3200" dirty="0">
                <a:solidFill>
                  <a:srgbClr val="C00000"/>
                </a:solidFill>
                <a:latin typeface="Times New Roman" panose="02020603050405020304" pitchFamily="18" charset="0"/>
                <a:cs typeface="Times New Roman" panose="02020603050405020304" pitchFamily="18" charset="0"/>
              </a:rPr>
              <a:t>not mandatory</a:t>
            </a:r>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It is </a:t>
            </a:r>
            <a:r>
              <a:rPr lang="en-US" sz="3200" dirty="0">
                <a:solidFill>
                  <a:srgbClr val="C00000"/>
                </a:solidFill>
                <a:latin typeface="Times New Roman" panose="02020603050405020304" pitchFamily="18" charset="0"/>
                <a:cs typeface="Times New Roman" panose="02020603050405020304" pitchFamily="18" charset="0"/>
              </a:rPr>
              <a:t>permissive in nature.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It is </a:t>
            </a:r>
            <a:r>
              <a:rPr lang="en-US" sz="3200" dirty="0">
                <a:solidFill>
                  <a:srgbClr val="C00000"/>
                </a:solidFill>
                <a:latin typeface="Times New Roman" panose="02020603050405020304" pitchFamily="18" charset="0"/>
                <a:cs typeface="Times New Roman" panose="02020603050405020304" pitchFamily="18" charset="0"/>
              </a:rPr>
              <a:t>one‘s choice </a:t>
            </a:r>
            <a:r>
              <a:rPr lang="en-US" sz="3200" dirty="0">
                <a:latin typeface="Times New Roman" panose="02020603050405020304" pitchFamily="18" charset="0"/>
                <a:cs typeface="Times New Roman" panose="02020603050405020304" pitchFamily="18" charset="0"/>
              </a:rPr>
              <a:t>to go for </a:t>
            </a:r>
            <a:r>
              <a:rPr lang="en-US" sz="3200" dirty="0" err="1">
                <a:solidFill>
                  <a:srgbClr val="C00000"/>
                </a:solidFill>
                <a:latin typeface="Times New Roman" panose="02020603050405020304" pitchFamily="18" charset="0"/>
                <a:cs typeface="Times New Roman" panose="02020603050405020304" pitchFamily="18" charset="0"/>
              </a:rPr>
              <a:t>Agmark</a:t>
            </a:r>
            <a:r>
              <a:rPr lang="en-US" sz="3200" dirty="0">
                <a:solidFill>
                  <a:srgbClr val="C00000"/>
                </a:solidFill>
                <a:latin typeface="Times New Roman" panose="02020603050405020304" pitchFamily="18" charset="0"/>
                <a:cs typeface="Times New Roman" panose="02020603050405020304" pitchFamily="18" charset="0"/>
              </a:rPr>
              <a:t> grading, if one can meet their specifications.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Rules under this Act are called ― </a:t>
            </a:r>
            <a:r>
              <a:rPr lang="en-US" sz="3200" dirty="0">
                <a:solidFill>
                  <a:srgbClr val="C00000"/>
                </a:solidFill>
                <a:latin typeface="Times New Roman" panose="02020603050405020304" pitchFamily="18" charset="0"/>
                <a:cs typeface="Times New Roman" panose="02020603050405020304" pitchFamily="18" charset="0"/>
              </a:rPr>
              <a:t>General Grading and Marking Rules, 1937. </a:t>
            </a:r>
          </a:p>
          <a:p>
            <a:pPr marL="457200" indent="-457200" algn="just">
              <a:buFont typeface="Wingdings" panose="05000000000000000000" pitchFamily="2" charset="2"/>
              <a:buChar char="q"/>
            </a:pPr>
            <a:endParaRPr lang="en-US" sz="3200" dirty="0">
              <a:solidFill>
                <a:srgbClr val="C00000"/>
              </a:solidFill>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algn="just"/>
            <a:r>
              <a:rPr lang="en-US" sz="3200" dirty="0">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 </a:t>
            </a:r>
          </a:p>
          <a:p>
            <a:pPr algn="just"/>
            <a:endParaRPr lang="en-US" sz="3200" dirty="0">
              <a:latin typeface="Times New Roman" panose="02020603050405020304" pitchFamily="18" charset="0"/>
              <a:cs typeface="Times New Roman" panose="02020603050405020304" pitchFamily="18" charset="0"/>
            </a:endParaRPr>
          </a:p>
          <a:p>
            <a:pPr algn="just"/>
            <a:r>
              <a:rPr lang="en-US" dirty="0">
                <a:latin typeface="Times New Roman" panose="02020603050405020304" pitchFamily="18" charset="0"/>
                <a:cs typeface="Times New Roman" panose="02020603050405020304" pitchFamily="18" charset="0"/>
              </a:rPr>
              <a:t> </a:t>
            </a: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90CD2A8A-90A8-45CE-BE35-BEEF7931CA63}"/>
              </a:ext>
            </a:extLst>
          </p:cNvPr>
          <p:cNvSpPr/>
          <p:nvPr/>
        </p:nvSpPr>
        <p:spPr>
          <a:xfrm>
            <a:off x="0" y="180975"/>
            <a:ext cx="12087225" cy="6986528"/>
          </a:xfrm>
          <a:prstGeom prst="rect">
            <a:avLst/>
          </a:prstGeom>
        </p:spPr>
        <p:txBody>
          <a:bodyPr wrap="square">
            <a:spAutoFit/>
          </a:bodyPr>
          <a:lstStyle/>
          <a:p>
            <a:pPr marL="457200" indent="-457200">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Rules have been revised in </a:t>
            </a:r>
            <a:r>
              <a:rPr lang="en-US" sz="3200" dirty="0">
                <a:solidFill>
                  <a:srgbClr val="C00000"/>
                </a:solidFill>
                <a:latin typeface="Times New Roman" panose="02020603050405020304" pitchFamily="18" charset="0"/>
                <a:cs typeface="Times New Roman" panose="02020603050405020304" pitchFamily="18" charset="0"/>
              </a:rPr>
              <a:t>1988</a:t>
            </a:r>
            <a:r>
              <a:rPr lang="en-US" sz="3200" dirty="0">
                <a:latin typeface="Times New Roman" panose="02020603050405020304" pitchFamily="18" charset="0"/>
                <a:cs typeface="Times New Roman" panose="02020603050405020304" pitchFamily="18" charset="0"/>
              </a:rPr>
              <a:t> and are called </a:t>
            </a:r>
            <a:r>
              <a:rPr lang="en-US" sz="3200" b="1" dirty="0">
                <a:solidFill>
                  <a:srgbClr val="C00000"/>
                </a:solidFill>
                <a:latin typeface="Times New Roman" panose="02020603050405020304" pitchFamily="18" charset="0"/>
                <a:cs typeface="Times New Roman" panose="02020603050405020304" pitchFamily="18" charset="0"/>
              </a:rPr>
              <a:t>General Grading &amp; Marking Rules, 1988. </a:t>
            </a:r>
          </a:p>
          <a:p>
            <a:pPr marL="457200" indent="-457200">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Grading of Agricultural items under these rules is called </a:t>
            </a:r>
            <a:r>
              <a:rPr lang="en-US" sz="3200" b="1" dirty="0">
                <a:solidFill>
                  <a:srgbClr val="C00000"/>
                </a:solidFill>
                <a:latin typeface="Times New Roman" panose="02020603050405020304" pitchFamily="18" charset="0"/>
                <a:cs typeface="Times New Roman" panose="02020603050405020304" pitchFamily="18" charset="0"/>
              </a:rPr>
              <a:t>AGMARK GRADING </a:t>
            </a:r>
            <a:r>
              <a:rPr lang="en-US" sz="2800" dirty="0">
                <a:solidFill>
                  <a:srgbClr val="C00000"/>
                </a:solidFill>
                <a:latin typeface="Times New Roman" panose="02020603050405020304" pitchFamily="18" charset="0"/>
                <a:cs typeface="Times New Roman" panose="02020603050405020304" pitchFamily="18" charset="0"/>
              </a:rPr>
              <a:t>or</a:t>
            </a:r>
            <a:r>
              <a:rPr lang="en-US" sz="3200" b="1" dirty="0">
                <a:solidFill>
                  <a:srgbClr val="C00000"/>
                </a:solidFill>
                <a:latin typeface="Times New Roman" panose="02020603050405020304" pitchFamily="18" charset="0"/>
                <a:cs typeface="Times New Roman" panose="02020603050405020304" pitchFamily="18" charset="0"/>
              </a:rPr>
              <a:t> </a:t>
            </a:r>
            <a:r>
              <a:rPr lang="en-US" sz="3200" b="1" dirty="0" err="1">
                <a:solidFill>
                  <a:srgbClr val="C00000"/>
                </a:solidFill>
                <a:latin typeface="Times New Roman" panose="02020603050405020304" pitchFamily="18" charset="0"/>
                <a:cs typeface="Times New Roman" panose="02020603050405020304" pitchFamily="18" charset="0"/>
              </a:rPr>
              <a:t>Agmark</a:t>
            </a:r>
            <a:r>
              <a:rPr lang="en-US" sz="3200" b="1" dirty="0">
                <a:solidFill>
                  <a:srgbClr val="C00000"/>
                </a:solidFill>
                <a:latin typeface="Times New Roman" panose="02020603050405020304" pitchFamily="18" charset="0"/>
                <a:cs typeface="Times New Roman" panose="02020603050405020304" pitchFamily="18" charset="0"/>
              </a:rPr>
              <a:t> certification.</a:t>
            </a:r>
            <a:r>
              <a:rPr lang="en-US" sz="3200" dirty="0">
                <a:latin typeface="Times New Roman" panose="02020603050405020304" pitchFamily="18" charset="0"/>
                <a:cs typeface="Times New Roman" panose="02020603050405020304" pitchFamily="18" charset="0"/>
              </a:rPr>
              <a:t> </a:t>
            </a:r>
          </a:p>
          <a:p>
            <a:pPr marL="457200" indent="-457200">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buFont typeface="Wingdings" panose="05000000000000000000" pitchFamily="2" charset="2"/>
              <a:buChar char="q"/>
            </a:pPr>
            <a:r>
              <a:rPr lang="en-US" sz="3200" dirty="0" err="1">
                <a:latin typeface="Times New Roman" panose="02020603050405020304" pitchFamily="18" charset="0"/>
                <a:cs typeface="Times New Roman" panose="02020603050405020304" pitchFamily="18" charset="0"/>
              </a:rPr>
              <a:t>Agmark</a:t>
            </a:r>
            <a:r>
              <a:rPr lang="en-US" sz="3200" dirty="0">
                <a:latin typeface="Times New Roman" panose="02020603050405020304" pitchFamily="18" charset="0"/>
                <a:cs typeface="Times New Roman" panose="02020603050405020304" pitchFamily="18" charset="0"/>
              </a:rPr>
              <a:t> is the </a:t>
            </a:r>
            <a:r>
              <a:rPr lang="en-US" sz="3200" dirty="0">
                <a:solidFill>
                  <a:srgbClr val="C00000"/>
                </a:solidFill>
                <a:latin typeface="Times New Roman" panose="02020603050405020304" pitchFamily="18" charset="0"/>
                <a:cs typeface="Times New Roman" panose="02020603050405020304" pitchFamily="18" charset="0"/>
              </a:rPr>
              <a:t>exclusive property of Govt. of India. </a:t>
            </a:r>
          </a:p>
          <a:p>
            <a:pPr marL="457200" indent="-457200">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It is </a:t>
            </a:r>
            <a:r>
              <a:rPr lang="en-US" sz="3200" dirty="0">
                <a:solidFill>
                  <a:srgbClr val="C00000"/>
                </a:solidFill>
                <a:latin typeface="Times New Roman" panose="02020603050405020304" pitchFamily="18" charset="0"/>
                <a:cs typeface="Times New Roman" panose="02020603050405020304" pitchFamily="18" charset="0"/>
              </a:rPr>
              <a:t>not</a:t>
            </a:r>
            <a:r>
              <a:rPr lang="en-US" sz="3200" dirty="0">
                <a:latin typeface="Times New Roman" panose="02020603050405020304" pitchFamily="18" charset="0"/>
                <a:cs typeface="Times New Roman" panose="02020603050405020304" pitchFamily="18" charset="0"/>
              </a:rPr>
              <a:t> a private trade mark. </a:t>
            </a:r>
          </a:p>
          <a:p>
            <a:pPr marL="457200" indent="-457200">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Directorate of Marketing &amp; Inspection (DMI) is the authority on the </a:t>
            </a:r>
            <a:r>
              <a:rPr lang="en-US" sz="3200" dirty="0" err="1">
                <a:latin typeface="Times New Roman" panose="02020603050405020304" pitchFamily="18" charset="0"/>
                <a:cs typeface="Times New Roman" panose="02020603050405020304" pitchFamily="18" charset="0"/>
              </a:rPr>
              <a:t>Agmark</a:t>
            </a:r>
            <a:r>
              <a:rPr lang="en-US" sz="3200" dirty="0">
                <a:latin typeface="Times New Roman" panose="02020603050405020304" pitchFamily="18" charset="0"/>
                <a:cs typeface="Times New Roman" panose="02020603050405020304" pitchFamily="18" charset="0"/>
              </a:rPr>
              <a:t> whose </a:t>
            </a:r>
            <a:r>
              <a:rPr lang="en-US" sz="3200" dirty="0">
                <a:solidFill>
                  <a:srgbClr val="C00000"/>
                </a:solidFill>
                <a:latin typeface="Times New Roman" panose="02020603050405020304" pitchFamily="18" charset="0"/>
                <a:cs typeface="Times New Roman" panose="02020603050405020304" pitchFamily="18" charset="0"/>
              </a:rPr>
              <a:t>head quarter is now at Faridabad</a:t>
            </a:r>
            <a:r>
              <a:rPr lang="en-US" sz="3200" dirty="0">
                <a:latin typeface="Times New Roman" panose="02020603050405020304" pitchFamily="18" charset="0"/>
                <a:cs typeface="Times New Roman" panose="02020603050405020304" pitchFamily="18" charset="0"/>
              </a:rPr>
              <a:t> and </a:t>
            </a:r>
            <a:r>
              <a:rPr lang="en-US" sz="3200" dirty="0">
                <a:solidFill>
                  <a:srgbClr val="C00000"/>
                </a:solidFill>
                <a:latin typeface="Times New Roman" panose="02020603050405020304" pitchFamily="18" charset="0"/>
                <a:cs typeface="Times New Roman" panose="02020603050405020304" pitchFamily="18" charset="0"/>
              </a:rPr>
              <a:t>branched head quarter is at Nagpur.</a:t>
            </a:r>
          </a:p>
          <a:p>
            <a:r>
              <a:rPr lang="en-US" sz="3200" dirty="0">
                <a:latin typeface="Times New Roman" panose="02020603050405020304" pitchFamily="18" charset="0"/>
                <a:cs typeface="Times New Roman" panose="02020603050405020304" pitchFamily="18" charset="0"/>
              </a:rPr>
              <a:t> </a:t>
            </a:r>
          </a:p>
        </p:txBody>
      </p:sp>
    </p:spTree>
    <p:extLst>
      <p:ext uri="{BB962C8B-B14F-4D97-AF65-F5344CB8AC3E}">
        <p14:creationId xmlns:p14="http://schemas.microsoft.com/office/powerpoint/2010/main" val="426180196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C6D7811D-4023-4045-8C04-D14472E101B3}"/>
              </a:ext>
            </a:extLst>
          </p:cNvPr>
          <p:cNvSpPr/>
          <p:nvPr/>
        </p:nvSpPr>
        <p:spPr>
          <a:xfrm>
            <a:off x="0" y="-38100"/>
            <a:ext cx="12192000" cy="6986528"/>
          </a:xfrm>
          <a:prstGeom prst="rect">
            <a:avLst/>
          </a:prstGeom>
        </p:spPr>
        <p:txBody>
          <a:bodyPr wrap="square">
            <a:spAutoFit/>
          </a:bodyPr>
          <a:lstStyle/>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It is the </a:t>
            </a:r>
            <a:r>
              <a:rPr lang="en-US" sz="3200" b="1" dirty="0">
                <a:solidFill>
                  <a:srgbClr val="C00000"/>
                </a:solidFill>
                <a:latin typeface="Times New Roman" panose="02020603050405020304" pitchFamily="18" charset="0"/>
                <a:cs typeface="Times New Roman" panose="02020603050405020304" pitchFamily="18" charset="0"/>
              </a:rPr>
              <a:t>DMI</a:t>
            </a:r>
            <a:r>
              <a:rPr lang="en-US" sz="3200" dirty="0">
                <a:latin typeface="Times New Roman" panose="02020603050405020304" pitchFamily="18" charset="0"/>
                <a:cs typeface="Times New Roman" panose="02020603050405020304" pitchFamily="18" charset="0"/>
              </a:rPr>
              <a:t> which </a:t>
            </a:r>
            <a:r>
              <a:rPr lang="en-US" sz="3200" dirty="0">
                <a:solidFill>
                  <a:srgbClr val="C00000"/>
                </a:solidFill>
                <a:latin typeface="Times New Roman" panose="02020603050405020304" pitchFamily="18" charset="0"/>
                <a:cs typeface="Times New Roman" panose="02020603050405020304" pitchFamily="18" charset="0"/>
              </a:rPr>
              <a:t>enforces </a:t>
            </a:r>
            <a:r>
              <a:rPr lang="en-US" sz="3200" b="1" dirty="0">
                <a:solidFill>
                  <a:srgbClr val="C00000"/>
                </a:solidFill>
                <a:latin typeface="Times New Roman" panose="02020603050405020304" pitchFamily="18" charset="0"/>
                <a:cs typeface="Times New Roman" panose="02020603050405020304" pitchFamily="18" charset="0"/>
              </a:rPr>
              <a:t>Agricultural Produce Act, 1937</a:t>
            </a:r>
            <a:r>
              <a:rPr lang="en-US" sz="3200" dirty="0">
                <a:solidFill>
                  <a:srgbClr val="C00000"/>
                </a:solidFill>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endParaRPr lang="en-IN" sz="3200" dirty="0"/>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Under </a:t>
            </a:r>
            <a:r>
              <a:rPr lang="en-US" sz="3200" dirty="0">
                <a:solidFill>
                  <a:srgbClr val="C00000"/>
                </a:solidFill>
                <a:latin typeface="Times New Roman" panose="02020603050405020304" pitchFamily="18" charset="0"/>
                <a:cs typeface="Times New Roman" panose="02020603050405020304" pitchFamily="18" charset="0"/>
              </a:rPr>
              <a:t>Agricultural Produce Act, 1937- </a:t>
            </a:r>
            <a:r>
              <a:rPr lang="en-US" sz="3200" dirty="0">
                <a:latin typeface="Times New Roman" panose="02020603050405020304" pitchFamily="18" charset="0"/>
                <a:cs typeface="Times New Roman" panose="02020603050405020304" pitchFamily="18" charset="0"/>
              </a:rPr>
              <a:t>grade standards are given for agricultural and allied commodities like </a:t>
            </a:r>
            <a:r>
              <a:rPr lang="en-US" sz="3200" dirty="0">
                <a:solidFill>
                  <a:srgbClr val="C00000"/>
                </a:solidFill>
                <a:latin typeface="Times New Roman" panose="02020603050405020304" pitchFamily="18" charset="0"/>
                <a:cs typeface="Times New Roman" panose="02020603050405020304" pitchFamily="18" charset="0"/>
              </a:rPr>
              <a:t>cereals, oil seeds, oils, creamery butter, ghee, legumes, eggs etc.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Agricultural commodities are </a:t>
            </a:r>
            <a:r>
              <a:rPr lang="en-US" sz="3200" dirty="0">
                <a:solidFill>
                  <a:srgbClr val="C00000"/>
                </a:solidFill>
                <a:latin typeface="Times New Roman" panose="02020603050405020304" pitchFamily="18" charset="0"/>
                <a:cs typeface="Times New Roman" panose="02020603050405020304" pitchFamily="18" charset="0"/>
              </a:rPr>
              <a:t>categorized into various </a:t>
            </a:r>
            <a:r>
              <a:rPr lang="en-US" sz="3200" b="1" dirty="0">
                <a:solidFill>
                  <a:srgbClr val="00B050"/>
                </a:solidFill>
                <a:latin typeface="Times New Roman" panose="02020603050405020304" pitchFamily="18" charset="0"/>
                <a:cs typeface="Times New Roman" panose="02020603050405020304" pitchFamily="18" charset="0"/>
              </a:rPr>
              <a:t>grades</a:t>
            </a:r>
            <a:r>
              <a:rPr lang="en-US" sz="3200" dirty="0">
                <a:solidFill>
                  <a:srgbClr val="C00000"/>
                </a:solidFill>
                <a:latin typeface="Times New Roman" panose="02020603050405020304" pitchFamily="18" charset="0"/>
                <a:cs typeface="Times New Roman" panose="02020603050405020304" pitchFamily="18" charset="0"/>
              </a:rPr>
              <a:t> </a:t>
            </a:r>
            <a:r>
              <a:rPr lang="en-US" sz="3200" dirty="0">
                <a:latin typeface="Times New Roman" panose="02020603050405020304" pitchFamily="18" charset="0"/>
                <a:cs typeface="Times New Roman" panose="02020603050405020304" pitchFamily="18" charset="0"/>
              </a:rPr>
              <a:t>such as, </a:t>
            </a:r>
            <a:r>
              <a:rPr lang="en-US" sz="3200" dirty="0">
                <a:solidFill>
                  <a:srgbClr val="C00000"/>
                </a:solidFill>
                <a:latin typeface="Times New Roman" panose="02020603050405020304" pitchFamily="18" charset="0"/>
                <a:cs typeface="Times New Roman" panose="02020603050405020304" pitchFamily="18" charset="0"/>
              </a:rPr>
              <a:t>special, good, fair, ordinary </a:t>
            </a:r>
            <a:r>
              <a:rPr lang="en-US" sz="3200" dirty="0" err="1">
                <a:latin typeface="Times New Roman" panose="02020603050405020304" pitchFamily="18" charset="0"/>
                <a:cs typeface="Times New Roman" panose="02020603050405020304" pitchFamily="18" charset="0"/>
              </a:rPr>
              <a:t>etc</a:t>
            </a:r>
            <a:r>
              <a:rPr lang="en-US" sz="3200" dirty="0">
                <a:latin typeface="Times New Roman" panose="02020603050405020304" pitchFamily="18" charset="0"/>
                <a:cs typeface="Times New Roman" panose="02020603050405020304" pitchFamily="18" charset="0"/>
              </a:rPr>
              <a:t> depending upon the </a:t>
            </a:r>
            <a:r>
              <a:rPr lang="en-US" sz="3200" dirty="0">
                <a:solidFill>
                  <a:srgbClr val="00B050"/>
                </a:solidFill>
                <a:latin typeface="Times New Roman" panose="02020603050405020304" pitchFamily="18" charset="0"/>
                <a:cs typeface="Times New Roman" panose="02020603050405020304" pitchFamily="18" charset="0"/>
              </a:rPr>
              <a:t>degree of quality (type of composition) in each case.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These</a:t>
            </a:r>
            <a:r>
              <a:rPr lang="en-US" sz="3200" dirty="0">
                <a:solidFill>
                  <a:srgbClr val="00B050"/>
                </a:solidFill>
                <a:latin typeface="Times New Roman" panose="02020603050405020304" pitchFamily="18" charset="0"/>
                <a:cs typeface="Times New Roman" panose="02020603050405020304" pitchFamily="18" charset="0"/>
              </a:rPr>
              <a:t> grades </a:t>
            </a:r>
            <a:r>
              <a:rPr lang="en-US" sz="3200" dirty="0">
                <a:latin typeface="Times New Roman" panose="02020603050405020304" pitchFamily="18" charset="0"/>
                <a:cs typeface="Times New Roman" panose="02020603050405020304" pitchFamily="18" charset="0"/>
              </a:rPr>
              <a:t>are known as </a:t>
            </a:r>
            <a:r>
              <a:rPr lang="en-US" sz="3200" b="1" dirty="0" err="1">
                <a:solidFill>
                  <a:srgbClr val="00B050"/>
                </a:solidFill>
                <a:latin typeface="Times New Roman" panose="02020603050405020304" pitchFamily="18" charset="0"/>
                <a:cs typeface="Times New Roman" panose="02020603050405020304" pitchFamily="18" charset="0"/>
              </a:rPr>
              <a:t>Agmark</a:t>
            </a:r>
            <a:r>
              <a:rPr lang="en-US" sz="3200" b="1" dirty="0">
                <a:solidFill>
                  <a:srgbClr val="00B050"/>
                </a:solidFill>
                <a:latin typeface="Times New Roman" panose="02020603050405020304" pitchFamily="18" charset="0"/>
                <a:cs typeface="Times New Roman" panose="02020603050405020304" pitchFamily="18" charset="0"/>
              </a:rPr>
              <a:t> Standards </a:t>
            </a:r>
            <a:r>
              <a:rPr lang="en-US" sz="3200" dirty="0">
                <a:latin typeface="Times New Roman" panose="02020603050405020304" pitchFamily="18" charset="0"/>
                <a:cs typeface="Times New Roman" panose="02020603050405020304" pitchFamily="18" charset="0"/>
              </a:rPr>
              <a:t>and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this </a:t>
            </a:r>
            <a:r>
              <a:rPr lang="en-US" sz="3200" dirty="0">
                <a:solidFill>
                  <a:srgbClr val="00B050"/>
                </a:solidFill>
                <a:latin typeface="Times New Roman" panose="02020603050405020304" pitchFamily="18" charset="0"/>
                <a:cs typeface="Times New Roman" panose="02020603050405020304" pitchFamily="18" charset="0"/>
              </a:rPr>
              <a:t>way of categorizing or grading </a:t>
            </a:r>
            <a:r>
              <a:rPr lang="en-US" sz="3200" dirty="0">
                <a:latin typeface="Times New Roman" panose="02020603050405020304" pitchFamily="18" charset="0"/>
                <a:cs typeface="Times New Roman" panose="02020603050405020304" pitchFamily="18" charset="0"/>
              </a:rPr>
              <a:t>the agricultural products in terms of their </a:t>
            </a:r>
            <a:r>
              <a:rPr lang="en-US" sz="3200" dirty="0">
                <a:solidFill>
                  <a:srgbClr val="00B050"/>
                </a:solidFill>
                <a:latin typeface="Times New Roman" panose="02020603050405020304" pitchFamily="18" charset="0"/>
                <a:cs typeface="Times New Roman" panose="02020603050405020304" pitchFamily="18" charset="0"/>
              </a:rPr>
              <a:t>chemical composition or quality </a:t>
            </a:r>
            <a:r>
              <a:rPr lang="en-US" sz="3200" dirty="0">
                <a:latin typeface="Times New Roman" panose="02020603050405020304" pitchFamily="18" charset="0"/>
                <a:cs typeface="Times New Roman" panose="02020603050405020304" pitchFamily="18" charset="0"/>
              </a:rPr>
              <a:t>is called ―</a:t>
            </a:r>
            <a:r>
              <a:rPr lang="en-US" sz="3200" b="1" dirty="0" err="1">
                <a:solidFill>
                  <a:srgbClr val="00B050"/>
                </a:solidFill>
                <a:latin typeface="Times New Roman" panose="02020603050405020304" pitchFamily="18" charset="0"/>
                <a:cs typeface="Times New Roman" panose="02020603050405020304" pitchFamily="18" charset="0"/>
              </a:rPr>
              <a:t>Agmark</a:t>
            </a:r>
            <a:r>
              <a:rPr lang="en-US" sz="3200" b="1" dirty="0">
                <a:solidFill>
                  <a:srgbClr val="00B050"/>
                </a:solidFill>
                <a:latin typeface="Times New Roman" panose="02020603050405020304" pitchFamily="18" charset="0"/>
                <a:cs typeface="Times New Roman" panose="02020603050405020304" pitchFamily="18" charset="0"/>
              </a:rPr>
              <a:t> Grading</a:t>
            </a:r>
            <a:r>
              <a:rPr lang="en-US" sz="3200" dirty="0">
                <a:latin typeface="Times New Roman" panose="02020603050405020304" pitchFamily="18" charset="0"/>
                <a:cs typeface="Times New Roman" panose="02020603050405020304" pitchFamily="18" charset="0"/>
              </a:rPr>
              <a:t>. </a:t>
            </a:r>
          </a:p>
        </p:txBody>
      </p:sp>
    </p:spTree>
    <p:extLst>
      <p:ext uri="{BB962C8B-B14F-4D97-AF65-F5344CB8AC3E}">
        <p14:creationId xmlns:p14="http://schemas.microsoft.com/office/powerpoint/2010/main" val="137251585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9524"/>
            <a:ext cx="12192000" cy="7478970"/>
          </a:xfrm>
          <a:prstGeom prst="rect">
            <a:avLst/>
          </a:prstGeom>
        </p:spPr>
        <p:txBody>
          <a:bodyPr wrap="square">
            <a:spAutoFit/>
          </a:bodyPr>
          <a:lstStyle/>
          <a:p>
            <a:pPr algn="just"/>
            <a:r>
              <a:rPr lang="en-US" dirty="0">
                <a:latin typeface="Times New Roman" panose="02020603050405020304" pitchFamily="18" charset="0"/>
                <a:cs typeface="Times New Roman" panose="02020603050405020304" pitchFamily="18" charset="0"/>
              </a:rPr>
              <a:t>        </a:t>
            </a:r>
            <a:r>
              <a:rPr lang="en-US" sz="3200" b="1" dirty="0">
                <a:solidFill>
                  <a:srgbClr val="0070C0"/>
                </a:solidFill>
                <a:latin typeface="Times New Roman" panose="02020603050405020304" pitchFamily="18" charset="0"/>
                <a:cs typeface="Times New Roman" panose="02020603050405020304" pitchFamily="18" charset="0"/>
              </a:rPr>
              <a:t>Objectives of </a:t>
            </a:r>
            <a:r>
              <a:rPr lang="en-US" sz="3200" b="1" dirty="0" err="1">
                <a:solidFill>
                  <a:srgbClr val="0070C0"/>
                </a:solidFill>
                <a:latin typeface="Times New Roman" panose="02020603050405020304" pitchFamily="18" charset="0"/>
                <a:cs typeface="Times New Roman" panose="02020603050405020304" pitchFamily="18" charset="0"/>
              </a:rPr>
              <a:t>Agmark</a:t>
            </a:r>
            <a:r>
              <a:rPr lang="en-US" sz="3200" b="1" dirty="0">
                <a:solidFill>
                  <a:srgbClr val="0070C0"/>
                </a:solidFill>
                <a:latin typeface="Times New Roman" panose="02020603050405020304" pitchFamily="18" charset="0"/>
                <a:cs typeface="Times New Roman" panose="02020603050405020304" pitchFamily="18" charset="0"/>
              </a:rPr>
              <a:t> Scheme </a:t>
            </a:r>
          </a:p>
          <a:p>
            <a:pPr marL="457200" indent="-457200" algn="just">
              <a:buFont typeface="Wingdings" panose="05000000000000000000" pitchFamily="2" charset="2"/>
              <a:buChar char="v"/>
            </a:pPr>
            <a:r>
              <a:rPr lang="en-US" sz="3200" dirty="0">
                <a:latin typeface="Times New Roman" panose="02020603050405020304" pitchFamily="18" charset="0"/>
                <a:cs typeface="Times New Roman" panose="02020603050405020304" pitchFamily="18" charset="0"/>
              </a:rPr>
              <a:t>To assure the consumers a product of </a:t>
            </a:r>
            <a:r>
              <a:rPr lang="en-US" sz="3200" dirty="0">
                <a:solidFill>
                  <a:srgbClr val="00B050"/>
                </a:solidFill>
                <a:latin typeface="Times New Roman" panose="02020603050405020304" pitchFamily="18" charset="0"/>
                <a:cs typeface="Times New Roman" panose="02020603050405020304" pitchFamily="18" charset="0"/>
              </a:rPr>
              <a:t>pre-tested quality &amp; purity</a:t>
            </a:r>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v"/>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v"/>
            </a:pPr>
            <a:r>
              <a:rPr lang="en-US" sz="3200" dirty="0">
                <a:latin typeface="Times New Roman" panose="02020603050405020304" pitchFamily="18" charset="0"/>
                <a:cs typeface="Times New Roman" panose="02020603050405020304" pitchFamily="18" charset="0"/>
              </a:rPr>
              <a:t>To enable the producer of good quality products to have </a:t>
            </a:r>
            <a:r>
              <a:rPr lang="en-US" sz="3200" dirty="0">
                <a:solidFill>
                  <a:srgbClr val="00B050"/>
                </a:solidFill>
                <a:latin typeface="Times New Roman" panose="02020603050405020304" pitchFamily="18" charset="0"/>
                <a:cs typeface="Times New Roman" panose="02020603050405020304" pitchFamily="18" charset="0"/>
              </a:rPr>
              <a:t>better returns</a:t>
            </a:r>
            <a:r>
              <a:rPr lang="en-US" sz="3200" dirty="0">
                <a:latin typeface="Times New Roman" panose="02020603050405020304" pitchFamily="18" charset="0"/>
                <a:cs typeface="Times New Roman" panose="02020603050405020304" pitchFamily="18" charset="0"/>
              </a:rPr>
              <a:t>. </a:t>
            </a:r>
          </a:p>
          <a:p>
            <a:pPr algn="just"/>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v"/>
            </a:pPr>
            <a:r>
              <a:rPr lang="en-US" sz="3200" dirty="0">
                <a:latin typeface="Times New Roman" panose="02020603050405020304" pitchFamily="18" charset="0"/>
                <a:cs typeface="Times New Roman" panose="02020603050405020304" pitchFamily="18" charset="0"/>
              </a:rPr>
              <a:t>To have a sale of the product in the market with a </a:t>
            </a:r>
            <a:r>
              <a:rPr lang="en-US" sz="3200" dirty="0">
                <a:solidFill>
                  <a:srgbClr val="00B050"/>
                </a:solidFill>
                <a:latin typeface="Times New Roman" panose="02020603050405020304" pitchFamily="18" charset="0"/>
                <a:cs typeface="Times New Roman" panose="02020603050405020304" pitchFamily="18" charset="0"/>
              </a:rPr>
              <a:t>uniform composition and well defined quality. </a:t>
            </a:r>
          </a:p>
          <a:p>
            <a:pPr marL="457200" indent="-457200" algn="just">
              <a:buFont typeface="Wingdings" panose="05000000000000000000" pitchFamily="2" charset="2"/>
              <a:buChar char="v"/>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v"/>
            </a:pPr>
            <a:r>
              <a:rPr lang="en-US" sz="3200" dirty="0">
                <a:latin typeface="Times New Roman" panose="02020603050405020304" pitchFamily="18" charset="0"/>
                <a:cs typeface="Times New Roman" panose="02020603050405020304" pitchFamily="18" charset="0"/>
              </a:rPr>
              <a:t>To </a:t>
            </a:r>
            <a:r>
              <a:rPr lang="en-US" sz="3200" dirty="0">
                <a:solidFill>
                  <a:srgbClr val="00B050"/>
                </a:solidFill>
                <a:latin typeface="Times New Roman" panose="02020603050405020304" pitchFamily="18" charset="0"/>
                <a:cs typeface="Times New Roman" panose="02020603050405020304" pitchFamily="18" charset="0"/>
              </a:rPr>
              <a:t>eliminate the malpractice of adulteration </a:t>
            </a:r>
            <a:r>
              <a:rPr lang="en-US" sz="3200" dirty="0">
                <a:latin typeface="Times New Roman" panose="02020603050405020304" pitchFamily="18" charset="0"/>
                <a:cs typeface="Times New Roman" panose="02020603050405020304" pitchFamily="18" charset="0"/>
              </a:rPr>
              <a:t>in the movement of the product from producer to consumer. </a:t>
            </a:r>
          </a:p>
          <a:p>
            <a:pPr algn="just"/>
            <a:endParaRPr lang="en-US" sz="3200" dirty="0">
              <a:latin typeface="Times New Roman" panose="02020603050405020304" pitchFamily="18" charset="0"/>
              <a:cs typeface="Times New Roman" panose="02020603050405020304" pitchFamily="18" charset="0"/>
            </a:endParaRPr>
          </a:p>
          <a:p>
            <a:pPr algn="just"/>
            <a:r>
              <a:rPr lang="en-US" sz="3200" dirty="0">
                <a:latin typeface="Times New Roman" panose="02020603050405020304" pitchFamily="18" charset="0"/>
                <a:cs typeface="Times New Roman" panose="02020603050405020304" pitchFamily="18" charset="0"/>
              </a:rPr>
              <a:t>Among dairy products, only</a:t>
            </a:r>
            <a:r>
              <a:rPr lang="en-US" sz="3200" dirty="0">
                <a:solidFill>
                  <a:srgbClr val="00B050"/>
                </a:solidFill>
                <a:latin typeface="Times New Roman" panose="02020603050405020304" pitchFamily="18" charset="0"/>
                <a:cs typeface="Times New Roman" panose="02020603050405020304" pitchFamily="18" charset="0"/>
              </a:rPr>
              <a:t> </a:t>
            </a:r>
            <a:r>
              <a:rPr lang="en-US" sz="3200" b="1" dirty="0">
                <a:solidFill>
                  <a:srgbClr val="00B050"/>
                </a:solidFill>
                <a:latin typeface="Times New Roman" panose="02020603050405020304" pitchFamily="18" charset="0"/>
                <a:cs typeface="Times New Roman" panose="02020603050405020304" pitchFamily="18" charset="0"/>
              </a:rPr>
              <a:t>ghee</a:t>
            </a:r>
            <a:r>
              <a:rPr lang="en-US" sz="3200" dirty="0">
                <a:solidFill>
                  <a:srgbClr val="00B050"/>
                </a:solidFill>
                <a:latin typeface="Times New Roman" panose="02020603050405020304" pitchFamily="18" charset="0"/>
                <a:cs typeface="Times New Roman" panose="02020603050405020304" pitchFamily="18" charset="0"/>
              </a:rPr>
              <a:t> </a:t>
            </a:r>
            <a:r>
              <a:rPr lang="en-US" sz="3200" dirty="0">
                <a:latin typeface="Times New Roman" panose="02020603050405020304" pitchFamily="18" charset="0"/>
                <a:cs typeface="Times New Roman" panose="02020603050405020304" pitchFamily="18" charset="0"/>
              </a:rPr>
              <a:t>and </a:t>
            </a:r>
            <a:r>
              <a:rPr lang="en-US" sz="3200" b="1" dirty="0">
                <a:solidFill>
                  <a:srgbClr val="00B050"/>
                </a:solidFill>
                <a:latin typeface="Times New Roman" panose="02020603050405020304" pitchFamily="18" charset="0"/>
                <a:cs typeface="Times New Roman" panose="02020603050405020304" pitchFamily="18" charset="0"/>
              </a:rPr>
              <a:t>creamery butter </a:t>
            </a:r>
            <a:r>
              <a:rPr lang="en-US" sz="3200" dirty="0">
                <a:latin typeface="Times New Roman" panose="02020603050405020304" pitchFamily="18" charset="0"/>
                <a:cs typeface="Times New Roman" panose="02020603050405020304" pitchFamily="18" charset="0"/>
              </a:rPr>
              <a:t>(Table butter or salted butter) are graded under </a:t>
            </a:r>
            <a:r>
              <a:rPr lang="en-US" sz="3200" b="1" dirty="0" err="1">
                <a:solidFill>
                  <a:srgbClr val="00B050"/>
                </a:solidFill>
                <a:latin typeface="Times New Roman" panose="02020603050405020304" pitchFamily="18" charset="0"/>
                <a:cs typeface="Times New Roman" panose="02020603050405020304" pitchFamily="18" charset="0"/>
              </a:rPr>
              <a:t>Agmark</a:t>
            </a:r>
            <a:r>
              <a:rPr lang="en-US" sz="3200" dirty="0">
                <a:latin typeface="Times New Roman" panose="02020603050405020304" pitchFamily="18" charset="0"/>
                <a:cs typeface="Times New Roman" panose="02020603050405020304" pitchFamily="18" charset="0"/>
              </a:rPr>
              <a:t>. </a:t>
            </a:r>
          </a:p>
          <a:p>
            <a:pPr algn="just"/>
            <a:r>
              <a:rPr lang="en-US" sz="3200" dirty="0" err="1">
                <a:solidFill>
                  <a:srgbClr val="FF0000"/>
                </a:solidFill>
                <a:latin typeface="Times New Roman" panose="02020603050405020304" pitchFamily="18" charset="0"/>
                <a:cs typeface="Times New Roman" panose="02020603050405020304" pitchFamily="18" charset="0"/>
              </a:rPr>
              <a:t>Deshi</a:t>
            </a:r>
            <a:r>
              <a:rPr lang="en-US" sz="3200" dirty="0">
                <a:solidFill>
                  <a:srgbClr val="FF0000"/>
                </a:solidFill>
                <a:latin typeface="Times New Roman" panose="02020603050405020304" pitchFamily="18" charset="0"/>
                <a:cs typeface="Times New Roman" panose="02020603050405020304" pitchFamily="18" charset="0"/>
              </a:rPr>
              <a:t> or cooking (unsalted or white) butter is not graded under </a:t>
            </a:r>
            <a:r>
              <a:rPr lang="en-US" sz="3200" dirty="0" err="1">
                <a:solidFill>
                  <a:srgbClr val="FF0000"/>
                </a:solidFill>
                <a:latin typeface="Times New Roman" panose="02020603050405020304" pitchFamily="18" charset="0"/>
                <a:cs typeface="Times New Roman" panose="02020603050405020304" pitchFamily="18" charset="0"/>
              </a:rPr>
              <a:t>Agmark</a:t>
            </a:r>
            <a:r>
              <a:rPr lang="en-US" sz="3200" dirty="0">
                <a:solidFill>
                  <a:srgbClr val="FF0000"/>
                </a:solidFill>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 </a:t>
            </a: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76225" y="200024"/>
            <a:ext cx="11715750" cy="6894195"/>
          </a:xfrm>
          <a:prstGeom prst="rect">
            <a:avLst/>
          </a:prstGeom>
        </p:spPr>
        <p:txBody>
          <a:bodyPr wrap="square">
            <a:spAutoFit/>
          </a:bodyPr>
          <a:lstStyle/>
          <a:p>
            <a:pPr algn="just"/>
            <a:r>
              <a:rPr lang="en-US" sz="3200" b="1" dirty="0">
                <a:solidFill>
                  <a:srgbClr val="00B050"/>
                </a:solidFill>
                <a:latin typeface="Times New Roman" panose="02020603050405020304" pitchFamily="18" charset="0"/>
                <a:cs typeface="Times New Roman" panose="02020603050405020304" pitchFamily="18" charset="0"/>
              </a:rPr>
              <a:t>     </a:t>
            </a:r>
            <a:r>
              <a:rPr lang="en-US" sz="3600" b="1" dirty="0">
                <a:solidFill>
                  <a:srgbClr val="0070C0"/>
                </a:solidFill>
                <a:latin typeface="Times New Roman" panose="02020603050405020304" pitchFamily="18" charset="0"/>
                <a:cs typeface="Times New Roman" panose="02020603050405020304" pitchFamily="18" charset="0"/>
              </a:rPr>
              <a:t>Bureau of Indian Standards (B.I.S.):</a:t>
            </a:r>
          </a:p>
          <a:p>
            <a:pPr algn="just"/>
            <a:r>
              <a:rPr lang="en-US" sz="3600" dirty="0">
                <a:solidFill>
                  <a:srgbClr val="00B050"/>
                </a:solidFill>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A national standards body of India which is responsible for </a:t>
            </a:r>
            <a:r>
              <a:rPr lang="en-US" sz="3200" dirty="0">
                <a:solidFill>
                  <a:srgbClr val="C00000"/>
                </a:solidFill>
                <a:latin typeface="Times New Roman" panose="02020603050405020304" pitchFamily="18" charset="0"/>
                <a:cs typeface="Times New Roman" panose="02020603050405020304" pitchFamily="18" charset="0"/>
              </a:rPr>
              <a:t>formulating National Standards for various types of articles (both edible &amp; nonedible </a:t>
            </a:r>
            <a:r>
              <a:rPr lang="en-US" sz="3200" dirty="0">
                <a:latin typeface="Times New Roman" panose="02020603050405020304" pitchFamily="18" charset="0"/>
                <a:cs typeface="Times New Roman" panose="02020603050405020304" pitchFamily="18" charset="0"/>
              </a:rPr>
              <a:t>i.e. food &amp; non-food articles e.g. live stock feed, cattle housing, equipments, dairy products, food additives, food hygiene), testing apparatus and methods etc. </a:t>
            </a:r>
          </a:p>
          <a:p>
            <a:pPr algn="just"/>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The </a:t>
            </a:r>
            <a:r>
              <a:rPr lang="en-US" sz="3200" dirty="0">
                <a:solidFill>
                  <a:srgbClr val="C00000"/>
                </a:solidFill>
                <a:latin typeface="Times New Roman" panose="02020603050405020304" pitchFamily="18" charset="0"/>
                <a:cs typeface="Times New Roman" panose="02020603050405020304" pitchFamily="18" charset="0"/>
              </a:rPr>
              <a:t>old name </a:t>
            </a:r>
            <a:r>
              <a:rPr lang="en-US" sz="3200" dirty="0">
                <a:latin typeface="Times New Roman" panose="02020603050405020304" pitchFamily="18" charset="0"/>
                <a:cs typeface="Times New Roman" panose="02020603050405020304" pitchFamily="18" charset="0"/>
              </a:rPr>
              <a:t>of this organization was </a:t>
            </a:r>
            <a:r>
              <a:rPr lang="en-US" sz="3200" dirty="0">
                <a:solidFill>
                  <a:srgbClr val="C00000"/>
                </a:solidFill>
                <a:latin typeface="Times New Roman" panose="02020603050405020304" pitchFamily="18" charset="0"/>
                <a:cs typeface="Times New Roman" panose="02020603050405020304" pitchFamily="18" charset="0"/>
              </a:rPr>
              <a:t>ISI</a:t>
            </a:r>
            <a:r>
              <a:rPr lang="en-US" sz="3200" dirty="0">
                <a:latin typeface="Times New Roman" panose="02020603050405020304" pitchFamily="18" charset="0"/>
                <a:cs typeface="Times New Roman" panose="02020603050405020304" pitchFamily="18" charset="0"/>
              </a:rPr>
              <a:t> (Indian Standards Institution), which was established in 1947. </a:t>
            </a:r>
          </a:p>
          <a:p>
            <a:pPr algn="just"/>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The </a:t>
            </a:r>
            <a:r>
              <a:rPr lang="en-US" sz="3200" dirty="0">
                <a:solidFill>
                  <a:srgbClr val="C00000"/>
                </a:solidFill>
                <a:latin typeface="Times New Roman" panose="02020603050405020304" pitchFamily="18" charset="0"/>
                <a:cs typeface="Times New Roman" panose="02020603050405020304" pitchFamily="18" charset="0"/>
              </a:rPr>
              <a:t>new name i.e. BIS </a:t>
            </a:r>
            <a:r>
              <a:rPr lang="en-US" sz="3200" dirty="0">
                <a:latin typeface="Times New Roman" panose="02020603050405020304" pitchFamily="18" charset="0"/>
                <a:cs typeface="Times New Roman" panose="02020603050405020304" pitchFamily="18" charset="0"/>
              </a:rPr>
              <a:t>came into existence from </a:t>
            </a:r>
            <a:r>
              <a:rPr lang="en-US" sz="3200" dirty="0">
                <a:solidFill>
                  <a:srgbClr val="C00000"/>
                </a:solidFill>
                <a:latin typeface="Times New Roman" panose="02020603050405020304" pitchFamily="18" charset="0"/>
                <a:cs typeface="Times New Roman" panose="02020603050405020304" pitchFamily="18" charset="0"/>
              </a:rPr>
              <a:t>1st April, 1987 under the BIS Act 1986. </a:t>
            </a:r>
          </a:p>
          <a:p>
            <a:pPr algn="just"/>
            <a:r>
              <a:rPr lang="en-US" dirty="0">
                <a:latin typeface="Times New Roman" panose="02020603050405020304" pitchFamily="18" charset="0"/>
                <a:cs typeface="Times New Roman" panose="02020603050405020304" pitchFamily="18" charset="0"/>
              </a:rPr>
              <a:t> </a:t>
            </a: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CBA666EA-88F0-49AE-BAF2-5FCE1C007CC3}"/>
              </a:ext>
            </a:extLst>
          </p:cNvPr>
          <p:cNvSpPr/>
          <p:nvPr/>
        </p:nvSpPr>
        <p:spPr>
          <a:xfrm>
            <a:off x="0" y="28575"/>
            <a:ext cx="12191999" cy="6001643"/>
          </a:xfrm>
          <a:prstGeom prst="rect">
            <a:avLst/>
          </a:prstGeom>
        </p:spPr>
        <p:txBody>
          <a:bodyPr wrap="square">
            <a:spAutoFit/>
          </a:bodyPr>
          <a:lstStyle/>
          <a:p>
            <a:pPr algn="just"/>
            <a:r>
              <a:rPr lang="en-US" sz="3200" b="1" dirty="0">
                <a:solidFill>
                  <a:srgbClr val="0070C0"/>
                </a:solidFill>
                <a:latin typeface="Times New Roman" panose="02020603050405020304" pitchFamily="18" charset="0"/>
                <a:cs typeface="Times New Roman" panose="02020603050405020304" pitchFamily="18" charset="0"/>
              </a:rPr>
              <a:t>Structure of BIS/ Members of BIS </a:t>
            </a:r>
          </a:p>
          <a:p>
            <a:pPr algn="just"/>
            <a:endParaRPr lang="en-US" sz="3200" dirty="0">
              <a:latin typeface="Times New Roman" panose="02020603050405020304" pitchFamily="18" charset="0"/>
              <a:cs typeface="Times New Roman" panose="02020603050405020304" pitchFamily="18" charset="0"/>
            </a:endParaRPr>
          </a:p>
          <a:p>
            <a:pPr algn="just"/>
            <a:r>
              <a:rPr lang="en-US" sz="3200" dirty="0">
                <a:latin typeface="Times New Roman" panose="02020603050405020304" pitchFamily="18" charset="0"/>
                <a:cs typeface="Times New Roman" panose="02020603050405020304" pitchFamily="18" charset="0"/>
              </a:rPr>
              <a:t>Membership of BIS is </a:t>
            </a:r>
            <a:r>
              <a:rPr lang="en-US" sz="3200" dirty="0">
                <a:solidFill>
                  <a:srgbClr val="C00000"/>
                </a:solidFill>
                <a:latin typeface="Times New Roman" panose="02020603050405020304" pitchFamily="18" charset="0"/>
                <a:cs typeface="Times New Roman" panose="02020603050405020304" pitchFamily="18" charset="0"/>
              </a:rPr>
              <a:t>broad</a:t>
            </a:r>
            <a:r>
              <a:rPr lang="en-US" sz="3200" dirty="0">
                <a:latin typeface="Times New Roman" panose="02020603050405020304" pitchFamily="18" charset="0"/>
                <a:cs typeface="Times New Roman" panose="02020603050405020304" pitchFamily="18" charset="0"/>
              </a:rPr>
              <a:t> </a:t>
            </a:r>
            <a:r>
              <a:rPr lang="en-US" sz="3200" dirty="0">
                <a:solidFill>
                  <a:srgbClr val="C00000"/>
                </a:solidFill>
                <a:latin typeface="Times New Roman" panose="02020603050405020304" pitchFamily="18" charset="0"/>
                <a:cs typeface="Times New Roman" panose="02020603050405020304" pitchFamily="18" charset="0"/>
              </a:rPr>
              <a:t>based</a:t>
            </a:r>
            <a:r>
              <a:rPr lang="en-US" sz="3200" dirty="0">
                <a:latin typeface="Times New Roman" panose="02020603050405020304" pitchFamily="18" charset="0"/>
                <a:cs typeface="Times New Roman" panose="02020603050405020304" pitchFamily="18" charset="0"/>
              </a:rPr>
              <a:t> and all important interests are represented. </a:t>
            </a:r>
            <a:r>
              <a:rPr lang="en-US" sz="3200" b="1" dirty="0">
                <a:solidFill>
                  <a:srgbClr val="C00000"/>
                </a:solidFill>
                <a:latin typeface="Times New Roman" panose="02020603050405020304" pitchFamily="18" charset="0"/>
                <a:cs typeface="Times New Roman" panose="02020603050405020304" pitchFamily="18" charset="0"/>
              </a:rPr>
              <a:t>Minister for food and civil supplies </a:t>
            </a:r>
            <a:r>
              <a:rPr lang="en-US" sz="3200" dirty="0">
                <a:solidFill>
                  <a:srgbClr val="C00000"/>
                </a:solidFill>
                <a:latin typeface="Times New Roman" panose="02020603050405020304" pitchFamily="18" charset="0"/>
                <a:cs typeface="Times New Roman" panose="02020603050405020304" pitchFamily="18" charset="0"/>
              </a:rPr>
              <a:t>is the President of BIS </a:t>
            </a:r>
          </a:p>
          <a:p>
            <a:pPr algn="just"/>
            <a:r>
              <a:rPr lang="en-US" sz="3200" dirty="0">
                <a:latin typeface="Times New Roman" panose="02020603050405020304" pitchFamily="18" charset="0"/>
                <a:cs typeface="Times New Roman" panose="02020603050405020304" pitchFamily="18" charset="0"/>
              </a:rPr>
              <a:t> </a:t>
            </a:r>
          </a:p>
          <a:p>
            <a:pPr algn="just"/>
            <a:r>
              <a:rPr lang="en-US" sz="3200" b="1" dirty="0">
                <a:solidFill>
                  <a:srgbClr val="00B050"/>
                </a:solidFill>
                <a:latin typeface="Times New Roman" panose="02020603050405020304" pitchFamily="18" charset="0"/>
                <a:cs typeface="Times New Roman" panose="02020603050405020304" pitchFamily="18" charset="0"/>
              </a:rPr>
              <a:t>  Members of BIS include: </a:t>
            </a:r>
          </a:p>
          <a:p>
            <a:pPr algn="just"/>
            <a:endParaRPr lang="en-US" sz="3200" dirty="0">
              <a:latin typeface="Times New Roman" panose="02020603050405020304" pitchFamily="18" charset="0"/>
              <a:cs typeface="Times New Roman" panose="02020603050405020304" pitchFamily="18" charset="0"/>
            </a:endParaRPr>
          </a:p>
          <a:p>
            <a:pPr algn="just"/>
            <a:r>
              <a:rPr lang="en-US" sz="3200" dirty="0">
                <a:latin typeface="Times New Roman" panose="02020603050405020304" pitchFamily="18" charset="0"/>
                <a:cs typeface="Times New Roman" panose="02020603050405020304" pitchFamily="18" charset="0"/>
              </a:rPr>
              <a:t>• Members of Parliament,          • Ministers of state govts., </a:t>
            </a:r>
          </a:p>
          <a:p>
            <a:pPr algn="just"/>
            <a:r>
              <a:rPr lang="en-US" sz="3200" dirty="0">
                <a:latin typeface="Times New Roman" panose="02020603050405020304" pitchFamily="18" charset="0"/>
                <a:cs typeface="Times New Roman" panose="02020603050405020304" pitchFamily="18" charset="0"/>
              </a:rPr>
              <a:t>• Nominees of central Govt. Ministries and departments,  </a:t>
            </a:r>
          </a:p>
          <a:p>
            <a:pPr algn="just"/>
            <a:r>
              <a:rPr lang="en-US" sz="3200" dirty="0">
                <a:latin typeface="Times New Roman" panose="02020603050405020304" pitchFamily="18" charset="0"/>
                <a:cs typeface="Times New Roman" panose="02020603050405020304" pitchFamily="18" charset="0"/>
              </a:rPr>
              <a:t>• Farmers community,                • Consumers organizations, </a:t>
            </a:r>
          </a:p>
          <a:p>
            <a:pPr algn="just"/>
            <a:r>
              <a:rPr lang="en-US" sz="3200" dirty="0">
                <a:latin typeface="Times New Roman" panose="02020603050405020304" pitchFamily="18" charset="0"/>
                <a:cs typeface="Times New Roman" panose="02020603050405020304" pitchFamily="18" charset="0"/>
              </a:rPr>
              <a:t>• Academic institutions,             • Research institutions, </a:t>
            </a:r>
          </a:p>
          <a:p>
            <a:pPr algn="just"/>
            <a:r>
              <a:rPr lang="en-US" sz="3200" dirty="0">
                <a:latin typeface="Times New Roman" panose="02020603050405020304" pitchFamily="18" charset="0"/>
                <a:cs typeface="Times New Roman" panose="02020603050405020304" pitchFamily="18" charset="0"/>
              </a:rPr>
              <a:t>• Industry and                            • Professional Associations. </a:t>
            </a:r>
          </a:p>
        </p:txBody>
      </p:sp>
    </p:spTree>
    <p:extLst>
      <p:ext uri="{BB962C8B-B14F-4D97-AF65-F5344CB8AC3E}">
        <p14:creationId xmlns:p14="http://schemas.microsoft.com/office/powerpoint/2010/main" val="108497980"/>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76200" y="38100"/>
            <a:ext cx="12115800" cy="6678751"/>
          </a:xfrm>
          <a:prstGeom prst="rect">
            <a:avLst/>
          </a:prstGeom>
        </p:spPr>
        <p:txBody>
          <a:bodyPr wrap="square">
            <a:spAutoFit/>
          </a:bodyPr>
          <a:lstStyle/>
          <a:p>
            <a:pPr algn="just"/>
            <a:r>
              <a:rPr lang="en-US" sz="2800" b="1" dirty="0">
                <a:solidFill>
                  <a:srgbClr val="00B050"/>
                </a:solidFill>
                <a:latin typeface="Times New Roman" panose="02020603050405020304" pitchFamily="18" charset="0"/>
                <a:cs typeface="Times New Roman" panose="02020603050405020304" pitchFamily="18" charset="0"/>
              </a:rPr>
              <a:t>    </a:t>
            </a:r>
            <a:r>
              <a:rPr lang="en-US" sz="3600" b="1" u="sng" dirty="0">
                <a:solidFill>
                  <a:srgbClr val="0070C0"/>
                </a:solidFill>
                <a:latin typeface="Times New Roman" panose="02020603050405020304" pitchFamily="18" charset="0"/>
                <a:cs typeface="Times New Roman" panose="02020603050405020304" pitchFamily="18" charset="0"/>
              </a:rPr>
              <a:t>OBJECTIVES and FUNCTIONS OF BIS:</a:t>
            </a:r>
            <a:endParaRPr lang="en-US" sz="2800" b="1" u="sng" dirty="0">
              <a:solidFill>
                <a:srgbClr val="0070C0"/>
              </a:solidFill>
              <a:latin typeface="Times New Roman" panose="02020603050405020304" pitchFamily="18" charset="0"/>
              <a:cs typeface="Times New Roman" panose="02020603050405020304" pitchFamily="18" charset="0"/>
            </a:endParaRPr>
          </a:p>
          <a:p>
            <a:pPr marL="342900" indent="-342900" algn="just">
              <a:buAutoNum type="arabicPeriod"/>
            </a:pPr>
            <a:r>
              <a:rPr lang="en-US" sz="2800" dirty="0">
                <a:latin typeface="Times New Roman" panose="02020603050405020304" pitchFamily="18" charset="0"/>
                <a:cs typeface="Times New Roman" panose="02020603050405020304" pitchFamily="18" charset="0"/>
              </a:rPr>
              <a:t>To </a:t>
            </a:r>
            <a:r>
              <a:rPr lang="en-US" sz="2800" dirty="0">
                <a:solidFill>
                  <a:srgbClr val="0070C0"/>
                </a:solidFill>
                <a:latin typeface="Times New Roman" panose="02020603050405020304" pitchFamily="18" charset="0"/>
                <a:cs typeface="Times New Roman" panose="02020603050405020304" pitchFamily="18" charset="0"/>
              </a:rPr>
              <a:t>formulate Indian standards </a:t>
            </a:r>
            <a:r>
              <a:rPr lang="en-US" sz="2800" dirty="0">
                <a:latin typeface="Times New Roman" panose="02020603050405020304" pitchFamily="18" charset="0"/>
                <a:cs typeface="Times New Roman" panose="02020603050405020304" pitchFamily="18" charset="0"/>
              </a:rPr>
              <a:t>for various articles, processes, methods of test, codes of practices etc and </a:t>
            </a:r>
            <a:r>
              <a:rPr lang="en-US" sz="2800" dirty="0">
                <a:solidFill>
                  <a:srgbClr val="0070C0"/>
                </a:solidFill>
                <a:latin typeface="Times New Roman" panose="02020603050405020304" pitchFamily="18" charset="0"/>
                <a:cs typeface="Times New Roman" panose="02020603050405020304" pitchFamily="18" charset="0"/>
              </a:rPr>
              <a:t>promote their implementation</a:t>
            </a:r>
            <a:r>
              <a:rPr lang="en-US" sz="2800" dirty="0">
                <a:latin typeface="Times New Roman" panose="02020603050405020304" pitchFamily="18" charset="0"/>
                <a:cs typeface="Times New Roman" panose="02020603050405020304" pitchFamily="18" charset="0"/>
              </a:rPr>
              <a:t>. </a:t>
            </a:r>
          </a:p>
          <a:p>
            <a:pPr marL="342900" indent="-342900" algn="just">
              <a:buAutoNum type="arabicPeriod"/>
            </a:pPr>
            <a:r>
              <a:rPr lang="en-US" sz="2800" dirty="0">
                <a:latin typeface="Times New Roman" panose="02020603050405020304" pitchFamily="18" charset="0"/>
                <a:cs typeface="Times New Roman" panose="02020603050405020304" pitchFamily="18" charset="0"/>
              </a:rPr>
              <a:t>To </a:t>
            </a:r>
            <a:r>
              <a:rPr lang="en-US" sz="2800" dirty="0">
                <a:solidFill>
                  <a:srgbClr val="0070C0"/>
                </a:solidFill>
                <a:latin typeface="Times New Roman" panose="02020603050405020304" pitchFamily="18" charset="0"/>
                <a:cs typeface="Times New Roman" panose="02020603050405020304" pitchFamily="18" charset="0"/>
              </a:rPr>
              <a:t>promote the Concepts of standardization and Quality control </a:t>
            </a:r>
            <a:r>
              <a:rPr lang="en-US" sz="2800" dirty="0">
                <a:latin typeface="Times New Roman" panose="02020603050405020304" pitchFamily="18" charset="0"/>
                <a:cs typeface="Times New Roman" panose="02020603050405020304" pitchFamily="18" charset="0"/>
              </a:rPr>
              <a:t>in industries. </a:t>
            </a:r>
          </a:p>
          <a:p>
            <a:pPr marL="342900" indent="-342900" algn="just">
              <a:buAutoNum type="arabicPeriod"/>
            </a:pPr>
            <a:r>
              <a:rPr lang="en-US" sz="2800" dirty="0">
                <a:latin typeface="Times New Roman" panose="02020603050405020304" pitchFamily="18" charset="0"/>
                <a:cs typeface="Times New Roman" panose="02020603050405020304" pitchFamily="18" charset="0"/>
              </a:rPr>
              <a:t>To </a:t>
            </a:r>
            <a:r>
              <a:rPr lang="en-US" sz="2800" dirty="0">
                <a:solidFill>
                  <a:srgbClr val="0070C0"/>
                </a:solidFill>
                <a:latin typeface="Times New Roman" panose="02020603050405020304" pitchFamily="18" charset="0"/>
                <a:cs typeface="Times New Roman" panose="02020603050405020304" pitchFamily="18" charset="0"/>
              </a:rPr>
              <a:t>coordinate the efforts of producers and users for making improvements</a:t>
            </a:r>
            <a:r>
              <a:rPr lang="en-US" sz="2800" dirty="0">
                <a:latin typeface="Times New Roman" panose="02020603050405020304" pitchFamily="18" charset="0"/>
                <a:cs typeface="Times New Roman" panose="02020603050405020304" pitchFamily="18" charset="0"/>
              </a:rPr>
              <a:t> in the materials, products, processes and methods.</a:t>
            </a:r>
          </a:p>
          <a:p>
            <a:pPr marL="342900" indent="-342900" algn="just">
              <a:buAutoNum type="arabicPeriod"/>
            </a:pPr>
            <a:r>
              <a:rPr lang="en-US" sz="2800" dirty="0">
                <a:latin typeface="Times New Roman" panose="02020603050405020304" pitchFamily="18" charset="0"/>
                <a:cs typeface="Times New Roman" panose="02020603050405020304" pitchFamily="18" charset="0"/>
              </a:rPr>
              <a:t>To </a:t>
            </a:r>
            <a:r>
              <a:rPr lang="en-US" sz="2800" dirty="0">
                <a:solidFill>
                  <a:srgbClr val="0070C0"/>
                </a:solidFill>
                <a:latin typeface="Times New Roman" panose="02020603050405020304" pitchFamily="18" charset="0"/>
                <a:cs typeface="Times New Roman" panose="02020603050405020304" pitchFamily="18" charset="0"/>
              </a:rPr>
              <a:t>operate ISI certification </a:t>
            </a:r>
            <a:r>
              <a:rPr lang="en-US" sz="2800" dirty="0">
                <a:latin typeface="Times New Roman" panose="02020603050405020304" pitchFamily="18" charset="0"/>
                <a:cs typeface="Times New Roman" panose="02020603050405020304" pitchFamily="18" charset="0"/>
              </a:rPr>
              <a:t>scheme. </a:t>
            </a:r>
          </a:p>
          <a:p>
            <a:pPr marL="342900" indent="-342900" algn="just">
              <a:buAutoNum type="arabicPeriod"/>
            </a:pPr>
            <a:r>
              <a:rPr lang="en-US" sz="2800" dirty="0">
                <a:latin typeface="Times New Roman" panose="02020603050405020304" pitchFamily="18" charset="0"/>
                <a:cs typeface="Times New Roman" panose="02020603050405020304" pitchFamily="18" charset="0"/>
              </a:rPr>
              <a:t>To </a:t>
            </a:r>
            <a:r>
              <a:rPr lang="en-US" sz="2800" dirty="0">
                <a:solidFill>
                  <a:srgbClr val="0070C0"/>
                </a:solidFill>
                <a:latin typeface="Times New Roman" panose="02020603050405020304" pitchFamily="18" charset="0"/>
                <a:cs typeface="Times New Roman" panose="02020603050405020304" pitchFamily="18" charset="0"/>
              </a:rPr>
              <a:t>establish testing laboratories </a:t>
            </a:r>
            <a:r>
              <a:rPr lang="en-US" sz="2800" dirty="0">
                <a:latin typeface="Times New Roman" panose="02020603050405020304" pitchFamily="18" charset="0"/>
                <a:cs typeface="Times New Roman" panose="02020603050405020304" pitchFamily="18" charset="0"/>
              </a:rPr>
              <a:t>of its own. </a:t>
            </a:r>
          </a:p>
          <a:p>
            <a:pPr marL="342900" indent="-342900" algn="just">
              <a:buAutoNum type="arabicPeriod"/>
            </a:pPr>
            <a:r>
              <a:rPr lang="en-US" sz="2800" dirty="0">
                <a:latin typeface="Times New Roman" panose="02020603050405020304" pitchFamily="18" charset="0"/>
                <a:cs typeface="Times New Roman" panose="02020603050405020304" pitchFamily="18" charset="0"/>
              </a:rPr>
              <a:t>To </a:t>
            </a:r>
            <a:r>
              <a:rPr lang="en-US" sz="2800" dirty="0">
                <a:solidFill>
                  <a:srgbClr val="0070C0"/>
                </a:solidFill>
                <a:latin typeface="Times New Roman" panose="02020603050405020304" pitchFamily="18" charset="0"/>
                <a:cs typeface="Times New Roman" panose="02020603050405020304" pitchFamily="18" charset="0"/>
              </a:rPr>
              <a:t>operate laboratory recognition scheme </a:t>
            </a:r>
            <a:r>
              <a:rPr lang="en-US" sz="2800" dirty="0">
                <a:latin typeface="Times New Roman" panose="02020603050405020304" pitchFamily="18" charset="0"/>
                <a:cs typeface="Times New Roman" panose="02020603050405020304" pitchFamily="18" charset="0"/>
              </a:rPr>
              <a:t>to meet the requirements of testing. </a:t>
            </a:r>
          </a:p>
          <a:p>
            <a:pPr marL="342900" indent="-342900" algn="just">
              <a:buAutoNum type="arabicPeriod"/>
            </a:pPr>
            <a:r>
              <a:rPr lang="en-US" sz="2800" dirty="0">
                <a:latin typeface="Times New Roman" panose="02020603050405020304" pitchFamily="18" charset="0"/>
                <a:cs typeface="Times New Roman" panose="02020603050405020304" pitchFamily="18" charset="0"/>
              </a:rPr>
              <a:t>To </a:t>
            </a:r>
            <a:r>
              <a:rPr lang="en-US" sz="2800" dirty="0">
                <a:solidFill>
                  <a:srgbClr val="0070C0"/>
                </a:solidFill>
                <a:latin typeface="Times New Roman" panose="02020603050405020304" pitchFamily="18" charset="0"/>
                <a:cs typeface="Times New Roman" panose="02020603050405020304" pitchFamily="18" charset="0"/>
              </a:rPr>
              <a:t>offer technical and consultancy services </a:t>
            </a:r>
            <a:r>
              <a:rPr lang="en-US" sz="2800" dirty="0">
                <a:latin typeface="Times New Roman" panose="02020603050405020304" pitchFamily="18" charset="0"/>
                <a:cs typeface="Times New Roman" panose="02020603050405020304" pitchFamily="18" charset="0"/>
              </a:rPr>
              <a:t>within and outside the country. </a:t>
            </a:r>
          </a:p>
          <a:p>
            <a:pPr marL="342900" indent="-342900" algn="just">
              <a:buAutoNum type="arabicPeriod"/>
            </a:pPr>
            <a:r>
              <a:rPr lang="en-US" sz="2800" dirty="0">
                <a:latin typeface="Times New Roman" panose="02020603050405020304" pitchFamily="18" charset="0"/>
                <a:cs typeface="Times New Roman" panose="02020603050405020304" pitchFamily="18" charset="0"/>
              </a:rPr>
              <a:t>To </a:t>
            </a:r>
            <a:r>
              <a:rPr lang="en-US" sz="2800" dirty="0">
                <a:solidFill>
                  <a:srgbClr val="0070C0"/>
                </a:solidFill>
                <a:latin typeface="Times New Roman" panose="02020603050405020304" pitchFamily="18" charset="0"/>
                <a:cs typeface="Times New Roman" panose="02020603050405020304" pitchFamily="18" charset="0"/>
              </a:rPr>
              <a:t>have cooperation and coordination with international standard making bodies like ISO.  </a:t>
            </a:r>
            <a:endParaRPr lang="en-IN" sz="2800" dirty="0">
              <a:solidFill>
                <a:srgbClr val="0070C0"/>
              </a:solidFill>
              <a:latin typeface="Times New Roman" panose="02020603050405020304" pitchFamily="18" charset="0"/>
              <a:cs typeface="Times New Roman" panose="02020603050405020304" pitchFamily="18" charset="0"/>
            </a:endParaRPr>
          </a:p>
          <a:p>
            <a:pPr marL="342900" indent="-342900" algn="just"/>
            <a:r>
              <a:rPr lang="en-US" sz="2800" b="1" dirty="0">
                <a:solidFill>
                  <a:srgbClr val="0070C0"/>
                </a:solidFill>
                <a:latin typeface="Times New Roman" panose="02020603050405020304" pitchFamily="18" charset="0"/>
                <a:cs typeface="Times New Roman" panose="02020603050405020304" pitchFamily="18" charset="0"/>
              </a:rPr>
              <a:t>BIS is a member of ISO and IEC</a:t>
            </a:r>
          </a:p>
          <a:p>
            <a:pPr marL="342900" indent="-342900" algn="just"/>
            <a:r>
              <a:rPr lang="en-US" sz="2800" b="1" dirty="0">
                <a:solidFill>
                  <a:srgbClr val="00B050"/>
                </a:solidFill>
                <a:latin typeface="Times New Roman" panose="02020603050405020304" pitchFamily="18" charset="0"/>
                <a:cs typeface="Times New Roman" panose="02020603050405020304" pitchFamily="18" charset="0"/>
              </a:rPr>
              <a:t>ISO</a:t>
            </a:r>
            <a:r>
              <a:rPr lang="en-US" sz="2800" dirty="0">
                <a:latin typeface="Times New Roman" panose="02020603050405020304" pitchFamily="18" charset="0"/>
                <a:cs typeface="Times New Roman" panose="02020603050405020304" pitchFamily="18" charset="0"/>
              </a:rPr>
              <a:t>- international organization for standardization. </a:t>
            </a:r>
          </a:p>
          <a:p>
            <a:pPr marL="342900" indent="-342900" algn="just"/>
            <a:r>
              <a:rPr lang="en-US" sz="2800" b="1" dirty="0">
                <a:solidFill>
                  <a:srgbClr val="00B050"/>
                </a:solidFill>
                <a:latin typeface="Times New Roman" panose="02020603050405020304" pitchFamily="18" charset="0"/>
                <a:cs typeface="Times New Roman" panose="02020603050405020304" pitchFamily="18" charset="0"/>
              </a:rPr>
              <a:t>IEC</a:t>
            </a:r>
            <a:r>
              <a:rPr lang="en-US" sz="2800" dirty="0">
                <a:latin typeface="Times New Roman" panose="02020603050405020304" pitchFamily="18" charset="0"/>
                <a:cs typeface="Times New Roman" panose="02020603050405020304" pitchFamily="18" charset="0"/>
              </a:rPr>
              <a:t>- international electro-technical commission. </a:t>
            </a: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228600"/>
            <a:ext cx="12191999" cy="6494085"/>
          </a:xfrm>
          <a:prstGeom prst="rect">
            <a:avLst/>
          </a:prstGeom>
        </p:spPr>
        <p:txBody>
          <a:bodyPr wrap="square">
            <a:spAutoFit/>
          </a:bodyPr>
          <a:lstStyle/>
          <a:p>
            <a:pPr algn="just"/>
            <a:r>
              <a:rPr lang="en-US" sz="3200" b="1" dirty="0">
                <a:solidFill>
                  <a:srgbClr val="00B050"/>
                </a:solidFill>
                <a:latin typeface="Times New Roman" panose="02020603050405020304" pitchFamily="18" charset="0"/>
                <a:cs typeface="Times New Roman" panose="02020603050405020304" pitchFamily="18" charset="0"/>
              </a:rPr>
              <a:t>     </a:t>
            </a:r>
            <a:r>
              <a:rPr lang="en-US" sz="3200" b="1" dirty="0">
                <a:solidFill>
                  <a:srgbClr val="0070C0"/>
                </a:solidFill>
                <a:latin typeface="Times New Roman" panose="02020603050405020304" pitchFamily="18" charset="0"/>
                <a:cs typeface="Times New Roman" panose="02020603050405020304" pitchFamily="18" charset="0"/>
              </a:rPr>
              <a:t>Modern Integrated Food Law ( FSSA, 2006)</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In order to consolidate the </a:t>
            </a:r>
            <a:r>
              <a:rPr lang="en-US" sz="3200" dirty="0">
                <a:solidFill>
                  <a:srgbClr val="0070C0"/>
                </a:solidFill>
                <a:latin typeface="Times New Roman" panose="02020603050405020304" pitchFamily="18" charset="0"/>
                <a:cs typeface="Times New Roman" panose="02020603050405020304" pitchFamily="18" charset="0"/>
              </a:rPr>
              <a:t>laws relating to food </a:t>
            </a:r>
            <a:r>
              <a:rPr lang="en-US" sz="3200" dirty="0">
                <a:latin typeface="Times New Roman" panose="02020603050405020304" pitchFamily="18" charset="0"/>
                <a:cs typeface="Times New Roman" panose="02020603050405020304" pitchFamily="18" charset="0"/>
              </a:rPr>
              <a:t>and to establish the </a:t>
            </a:r>
            <a:r>
              <a:rPr lang="en-US" sz="3200" dirty="0">
                <a:solidFill>
                  <a:srgbClr val="0070C0"/>
                </a:solidFill>
                <a:latin typeface="Times New Roman" panose="02020603050405020304" pitchFamily="18" charset="0"/>
                <a:cs typeface="Times New Roman" panose="02020603050405020304" pitchFamily="18" charset="0"/>
              </a:rPr>
              <a:t>Food Safety and Standards Authority of India </a:t>
            </a:r>
            <a:r>
              <a:rPr lang="en-US" sz="3200" dirty="0">
                <a:latin typeface="Times New Roman" panose="02020603050405020304" pitchFamily="18" charset="0"/>
                <a:cs typeface="Times New Roman" panose="02020603050405020304" pitchFamily="18" charset="0"/>
              </a:rPr>
              <a:t>for laying </a:t>
            </a:r>
            <a:r>
              <a:rPr lang="en-US" sz="3200" dirty="0">
                <a:solidFill>
                  <a:srgbClr val="0070C0"/>
                </a:solidFill>
                <a:latin typeface="Times New Roman" panose="02020603050405020304" pitchFamily="18" charset="0"/>
                <a:cs typeface="Times New Roman" panose="02020603050405020304" pitchFamily="18" charset="0"/>
              </a:rPr>
              <a:t>down science based standards for articles of food </a:t>
            </a:r>
            <a:r>
              <a:rPr lang="en-US" sz="3200" dirty="0">
                <a:latin typeface="Times New Roman" panose="02020603050405020304" pitchFamily="18" charset="0"/>
                <a:cs typeface="Times New Roman" panose="02020603050405020304" pitchFamily="18" charset="0"/>
              </a:rPr>
              <a:t>and to </a:t>
            </a:r>
            <a:r>
              <a:rPr lang="en-US" sz="3200" dirty="0">
                <a:solidFill>
                  <a:srgbClr val="0070C0"/>
                </a:solidFill>
                <a:latin typeface="Times New Roman" panose="02020603050405020304" pitchFamily="18" charset="0"/>
                <a:cs typeface="Times New Roman" panose="02020603050405020304" pitchFamily="18" charset="0"/>
              </a:rPr>
              <a:t>regulate their manufacture</a:t>
            </a:r>
            <a:r>
              <a:rPr lang="en-US" sz="3200" dirty="0">
                <a:latin typeface="Times New Roman" panose="02020603050405020304" pitchFamily="18" charset="0"/>
                <a:cs typeface="Times New Roman" panose="02020603050405020304" pitchFamily="18" charset="0"/>
              </a:rPr>
              <a:t>, </a:t>
            </a:r>
            <a:r>
              <a:rPr lang="en-US" sz="3200" dirty="0">
                <a:solidFill>
                  <a:srgbClr val="0070C0"/>
                </a:solidFill>
                <a:latin typeface="Times New Roman" panose="02020603050405020304" pitchFamily="18" charset="0"/>
                <a:cs typeface="Times New Roman" panose="02020603050405020304" pitchFamily="18" charset="0"/>
              </a:rPr>
              <a:t>storage, distribution, sale and import, to ensure availability of safe and wholesome food </a:t>
            </a:r>
            <a:r>
              <a:rPr lang="en-US" sz="3200" dirty="0">
                <a:latin typeface="Times New Roman" panose="02020603050405020304" pitchFamily="18" charset="0"/>
                <a:cs typeface="Times New Roman" panose="02020603050405020304" pitchFamily="18" charset="0"/>
              </a:rPr>
              <a:t>for human consumption and for matters connected therewith or incidental thereto =&gt; the Govt. of India has enacted new food laws known as </a:t>
            </a:r>
            <a:r>
              <a:rPr lang="en-US" sz="3200" b="1" dirty="0">
                <a:solidFill>
                  <a:srgbClr val="00B050"/>
                </a:solidFill>
                <a:latin typeface="Times New Roman" panose="02020603050405020304" pitchFamily="18" charset="0"/>
                <a:cs typeface="Times New Roman" panose="02020603050405020304" pitchFamily="18" charset="0"/>
              </a:rPr>
              <a:t>The Food Safety and Standards Act, 2006</a:t>
            </a:r>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This Act was passed on </a:t>
            </a:r>
            <a:r>
              <a:rPr lang="en-US" sz="3200" dirty="0">
                <a:solidFill>
                  <a:srgbClr val="C00000"/>
                </a:solidFill>
                <a:latin typeface="Times New Roman" panose="02020603050405020304" pitchFamily="18" charset="0"/>
                <a:cs typeface="Times New Roman" panose="02020603050405020304" pitchFamily="18" charset="0"/>
              </a:rPr>
              <a:t>23rd August, 2006</a:t>
            </a:r>
            <a:r>
              <a:rPr lang="en-US" sz="3200" dirty="0">
                <a:latin typeface="Times New Roman" panose="02020603050405020304" pitchFamily="18" charset="0"/>
                <a:cs typeface="Times New Roman" panose="02020603050405020304" pitchFamily="18" charset="0"/>
              </a:rPr>
              <a:t>. It extends to the whole of India.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However, the Act came into force only recently in </a:t>
            </a:r>
            <a:r>
              <a:rPr lang="en-US" sz="3200" b="1" dirty="0">
                <a:solidFill>
                  <a:srgbClr val="C00000"/>
                </a:solidFill>
                <a:latin typeface="Times New Roman" panose="02020603050405020304" pitchFamily="18" charset="0"/>
                <a:cs typeface="Times New Roman" panose="02020603050405020304" pitchFamily="18" charset="0"/>
              </a:rPr>
              <a:t>2011</a:t>
            </a:r>
            <a:r>
              <a:rPr lang="en-US" sz="3200" dirty="0">
                <a:solidFill>
                  <a:srgbClr val="C00000"/>
                </a:solidFill>
                <a:latin typeface="Times New Roman" panose="02020603050405020304" pitchFamily="18" charset="0"/>
                <a:cs typeface="Times New Roman" panose="02020603050405020304" pitchFamily="18" charset="0"/>
              </a:rPr>
              <a:t>.</a:t>
            </a:r>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This Act </a:t>
            </a:r>
            <a:r>
              <a:rPr lang="en-US" sz="3200" dirty="0">
                <a:solidFill>
                  <a:srgbClr val="C00000"/>
                </a:solidFill>
                <a:latin typeface="Times New Roman" panose="02020603050405020304" pitchFamily="18" charset="0"/>
                <a:cs typeface="Times New Roman" panose="02020603050405020304" pitchFamily="18" charset="0"/>
              </a:rPr>
              <a:t>consolidates various acts &amp; orders </a:t>
            </a:r>
            <a:r>
              <a:rPr lang="en-US" sz="3200" dirty="0">
                <a:latin typeface="Times New Roman" panose="02020603050405020304" pitchFamily="18" charset="0"/>
                <a:cs typeface="Times New Roman" panose="02020603050405020304" pitchFamily="18" charset="0"/>
              </a:rPr>
              <a:t>that have hitherto handled food related issues in various Ministries and Departments.  </a:t>
            </a: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85725" y="0"/>
            <a:ext cx="12106275" cy="6955750"/>
          </a:xfrm>
          <a:prstGeom prst="rect">
            <a:avLst/>
          </a:prstGeom>
        </p:spPr>
        <p:txBody>
          <a:bodyPr wrap="square">
            <a:spAutoFit/>
          </a:bodyPr>
          <a:lstStyle/>
          <a:p>
            <a:pPr algn="just"/>
            <a:r>
              <a:rPr lang="en-US" sz="3200" b="1" dirty="0">
                <a:solidFill>
                  <a:srgbClr val="00B050"/>
                </a:solidFill>
                <a:latin typeface="Times New Roman" panose="02020603050405020304" pitchFamily="18" charset="0"/>
                <a:cs typeface="Times New Roman" panose="02020603050405020304" pitchFamily="18" charset="0"/>
              </a:rPr>
              <a:t>     </a:t>
            </a:r>
            <a:r>
              <a:rPr lang="en-US" sz="3200" b="1" dirty="0">
                <a:solidFill>
                  <a:srgbClr val="0070C0"/>
                </a:solidFill>
                <a:latin typeface="Times New Roman" panose="02020603050405020304" pitchFamily="18" charset="0"/>
                <a:cs typeface="Times New Roman" panose="02020603050405020304" pitchFamily="18" charset="0"/>
              </a:rPr>
              <a:t>Highlights of the Food Safety and Standard Act, 2006 </a:t>
            </a:r>
          </a:p>
          <a:p>
            <a:pPr algn="just"/>
            <a:r>
              <a:rPr lang="en-US" sz="32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2800" dirty="0">
                <a:latin typeface="Times New Roman" panose="02020603050405020304" pitchFamily="18" charset="0"/>
                <a:cs typeface="Times New Roman" panose="02020603050405020304" pitchFamily="18" charset="0"/>
              </a:rPr>
              <a:t>Various central Acts like Prevention of Food Adulteration Act, 1954 , Fruit Products Order , 1955, Meat Food Products Order , 1973, Vegetable Oil Products (Control) Order, 1947, Edible Oils Packaging (Regulation) Order 1988, Solvent Extracted Oil, De- Oiled Meal and Edible Flour (Control) Order, 1967, Milk and Milk Products Order, 1992 </a:t>
            </a:r>
            <a:r>
              <a:rPr lang="en-US" sz="2800" dirty="0" err="1">
                <a:latin typeface="Times New Roman" panose="02020603050405020304" pitchFamily="18" charset="0"/>
                <a:cs typeface="Times New Roman" panose="02020603050405020304" pitchFamily="18" charset="0"/>
              </a:rPr>
              <a:t>etc</a:t>
            </a:r>
            <a:r>
              <a:rPr lang="en-US" sz="2800" dirty="0">
                <a:latin typeface="Times New Roman" panose="02020603050405020304" pitchFamily="18" charset="0"/>
                <a:cs typeface="Times New Roman" panose="02020603050405020304" pitchFamily="18" charset="0"/>
              </a:rPr>
              <a:t> =&gt; </a:t>
            </a:r>
            <a:r>
              <a:rPr lang="en-US" sz="2800" dirty="0">
                <a:solidFill>
                  <a:srgbClr val="C00000"/>
                </a:solidFill>
                <a:latin typeface="Times New Roman" panose="02020603050405020304" pitchFamily="18" charset="0"/>
                <a:cs typeface="Times New Roman" panose="02020603050405020304" pitchFamily="18" charset="0"/>
              </a:rPr>
              <a:t>treated as </a:t>
            </a:r>
            <a:r>
              <a:rPr lang="en-US" sz="2800" b="1" dirty="0">
                <a:solidFill>
                  <a:srgbClr val="C00000"/>
                </a:solidFill>
                <a:latin typeface="Times New Roman" panose="02020603050405020304" pitchFamily="18" charset="0"/>
                <a:cs typeface="Times New Roman" panose="02020603050405020304" pitchFamily="18" charset="0"/>
              </a:rPr>
              <a:t>repealed</a:t>
            </a:r>
            <a:r>
              <a:rPr lang="en-US" sz="2800" dirty="0">
                <a:latin typeface="Times New Roman" panose="02020603050405020304" pitchFamily="18" charset="0"/>
                <a:cs typeface="Times New Roman" panose="02020603050405020304" pitchFamily="18" charset="0"/>
              </a:rPr>
              <a:t> after commencement of </a:t>
            </a:r>
            <a:r>
              <a:rPr lang="en-US" sz="2800" dirty="0">
                <a:solidFill>
                  <a:srgbClr val="C00000"/>
                </a:solidFill>
                <a:latin typeface="Times New Roman" panose="02020603050405020304" pitchFamily="18" charset="0"/>
                <a:cs typeface="Times New Roman" panose="02020603050405020304" pitchFamily="18" charset="0"/>
              </a:rPr>
              <a:t>FSS Act, 2006</a:t>
            </a:r>
            <a:r>
              <a:rPr lang="en-US" sz="28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2800" dirty="0">
                <a:latin typeface="Times New Roman" panose="02020603050405020304" pitchFamily="18" charset="0"/>
                <a:cs typeface="Times New Roman" panose="02020603050405020304" pitchFamily="18" charset="0"/>
              </a:rPr>
              <a:t>Act also aims to </a:t>
            </a:r>
            <a:r>
              <a:rPr lang="en-US" sz="2800" dirty="0">
                <a:latin typeface="Times New Roman" panose="02020603050405020304" pitchFamily="18" charset="0"/>
                <a:cs typeface="Times New Roman" panose="02020603050405020304" pitchFamily="18" charset="0"/>
                <a:sym typeface="Wingdings" panose="05000000000000000000" pitchFamily="2" charset="2"/>
              </a:rPr>
              <a:t> </a:t>
            </a:r>
            <a:r>
              <a:rPr lang="en-US" sz="2800" dirty="0">
                <a:latin typeface="Times New Roman" panose="02020603050405020304" pitchFamily="18" charset="0"/>
                <a:cs typeface="Times New Roman" panose="02020603050405020304" pitchFamily="18" charset="0"/>
              </a:rPr>
              <a:t>establish a </a:t>
            </a:r>
            <a:r>
              <a:rPr lang="en-US" sz="2800" b="1" dirty="0">
                <a:solidFill>
                  <a:srgbClr val="C00000"/>
                </a:solidFill>
                <a:latin typeface="Times New Roman" panose="02020603050405020304" pitchFamily="18" charset="0"/>
                <a:cs typeface="Times New Roman" panose="02020603050405020304" pitchFamily="18" charset="0"/>
              </a:rPr>
              <a:t>single reference point </a:t>
            </a:r>
            <a:r>
              <a:rPr lang="en-US" sz="2800" dirty="0">
                <a:latin typeface="Times New Roman" panose="02020603050405020304" pitchFamily="18" charset="0"/>
                <a:cs typeface="Times New Roman" panose="02020603050405020304" pitchFamily="18" charset="0"/>
              </a:rPr>
              <a:t>for all matters relating to food safety and standards, by moving from </a:t>
            </a:r>
            <a:r>
              <a:rPr lang="en-US" sz="2800" dirty="0">
                <a:solidFill>
                  <a:srgbClr val="C00000"/>
                </a:solidFill>
                <a:latin typeface="Times New Roman" panose="02020603050405020304" pitchFamily="18" charset="0"/>
                <a:cs typeface="Times New Roman" panose="02020603050405020304" pitchFamily="18" charset="0"/>
              </a:rPr>
              <a:t>multi- level, multi- departmental control</a:t>
            </a:r>
            <a:r>
              <a:rPr lang="en-US" sz="2800" dirty="0">
                <a:latin typeface="Times New Roman" panose="02020603050405020304" pitchFamily="18" charset="0"/>
                <a:cs typeface="Times New Roman" panose="02020603050405020304" pitchFamily="18" charset="0"/>
              </a:rPr>
              <a:t> to </a:t>
            </a:r>
            <a:r>
              <a:rPr lang="en-US" sz="2800" b="1" dirty="0">
                <a:solidFill>
                  <a:srgbClr val="C00000"/>
                </a:solidFill>
                <a:latin typeface="Times New Roman" panose="02020603050405020304" pitchFamily="18" charset="0"/>
                <a:cs typeface="Times New Roman" panose="02020603050405020304" pitchFamily="18" charset="0"/>
              </a:rPr>
              <a:t>a single line of command</a:t>
            </a:r>
            <a:r>
              <a:rPr lang="en-US" sz="2800" dirty="0">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2800" dirty="0">
                <a:latin typeface="Times New Roman" panose="02020603050405020304" pitchFamily="18" charset="0"/>
                <a:cs typeface="Times New Roman" panose="02020603050405020304" pitchFamily="18" charset="0"/>
              </a:rPr>
              <a:t>To this effect, the Act establishes an </a:t>
            </a:r>
            <a:r>
              <a:rPr lang="en-US" sz="2800" dirty="0">
                <a:solidFill>
                  <a:srgbClr val="C00000"/>
                </a:solidFill>
                <a:latin typeface="Times New Roman" panose="02020603050405020304" pitchFamily="18" charset="0"/>
                <a:cs typeface="Times New Roman" panose="02020603050405020304" pitchFamily="18" charset="0"/>
              </a:rPr>
              <a:t>independent statutory Authority </a:t>
            </a:r>
            <a:r>
              <a:rPr lang="en-US" sz="2800" dirty="0">
                <a:latin typeface="Times New Roman" panose="02020603050405020304" pitchFamily="18" charset="0"/>
                <a:cs typeface="Times New Roman" panose="02020603050405020304" pitchFamily="18" charset="0"/>
              </a:rPr>
              <a:t>– the </a:t>
            </a:r>
            <a:r>
              <a:rPr lang="en-US" sz="2800" dirty="0">
                <a:solidFill>
                  <a:srgbClr val="C00000"/>
                </a:solidFill>
                <a:latin typeface="Times New Roman" panose="02020603050405020304" pitchFamily="18" charset="0"/>
                <a:cs typeface="Times New Roman" panose="02020603050405020304" pitchFamily="18" charset="0"/>
              </a:rPr>
              <a:t>Food Safety and Standards Authority of India with head office at Delhi. </a:t>
            </a:r>
          </a:p>
          <a:p>
            <a:pPr marL="457200" indent="-457200" algn="just">
              <a:buFont typeface="Wingdings" panose="05000000000000000000" pitchFamily="2" charset="2"/>
              <a:buChar char="q"/>
            </a:pPr>
            <a:r>
              <a:rPr lang="en-US" sz="2800" dirty="0">
                <a:latin typeface="Times New Roman" panose="02020603050405020304" pitchFamily="18" charset="0"/>
                <a:cs typeface="Times New Roman" panose="02020603050405020304" pitchFamily="18" charset="0"/>
              </a:rPr>
              <a:t>Food Safety and Standards Authority of India </a:t>
            </a:r>
            <a:r>
              <a:rPr lang="en-US" sz="2800" b="1" dirty="0">
                <a:solidFill>
                  <a:srgbClr val="C00000"/>
                </a:solidFill>
                <a:latin typeface="Times New Roman" panose="02020603050405020304" pitchFamily="18" charset="0"/>
                <a:cs typeface="Times New Roman" panose="02020603050405020304" pitchFamily="18" charset="0"/>
              </a:rPr>
              <a:t>(FSSAI) </a:t>
            </a:r>
            <a:r>
              <a:rPr lang="en-US" sz="2800" dirty="0">
                <a:latin typeface="Times New Roman" panose="02020603050405020304" pitchFamily="18" charset="0"/>
                <a:cs typeface="Times New Roman" panose="02020603050405020304" pitchFamily="18" charset="0"/>
              </a:rPr>
              <a:t>and </a:t>
            </a:r>
            <a:r>
              <a:rPr lang="en-US" sz="2800" b="1" dirty="0">
                <a:solidFill>
                  <a:srgbClr val="C00000"/>
                </a:solidFill>
                <a:latin typeface="Times New Roman" panose="02020603050405020304" pitchFamily="18" charset="0"/>
                <a:cs typeface="Times New Roman" panose="02020603050405020304" pitchFamily="18" charset="0"/>
              </a:rPr>
              <a:t>State Food Safety Authorities</a:t>
            </a:r>
            <a:r>
              <a:rPr lang="en-US" sz="2800" dirty="0">
                <a:latin typeface="Times New Roman" panose="02020603050405020304" pitchFamily="18" charset="0"/>
                <a:cs typeface="Times New Roman" panose="02020603050405020304" pitchFamily="18" charset="0"/>
              </a:rPr>
              <a:t> shall enforce </a:t>
            </a:r>
            <a:r>
              <a:rPr lang="en-US" sz="2800" dirty="0">
                <a:solidFill>
                  <a:srgbClr val="0070C0"/>
                </a:solidFill>
                <a:latin typeface="Times New Roman" panose="02020603050405020304" pitchFamily="18" charset="0"/>
                <a:cs typeface="Times New Roman" panose="02020603050405020304" pitchFamily="18" charset="0"/>
              </a:rPr>
              <a:t>various provisions of the Act. </a:t>
            </a:r>
          </a:p>
          <a:p>
            <a:pPr algn="just"/>
            <a:r>
              <a:rPr lang="en-US" dirty="0">
                <a:latin typeface="Times New Roman" panose="02020603050405020304" pitchFamily="18" charset="0"/>
                <a:cs typeface="Times New Roman" panose="02020603050405020304" pitchFamily="18" charset="0"/>
              </a:rPr>
              <a:t>  </a:t>
            </a: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2BB66ABA-B5D9-4900-8F83-656CE16365AD}"/>
              </a:ext>
            </a:extLst>
          </p:cNvPr>
          <p:cNvSpPr/>
          <p:nvPr/>
        </p:nvSpPr>
        <p:spPr>
          <a:xfrm>
            <a:off x="0" y="0"/>
            <a:ext cx="12192000" cy="6494085"/>
          </a:xfrm>
          <a:prstGeom prst="rect">
            <a:avLst/>
          </a:prstGeom>
        </p:spPr>
        <p:txBody>
          <a:bodyPr wrap="square">
            <a:spAutoFit/>
          </a:bodyPr>
          <a:lstStyle/>
          <a:p>
            <a:pPr algn="just"/>
            <a:r>
              <a:rPr lang="en-US" sz="3200" b="1" dirty="0">
                <a:solidFill>
                  <a:srgbClr val="00B050"/>
                </a:solidFill>
                <a:latin typeface="Times New Roman" panose="02020603050405020304" pitchFamily="18" charset="0"/>
                <a:cs typeface="Times New Roman" panose="02020603050405020304" pitchFamily="18" charset="0"/>
              </a:rPr>
              <a:t>     </a:t>
            </a:r>
            <a:r>
              <a:rPr lang="en-US" sz="3200" b="1" dirty="0">
                <a:solidFill>
                  <a:srgbClr val="0070C0"/>
                </a:solidFill>
                <a:latin typeface="Times New Roman" panose="02020603050405020304" pitchFamily="18" charset="0"/>
                <a:cs typeface="Times New Roman" panose="02020603050405020304" pitchFamily="18" charset="0"/>
              </a:rPr>
              <a:t>Establishment of FSSAI  </a:t>
            </a:r>
          </a:p>
          <a:p>
            <a:pPr marL="457200" indent="-457200" algn="just">
              <a:buFont typeface="Wingdings" panose="05000000000000000000" pitchFamily="2" charset="2"/>
              <a:buChar char="q"/>
            </a:pPr>
            <a:r>
              <a:rPr lang="en-US" sz="3200" dirty="0">
                <a:solidFill>
                  <a:srgbClr val="C00000"/>
                </a:solidFill>
                <a:latin typeface="Times New Roman" panose="02020603050405020304" pitchFamily="18" charset="0"/>
                <a:cs typeface="Times New Roman" panose="02020603050405020304" pitchFamily="18" charset="0"/>
              </a:rPr>
              <a:t>Ministry of Health &amp; Family Welfare, Government of India </a:t>
            </a:r>
            <a:r>
              <a:rPr lang="en-US" sz="3200" dirty="0">
                <a:latin typeface="Times New Roman" panose="02020603050405020304" pitchFamily="18" charset="0"/>
                <a:cs typeface="Times New Roman" panose="02020603050405020304" pitchFamily="18" charset="0"/>
              </a:rPr>
              <a:t>=&gt; </a:t>
            </a:r>
            <a:r>
              <a:rPr lang="en-US" sz="3200" dirty="0">
                <a:solidFill>
                  <a:srgbClr val="0070C0"/>
                </a:solidFill>
                <a:latin typeface="Times New Roman" panose="02020603050405020304" pitchFamily="18" charset="0"/>
                <a:cs typeface="Times New Roman" panose="02020603050405020304" pitchFamily="18" charset="0"/>
              </a:rPr>
              <a:t>Administrative Ministry </a:t>
            </a:r>
            <a:r>
              <a:rPr lang="en-US" sz="3200" dirty="0">
                <a:latin typeface="Times New Roman" panose="02020603050405020304" pitchFamily="18" charset="0"/>
                <a:cs typeface="Times New Roman" panose="02020603050405020304" pitchFamily="18" charset="0"/>
              </a:rPr>
              <a:t>for the implementation of FSSAI. </a:t>
            </a:r>
          </a:p>
          <a:p>
            <a:pPr marL="457200" indent="-457200" algn="just">
              <a:buFont typeface="Wingdings" panose="05000000000000000000" pitchFamily="2" charset="2"/>
              <a:buChar char="q"/>
            </a:pPr>
            <a:r>
              <a:rPr lang="en-US" sz="3200" dirty="0">
                <a:solidFill>
                  <a:srgbClr val="0070C0"/>
                </a:solidFill>
                <a:latin typeface="Times New Roman" panose="02020603050405020304" pitchFamily="18" charset="0"/>
                <a:cs typeface="Times New Roman" panose="02020603050405020304" pitchFamily="18" charset="0"/>
              </a:rPr>
              <a:t>Chairperson and Chief Executive Officer </a:t>
            </a:r>
            <a:r>
              <a:rPr lang="en-US" sz="3200" dirty="0">
                <a:latin typeface="Times New Roman" panose="02020603050405020304" pitchFamily="18" charset="0"/>
                <a:cs typeface="Times New Roman" panose="02020603050405020304" pitchFamily="18" charset="0"/>
              </a:rPr>
              <a:t>of Food Safety and Standards Authority of India (FSSAI) have already been appointed by </a:t>
            </a:r>
            <a:r>
              <a:rPr lang="en-US" sz="3200" dirty="0">
                <a:solidFill>
                  <a:srgbClr val="0070C0"/>
                </a:solidFill>
                <a:latin typeface="Times New Roman" panose="02020603050405020304" pitchFamily="18" charset="0"/>
                <a:cs typeface="Times New Roman" panose="02020603050405020304" pitchFamily="18" charset="0"/>
              </a:rPr>
              <a:t>Government of India</a:t>
            </a:r>
            <a:r>
              <a:rPr lang="en-US" sz="3200" dirty="0">
                <a:latin typeface="Times New Roman" panose="02020603050405020304" pitchFamily="18" charset="0"/>
                <a:cs typeface="Times New Roman" panose="02020603050405020304" pitchFamily="18" charset="0"/>
              </a:rPr>
              <a:t>.</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Chairperson is in the rank of </a:t>
            </a:r>
            <a:r>
              <a:rPr lang="en-US" sz="3200" b="1" dirty="0">
                <a:solidFill>
                  <a:srgbClr val="0070C0"/>
                </a:solidFill>
                <a:latin typeface="Times New Roman" panose="02020603050405020304" pitchFamily="18" charset="0"/>
                <a:cs typeface="Times New Roman" panose="02020603050405020304" pitchFamily="18" charset="0"/>
              </a:rPr>
              <a:t>Secretary to Government of India.</a:t>
            </a:r>
          </a:p>
          <a:p>
            <a:pPr marL="457200" indent="-457200" algn="just">
              <a:buFont typeface="Wingdings" panose="05000000000000000000" pitchFamily="2" charset="2"/>
              <a:buChar char="q"/>
            </a:pPr>
            <a:endParaRPr lang="en-US" sz="3200" b="1" dirty="0">
              <a:solidFill>
                <a:srgbClr val="0070C0"/>
              </a:solidFill>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FSSAI has been created for </a:t>
            </a:r>
          </a:p>
          <a:p>
            <a:pPr marL="457200" indent="-457200" algn="just">
              <a:buFont typeface="Wingdings" panose="05000000000000000000" pitchFamily="2" charset="2"/>
              <a:buChar char="v"/>
            </a:pPr>
            <a:r>
              <a:rPr lang="en-US" sz="3200" dirty="0">
                <a:latin typeface="Times New Roman" panose="02020603050405020304" pitchFamily="18" charset="0"/>
                <a:cs typeface="Times New Roman" panose="02020603050405020304" pitchFamily="18" charset="0"/>
              </a:rPr>
              <a:t>laying down </a:t>
            </a:r>
            <a:r>
              <a:rPr lang="en-US" sz="3200" dirty="0">
                <a:solidFill>
                  <a:srgbClr val="C00000"/>
                </a:solidFill>
                <a:latin typeface="Times New Roman" panose="02020603050405020304" pitchFamily="18" charset="0"/>
                <a:cs typeface="Times New Roman" panose="02020603050405020304" pitchFamily="18" charset="0"/>
              </a:rPr>
              <a:t>science based standards </a:t>
            </a:r>
            <a:r>
              <a:rPr lang="en-US" sz="3200" dirty="0">
                <a:latin typeface="Times New Roman" panose="02020603050405020304" pitchFamily="18" charset="0"/>
                <a:cs typeface="Times New Roman" panose="02020603050405020304" pitchFamily="18" charset="0"/>
              </a:rPr>
              <a:t>for articles of food and </a:t>
            </a:r>
          </a:p>
          <a:p>
            <a:pPr marL="457200" indent="-457200" algn="just">
              <a:buFont typeface="Wingdings" panose="05000000000000000000" pitchFamily="2" charset="2"/>
              <a:buChar char="v"/>
            </a:pPr>
            <a:r>
              <a:rPr lang="en-US" sz="3200" dirty="0">
                <a:latin typeface="Times New Roman" panose="02020603050405020304" pitchFamily="18" charset="0"/>
                <a:cs typeface="Times New Roman" panose="02020603050405020304" pitchFamily="18" charset="0"/>
              </a:rPr>
              <a:t>to regulate their </a:t>
            </a:r>
            <a:r>
              <a:rPr lang="en-US" sz="3200" dirty="0">
                <a:solidFill>
                  <a:srgbClr val="C00000"/>
                </a:solidFill>
                <a:latin typeface="Times New Roman" panose="02020603050405020304" pitchFamily="18" charset="0"/>
                <a:cs typeface="Times New Roman" panose="02020603050405020304" pitchFamily="18" charset="0"/>
              </a:rPr>
              <a:t>manufacture, storage, distribution, sale and import</a:t>
            </a:r>
            <a:r>
              <a:rPr lang="en-US" sz="3200" dirty="0">
                <a:latin typeface="Times New Roman" panose="02020603050405020304" pitchFamily="18" charset="0"/>
                <a:cs typeface="Times New Roman" panose="02020603050405020304" pitchFamily="18" charset="0"/>
              </a:rPr>
              <a:t> to ensure availability of </a:t>
            </a:r>
            <a:r>
              <a:rPr lang="en-US" sz="3200" dirty="0">
                <a:solidFill>
                  <a:srgbClr val="0070C0"/>
                </a:solidFill>
                <a:latin typeface="Times New Roman" panose="02020603050405020304" pitchFamily="18" charset="0"/>
                <a:cs typeface="Times New Roman" panose="02020603050405020304" pitchFamily="18" charset="0"/>
              </a:rPr>
              <a:t>safe and wholesome food </a:t>
            </a:r>
            <a:r>
              <a:rPr lang="en-US" sz="3200" dirty="0">
                <a:latin typeface="Times New Roman" panose="02020603050405020304" pitchFamily="18" charset="0"/>
                <a:cs typeface="Times New Roman" panose="02020603050405020304" pitchFamily="18" charset="0"/>
              </a:rPr>
              <a:t>for human consumption. </a:t>
            </a:r>
          </a:p>
        </p:txBody>
      </p:sp>
    </p:spTree>
    <p:extLst>
      <p:ext uri="{BB962C8B-B14F-4D97-AF65-F5344CB8AC3E}">
        <p14:creationId xmlns:p14="http://schemas.microsoft.com/office/powerpoint/2010/main" val="2271225776"/>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276224"/>
            <a:ext cx="12039600" cy="7263527"/>
          </a:xfrm>
          <a:prstGeom prst="rect">
            <a:avLst/>
          </a:prstGeom>
        </p:spPr>
        <p:txBody>
          <a:bodyPr wrap="square">
            <a:spAutoFit/>
          </a:bodyPr>
          <a:lstStyle/>
          <a:p>
            <a:pPr algn="just"/>
            <a:r>
              <a:rPr lang="en-US" sz="3200" b="1" dirty="0">
                <a:solidFill>
                  <a:srgbClr val="0070C0"/>
                </a:solidFill>
                <a:latin typeface="Times New Roman" panose="02020603050405020304" pitchFamily="18" charset="0"/>
                <a:cs typeface="Times New Roman" panose="02020603050405020304" pitchFamily="18" charset="0"/>
              </a:rPr>
              <a:t>Composition of Food Safety and Standards Authority of India</a:t>
            </a:r>
          </a:p>
          <a:p>
            <a:pPr algn="just"/>
            <a:r>
              <a:rPr lang="en-US" sz="3200" b="1" dirty="0">
                <a:solidFill>
                  <a:srgbClr val="00B050"/>
                </a:solidFill>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The Food Authority consists of a </a:t>
            </a:r>
            <a:r>
              <a:rPr lang="en-US" sz="3200" dirty="0">
                <a:solidFill>
                  <a:srgbClr val="C00000"/>
                </a:solidFill>
                <a:latin typeface="Times New Roman" panose="02020603050405020304" pitchFamily="18" charset="0"/>
                <a:cs typeface="Times New Roman" panose="02020603050405020304" pitchFamily="18" charset="0"/>
              </a:rPr>
              <a:t>Chairperson</a:t>
            </a:r>
            <a:r>
              <a:rPr lang="en-US" sz="3200" dirty="0">
                <a:latin typeface="Times New Roman" panose="02020603050405020304" pitchFamily="18" charset="0"/>
                <a:cs typeface="Times New Roman" panose="02020603050405020304" pitchFamily="18" charset="0"/>
              </a:rPr>
              <a:t> and </a:t>
            </a:r>
            <a:r>
              <a:rPr lang="en-US" sz="3200" dirty="0">
                <a:solidFill>
                  <a:srgbClr val="C00000"/>
                </a:solidFill>
                <a:latin typeface="Times New Roman" panose="02020603050405020304" pitchFamily="18" charset="0"/>
                <a:cs typeface="Times New Roman" panose="02020603050405020304" pitchFamily="18" charset="0"/>
              </a:rPr>
              <a:t>twenty-two members </a:t>
            </a:r>
            <a:r>
              <a:rPr lang="en-US" sz="3200" dirty="0">
                <a:latin typeface="Times New Roman" panose="02020603050405020304" pitchFamily="18" charset="0"/>
                <a:cs typeface="Times New Roman" panose="02020603050405020304" pitchFamily="18" charset="0"/>
              </a:rPr>
              <a:t>out of which one-third shall be women, namely:- </a:t>
            </a:r>
          </a:p>
          <a:p>
            <a:pPr algn="just"/>
            <a:r>
              <a:rPr lang="en-US" sz="3200" dirty="0">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(a)</a:t>
            </a:r>
            <a:r>
              <a:rPr lang="en-US" sz="3200" dirty="0">
                <a:solidFill>
                  <a:srgbClr val="C00000"/>
                </a:solidFill>
                <a:latin typeface="Times New Roman" panose="02020603050405020304" pitchFamily="18" charset="0"/>
                <a:cs typeface="Times New Roman" panose="02020603050405020304" pitchFamily="18" charset="0"/>
              </a:rPr>
              <a:t> </a:t>
            </a:r>
            <a:r>
              <a:rPr lang="en-US" sz="3200" b="1" dirty="0">
                <a:solidFill>
                  <a:srgbClr val="00B050"/>
                </a:solidFill>
                <a:latin typeface="Times New Roman" panose="02020603050405020304" pitchFamily="18" charset="0"/>
                <a:cs typeface="Times New Roman" panose="02020603050405020304" pitchFamily="18" charset="0"/>
              </a:rPr>
              <a:t>Seven Members</a:t>
            </a:r>
            <a:r>
              <a:rPr lang="en-US" sz="3200" dirty="0">
                <a:latin typeface="Times New Roman" panose="02020603050405020304" pitchFamily="18" charset="0"/>
                <a:cs typeface="Times New Roman" panose="02020603050405020304" pitchFamily="18" charset="0"/>
              </a:rPr>
              <a:t>, not below the rank of a Joint Secretary to the Government of India, to be appointed by the Central Government, to respectively represent the </a:t>
            </a:r>
            <a:r>
              <a:rPr lang="en-US" sz="3200" dirty="0">
                <a:solidFill>
                  <a:srgbClr val="C00000"/>
                </a:solidFill>
                <a:latin typeface="Times New Roman" panose="02020603050405020304" pitchFamily="18" charset="0"/>
                <a:cs typeface="Times New Roman" panose="02020603050405020304" pitchFamily="18" charset="0"/>
              </a:rPr>
              <a:t>Ministries or Departments of the Central Government dealing with - </a:t>
            </a:r>
          </a:p>
          <a:p>
            <a:pPr algn="just"/>
            <a:r>
              <a:rPr lang="en-US" sz="3200" dirty="0">
                <a:latin typeface="Times New Roman" panose="02020603050405020304" pitchFamily="18" charset="0"/>
                <a:cs typeface="Times New Roman" panose="02020603050405020304" pitchFamily="18" charset="0"/>
              </a:rPr>
              <a:t> </a:t>
            </a:r>
          </a:p>
          <a:p>
            <a:pPr algn="just"/>
            <a:r>
              <a:rPr lang="en-US" sz="3200" dirty="0">
                <a:solidFill>
                  <a:srgbClr val="C00000"/>
                </a:solidFill>
                <a:latin typeface="Times New Roman" panose="02020603050405020304" pitchFamily="18" charset="0"/>
                <a:cs typeface="Times New Roman" panose="02020603050405020304" pitchFamily="18" charset="0"/>
              </a:rPr>
              <a:t>(</a:t>
            </a:r>
            <a:r>
              <a:rPr lang="en-US" sz="3200" dirty="0" err="1">
                <a:solidFill>
                  <a:srgbClr val="C00000"/>
                </a:solidFill>
                <a:latin typeface="Times New Roman" panose="02020603050405020304" pitchFamily="18" charset="0"/>
                <a:cs typeface="Times New Roman" panose="02020603050405020304" pitchFamily="18" charset="0"/>
              </a:rPr>
              <a:t>i</a:t>
            </a:r>
            <a:r>
              <a:rPr lang="en-US" sz="3200" dirty="0">
                <a:solidFill>
                  <a:srgbClr val="C00000"/>
                </a:solidFill>
                <a:latin typeface="Times New Roman" panose="02020603050405020304" pitchFamily="18" charset="0"/>
                <a:cs typeface="Times New Roman" panose="02020603050405020304" pitchFamily="18" charset="0"/>
              </a:rPr>
              <a:t>) Agriculture, (ii) Commerce, (iii) Consumer Affairs, (iv) Food Processing, (v) Health, (vi) Legislative Affairs, (vii) Small Scale Industries, who shall be Members ex-officio; </a:t>
            </a:r>
          </a:p>
          <a:p>
            <a:pPr algn="just"/>
            <a:r>
              <a:rPr lang="en-US" sz="3200" dirty="0">
                <a:latin typeface="Times New Roman" panose="02020603050405020304" pitchFamily="18" charset="0"/>
                <a:cs typeface="Times New Roman" panose="02020603050405020304" pitchFamily="18" charset="0"/>
              </a:rPr>
              <a:t> </a:t>
            </a:r>
          </a:p>
          <a:p>
            <a:pPr algn="just"/>
            <a:endParaRPr lang="en-US" dirty="0">
              <a:latin typeface="Times New Roman" panose="02020603050405020304" pitchFamily="18" charset="0"/>
              <a:cs typeface="Times New Roman" panose="02020603050405020304" pitchFamily="18" charset="0"/>
            </a:endParaRPr>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B1016C0F-7214-4BA1-9707-6ECE50225F72}"/>
              </a:ext>
            </a:extLst>
          </p:cNvPr>
          <p:cNvSpPr/>
          <p:nvPr/>
        </p:nvSpPr>
        <p:spPr>
          <a:xfrm>
            <a:off x="219075" y="-19049"/>
            <a:ext cx="11687175" cy="6986528"/>
          </a:xfrm>
          <a:prstGeom prst="rect">
            <a:avLst/>
          </a:prstGeom>
        </p:spPr>
        <p:txBody>
          <a:bodyPr wrap="square">
            <a:spAutoFit/>
          </a:bodyPr>
          <a:lstStyle/>
          <a:p>
            <a:pPr algn="just"/>
            <a:r>
              <a:rPr lang="en-US" sz="3200" dirty="0">
                <a:latin typeface="Times New Roman" panose="02020603050405020304" pitchFamily="18" charset="0"/>
                <a:cs typeface="Times New Roman" panose="02020603050405020304" pitchFamily="18" charset="0"/>
              </a:rPr>
              <a:t>(b) </a:t>
            </a:r>
            <a:r>
              <a:rPr lang="en-US" sz="3200" b="1" dirty="0">
                <a:solidFill>
                  <a:srgbClr val="00B050"/>
                </a:solidFill>
                <a:latin typeface="Times New Roman" panose="02020603050405020304" pitchFamily="18" charset="0"/>
                <a:cs typeface="Times New Roman" panose="02020603050405020304" pitchFamily="18" charset="0"/>
              </a:rPr>
              <a:t>Two</a:t>
            </a:r>
            <a:r>
              <a:rPr lang="en-US" sz="3200" dirty="0">
                <a:solidFill>
                  <a:srgbClr val="C00000"/>
                </a:solidFill>
                <a:latin typeface="Times New Roman" panose="02020603050405020304" pitchFamily="18" charset="0"/>
                <a:cs typeface="Times New Roman" panose="02020603050405020304" pitchFamily="18" charset="0"/>
              </a:rPr>
              <a:t> </a:t>
            </a:r>
            <a:r>
              <a:rPr lang="en-US" sz="3200" dirty="0">
                <a:latin typeface="Times New Roman" panose="02020603050405020304" pitchFamily="18" charset="0"/>
                <a:cs typeface="Times New Roman" panose="02020603050405020304" pitchFamily="18" charset="0"/>
              </a:rPr>
              <a:t>representatives from </a:t>
            </a:r>
            <a:r>
              <a:rPr lang="en-US" sz="3200" dirty="0">
                <a:solidFill>
                  <a:srgbClr val="C00000"/>
                </a:solidFill>
                <a:latin typeface="Times New Roman" panose="02020603050405020304" pitchFamily="18" charset="0"/>
                <a:cs typeface="Times New Roman" panose="02020603050405020304" pitchFamily="18" charset="0"/>
              </a:rPr>
              <a:t>food industry </a:t>
            </a:r>
            <a:r>
              <a:rPr lang="en-US" sz="3200" dirty="0">
                <a:latin typeface="Times New Roman" panose="02020603050405020304" pitchFamily="18" charset="0"/>
                <a:cs typeface="Times New Roman" panose="02020603050405020304" pitchFamily="18" charset="0"/>
              </a:rPr>
              <a:t>of which one shall be from </a:t>
            </a:r>
            <a:r>
              <a:rPr lang="en-US" sz="3200" dirty="0">
                <a:solidFill>
                  <a:srgbClr val="C00000"/>
                </a:solidFill>
                <a:latin typeface="Times New Roman" panose="02020603050405020304" pitchFamily="18" charset="0"/>
                <a:cs typeface="Times New Roman" panose="02020603050405020304" pitchFamily="18" charset="0"/>
              </a:rPr>
              <a:t>small scale industries</a:t>
            </a:r>
            <a:r>
              <a:rPr lang="en-US" sz="3200" dirty="0">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(c) </a:t>
            </a:r>
            <a:r>
              <a:rPr lang="en-US" sz="3200" b="1" dirty="0">
                <a:solidFill>
                  <a:srgbClr val="00B050"/>
                </a:solidFill>
                <a:latin typeface="Times New Roman" panose="02020603050405020304" pitchFamily="18" charset="0"/>
                <a:cs typeface="Times New Roman" panose="02020603050405020304" pitchFamily="18" charset="0"/>
              </a:rPr>
              <a:t>Two</a:t>
            </a:r>
            <a:r>
              <a:rPr lang="en-US" sz="3200" dirty="0">
                <a:latin typeface="Times New Roman" panose="02020603050405020304" pitchFamily="18" charset="0"/>
                <a:cs typeface="Times New Roman" panose="02020603050405020304" pitchFamily="18" charset="0"/>
              </a:rPr>
              <a:t> representatives from </a:t>
            </a:r>
            <a:r>
              <a:rPr lang="en-US" sz="3200" dirty="0">
                <a:solidFill>
                  <a:srgbClr val="C00000"/>
                </a:solidFill>
                <a:latin typeface="Times New Roman" panose="02020603050405020304" pitchFamily="18" charset="0"/>
                <a:cs typeface="Times New Roman" panose="02020603050405020304" pitchFamily="18" charset="0"/>
              </a:rPr>
              <a:t>consumer organizations</a:t>
            </a:r>
            <a:r>
              <a:rPr lang="en-US" sz="3200" dirty="0">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(d) </a:t>
            </a:r>
            <a:r>
              <a:rPr lang="en-US" sz="3200" b="1" dirty="0">
                <a:solidFill>
                  <a:srgbClr val="00B050"/>
                </a:solidFill>
                <a:latin typeface="Times New Roman" panose="02020603050405020304" pitchFamily="18" charset="0"/>
                <a:cs typeface="Times New Roman" panose="02020603050405020304" pitchFamily="18" charset="0"/>
              </a:rPr>
              <a:t>Three</a:t>
            </a:r>
            <a:r>
              <a:rPr lang="en-US" sz="3200" dirty="0">
                <a:latin typeface="Times New Roman" panose="02020603050405020304" pitchFamily="18" charset="0"/>
                <a:cs typeface="Times New Roman" panose="02020603050405020304" pitchFamily="18" charset="0"/>
              </a:rPr>
              <a:t> </a:t>
            </a:r>
            <a:r>
              <a:rPr lang="en-US" sz="3200" dirty="0">
                <a:solidFill>
                  <a:srgbClr val="C00000"/>
                </a:solidFill>
                <a:latin typeface="Times New Roman" panose="02020603050405020304" pitchFamily="18" charset="0"/>
                <a:cs typeface="Times New Roman" panose="02020603050405020304" pitchFamily="18" charset="0"/>
              </a:rPr>
              <a:t>eminent food technologists or scientists</a:t>
            </a:r>
            <a:r>
              <a:rPr lang="en-US" sz="3200" dirty="0">
                <a:latin typeface="Times New Roman" panose="02020603050405020304" pitchFamily="18" charset="0"/>
                <a:cs typeface="Times New Roman" panose="02020603050405020304" pitchFamily="18" charset="0"/>
              </a:rPr>
              <a:t>.</a:t>
            </a:r>
          </a:p>
          <a:p>
            <a:pPr algn="just"/>
            <a:r>
              <a:rPr lang="en-US" sz="3200" dirty="0">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(e) </a:t>
            </a:r>
            <a:r>
              <a:rPr lang="en-US" sz="3200" b="1" dirty="0">
                <a:solidFill>
                  <a:srgbClr val="00B050"/>
                </a:solidFill>
                <a:latin typeface="Times New Roman" panose="02020603050405020304" pitchFamily="18" charset="0"/>
                <a:cs typeface="Times New Roman" panose="02020603050405020304" pitchFamily="18" charset="0"/>
              </a:rPr>
              <a:t>Five</a:t>
            </a:r>
            <a:r>
              <a:rPr lang="en-US" sz="3200" dirty="0">
                <a:latin typeface="Times New Roman" panose="02020603050405020304" pitchFamily="18" charset="0"/>
                <a:cs typeface="Times New Roman" panose="02020603050405020304" pitchFamily="18" charset="0"/>
              </a:rPr>
              <a:t> members to be appointed by </a:t>
            </a:r>
            <a:r>
              <a:rPr lang="en-US" sz="3200" dirty="0">
                <a:solidFill>
                  <a:srgbClr val="C00000"/>
                </a:solidFill>
                <a:latin typeface="Times New Roman" panose="02020603050405020304" pitchFamily="18" charset="0"/>
                <a:cs typeface="Times New Roman" panose="02020603050405020304" pitchFamily="18" charset="0"/>
              </a:rPr>
              <a:t>rotation</a:t>
            </a:r>
            <a:r>
              <a:rPr lang="en-US" sz="3200" dirty="0">
                <a:latin typeface="Times New Roman" panose="02020603050405020304" pitchFamily="18" charset="0"/>
                <a:cs typeface="Times New Roman" panose="02020603050405020304" pitchFamily="18" charset="0"/>
              </a:rPr>
              <a:t> every three years, one each in seriatim from the Zones as specified in the First Schedule to represent the States and the Union territories; </a:t>
            </a:r>
          </a:p>
          <a:p>
            <a:pPr algn="just"/>
            <a:endParaRPr lang="en-US" sz="3200" dirty="0">
              <a:latin typeface="Times New Roman" panose="02020603050405020304" pitchFamily="18" charset="0"/>
              <a:cs typeface="Times New Roman" panose="02020603050405020304" pitchFamily="18" charset="0"/>
            </a:endParaRPr>
          </a:p>
          <a:p>
            <a:pPr algn="just"/>
            <a:r>
              <a:rPr lang="en-US" sz="3200" dirty="0">
                <a:latin typeface="Times New Roman" panose="02020603050405020304" pitchFamily="18" charset="0"/>
                <a:cs typeface="Times New Roman" panose="02020603050405020304" pitchFamily="18" charset="0"/>
              </a:rPr>
              <a:t>(f)</a:t>
            </a:r>
            <a:r>
              <a:rPr lang="en-US" sz="3200" dirty="0">
                <a:solidFill>
                  <a:srgbClr val="00B050"/>
                </a:solidFill>
                <a:latin typeface="Times New Roman" panose="02020603050405020304" pitchFamily="18" charset="0"/>
                <a:cs typeface="Times New Roman" panose="02020603050405020304" pitchFamily="18" charset="0"/>
              </a:rPr>
              <a:t> </a:t>
            </a:r>
            <a:r>
              <a:rPr lang="en-US" sz="3200" b="1" dirty="0">
                <a:solidFill>
                  <a:srgbClr val="00B050"/>
                </a:solidFill>
                <a:latin typeface="Times New Roman" panose="02020603050405020304" pitchFamily="18" charset="0"/>
                <a:cs typeface="Times New Roman" panose="02020603050405020304" pitchFamily="18" charset="0"/>
              </a:rPr>
              <a:t>Two</a:t>
            </a:r>
            <a:r>
              <a:rPr lang="en-US" sz="3200" dirty="0">
                <a:solidFill>
                  <a:srgbClr val="00B050"/>
                </a:solidFill>
                <a:latin typeface="Times New Roman" panose="02020603050405020304" pitchFamily="18" charset="0"/>
                <a:cs typeface="Times New Roman" panose="02020603050405020304" pitchFamily="18" charset="0"/>
              </a:rPr>
              <a:t> </a:t>
            </a:r>
            <a:r>
              <a:rPr lang="en-US" sz="3200" dirty="0">
                <a:latin typeface="Times New Roman" panose="02020603050405020304" pitchFamily="18" charset="0"/>
                <a:cs typeface="Times New Roman" panose="02020603050405020304" pitchFamily="18" charset="0"/>
              </a:rPr>
              <a:t>persons to represent </a:t>
            </a:r>
            <a:r>
              <a:rPr lang="en-US" sz="3200" dirty="0">
                <a:solidFill>
                  <a:srgbClr val="C00000"/>
                </a:solidFill>
                <a:latin typeface="Times New Roman" panose="02020603050405020304" pitchFamily="18" charset="0"/>
                <a:cs typeface="Times New Roman" panose="02020603050405020304" pitchFamily="18" charset="0"/>
              </a:rPr>
              <a:t>farmers‘ organizations</a:t>
            </a:r>
            <a:r>
              <a:rPr lang="en-US" sz="3200" dirty="0">
                <a:latin typeface="Times New Roman" panose="02020603050405020304" pitchFamily="18" charset="0"/>
                <a:cs typeface="Times New Roman" panose="02020603050405020304" pitchFamily="18" charset="0"/>
              </a:rPr>
              <a:t>.  </a:t>
            </a:r>
          </a:p>
          <a:p>
            <a:pPr algn="just"/>
            <a:endParaRPr lang="en-US" sz="3200" dirty="0">
              <a:latin typeface="Times New Roman" panose="02020603050405020304" pitchFamily="18" charset="0"/>
              <a:cs typeface="Times New Roman" panose="02020603050405020304" pitchFamily="18" charset="0"/>
            </a:endParaRPr>
          </a:p>
          <a:p>
            <a:pPr algn="just"/>
            <a:r>
              <a:rPr lang="en-US" sz="3200" dirty="0">
                <a:latin typeface="Times New Roman" panose="02020603050405020304" pitchFamily="18" charset="0"/>
                <a:cs typeface="Times New Roman" panose="02020603050405020304" pitchFamily="18" charset="0"/>
              </a:rPr>
              <a:t>(g)</a:t>
            </a:r>
            <a:r>
              <a:rPr lang="en-US" sz="3200" dirty="0">
                <a:solidFill>
                  <a:srgbClr val="C00000"/>
                </a:solidFill>
                <a:latin typeface="Times New Roman" panose="02020603050405020304" pitchFamily="18" charset="0"/>
                <a:cs typeface="Times New Roman" panose="02020603050405020304" pitchFamily="18" charset="0"/>
              </a:rPr>
              <a:t> </a:t>
            </a:r>
            <a:r>
              <a:rPr lang="en-US" sz="3200" b="1" dirty="0">
                <a:solidFill>
                  <a:srgbClr val="00B050"/>
                </a:solidFill>
                <a:latin typeface="Times New Roman" panose="02020603050405020304" pitchFamily="18" charset="0"/>
                <a:cs typeface="Times New Roman" panose="02020603050405020304" pitchFamily="18" charset="0"/>
              </a:rPr>
              <a:t>One</a:t>
            </a:r>
            <a:r>
              <a:rPr lang="en-US" sz="3200" dirty="0">
                <a:solidFill>
                  <a:srgbClr val="C00000"/>
                </a:solidFill>
                <a:latin typeface="Times New Roman" panose="02020603050405020304" pitchFamily="18" charset="0"/>
                <a:cs typeface="Times New Roman" panose="02020603050405020304" pitchFamily="18" charset="0"/>
              </a:rPr>
              <a:t> </a:t>
            </a:r>
            <a:r>
              <a:rPr lang="en-US" sz="3200" dirty="0">
                <a:latin typeface="Times New Roman" panose="02020603050405020304" pitchFamily="18" charset="0"/>
                <a:cs typeface="Times New Roman" panose="02020603050405020304" pitchFamily="18" charset="0"/>
              </a:rPr>
              <a:t>person to represent </a:t>
            </a:r>
            <a:r>
              <a:rPr lang="en-US" sz="3200" dirty="0">
                <a:solidFill>
                  <a:srgbClr val="C00000"/>
                </a:solidFill>
                <a:latin typeface="Times New Roman" panose="02020603050405020304" pitchFamily="18" charset="0"/>
                <a:cs typeface="Times New Roman" panose="02020603050405020304" pitchFamily="18" charset="0"/>
              </a:rPr>
              <a:t>retailers‘ organizations</a:t>
            </a:r>
            <a:r>
              <a:rPr lang="en-US" sz="3200" dirty="0">
                <a:latin typeface="Times New Roman" panose="02020603050405020304" pitchFamily="18" charset="0"/>
                <a:cs typeface="Times New Roman" panose="02020603050405020304" pitchFamily="18" charset="0"/>
              </a:rPr>
              <a:t>. </a:t>
            </a:r>
            <a:endParaRPr lang="en-IN" sz="3200" dirty="0"/>
          </a:p>
        </p:txBody>
      </p:sp>
    </p:spTree>
    <p:extLst>
      <p:ext uri="{BB962C8B-B14F-4D97-AF65-F5344CB8AC3E}">
        <p14:creationId xmlns:p14="http://schemas.microsoft.com/office/powerpoint/2010/main" val="323836396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95275" y="190500"/>
            <a:ext cx="11896725" cy="6494085"/>
          </a:xfrm>
          <a:prstGeom prst="rect">
            <a:avLst/>
          </a:prstGeom>
        </p:spPr>
        <p:txBody>
          <a:bodyPr wrap="square">
            <a:spAutoFit/>
          </a:bodyPr>
          <a:lstStyle/>
          <a:p>
            <a:pPr algn="just"/>
            <a:r>
              <a:rPr lang="en-US" sz="3200" b="1" dirty="0">
                <a:solidFill>
                  <a:srgbClr val="0070C0"/>
                </a:solidFill>
                <a:latin typeface="Times New Roman" panose="02020603050405020304" pitchFamily="18" charset="0"/>
                <a:cs typeface="Times New Roman" panose="02020603050405020304" pitchFamily="18" charset="0"/>
              </a:rPr>
              <a:t>Punishment for unsafe food under FSSAI </a:t>
            </a:r>
          </a:p>
          <a:p>
            <a:pPr algn="just"/>
            <a:r>
              <a:rPr lang="en-US" sz="3200" dirty="0">
                <a:latin typeface="Times New Roman" panose="02020603050405020304" pitchFamily="18" charset="0"/>
                <a:cs typeface="Times New Roman" panose="02020603050405020304" pitchFamily="18" charset="0"/>
              </a:rPr>
              <a:t>Any person who =&gt; manufactures for sale or stores or sells or distributes or imports any article of food for human consumption which is </a:t>
            </a:r>
            <a:r>
              <a:rPr lang="en-US" sz="3200" b="1" dirty="0">
                <a:solidFill>
                  <a:srgbClr val="C00000"/>
                </a:solidFill>
                <a:latin typeface="Times New Roman" panose="02020603050405020304" pitchFamily="18" charset="0"/>
                <a:cs typeface="Times New Roman" panose="02020603050405020304" pitchFamily="18" charset="0"/>
              </a:rPr>
              <a:t>unsafe</a:t>
            </a:r>
            <a:r>
              <a:rPr lang="en-US" sz="3200" dirty="0">
                <a:latin typeface="Times New Roman" panose="02020603050405020304" pitchFamily="18" charset="0"/>
                <a:cs typeface="Times New Roman" panose="02020603050405020304" pitchFamily="18" charset="0"/>
              </a:rPr>
              <a:t> =&gt; shall be punishable – </a:t>
            </a:r>
          </a:p>
          <a:p>
            <a:pPr algn="just"/>
            <a:r>
              <a:rPr lang="en-US" sz="3200" dirty="0">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a:t>
            </a:r>
            <a:r>
              <a:rPr lang="en-US" sz="3200" dirty="0" err="1">
                <a:latin typeface="Times New Roman" panose="02020603050405020304" pitchFamily="18" charset="0"/>
                <a:cs typeface="Times New Roman" panose="02020603050405020304" pitchFamily="18" charset="0"/>
              </a:rPr>
              <a:t>i</a:t>
            </a:r>
            <a:r>
              <a:rPr lang="en-US" sz="3200" dirty="0">
                <a:latin typeface="Times New Roman" panose="02020603050405020304" pitchFamily="18" charset="0"/>
                <a:cs typeface="Times New Roman" panose="02020603050405020304" pitchFamily="18" charset="0"/>
              </a:rPr>
              <a:t>) where such failure or contravention </a:t>
            </a:r>
            <a:r>
              <a:rPr lang="en-US" sz="3200" dirty="0">
                <a:solidFill>
                  <a:srgbClr val="C00000"/>
                </a:solidFill>
                <a:latin typeface="Times New Roman" panose="02020603050405020304" pitchFamily="18" charset="0"/>
                <a:cs typeface="Times New Roman" panose="02020603050405020304" pitchFamily="18" charset="0"/>
              </a:rPr>
              <a:t>does</a:t>
            </a:r>
            <a:r>
              <a:rPr lang="en-US" sz="3200" dirty="0">
                <a:latin typeface="Times New Roman" panose="02020603050405020304" pitchFamily="18" charset="0"/>
                <a:cs typeface="Times New Roman" panose="02020603050405020304" pitchFamily="18" charset="0"/>
              </a:rPr>
              <a:t> </a:t>
            </a:r>
            <a:r>
              <a:rPr lang="en-US" sz="3200" dirty="0">
                <a:solidFill>
                  <a:srgbClr val="C00000"/>
                </a:solidFill>
                <a:latin typeface="Times New Roman" panose="02020603050405020304" pitchFamily="18" charset="0"/>
                <a:cs typeface="Times New Roman" panose="02020603050405020304" pitchFamily="18" charset="0"/>
              </a:rPr>
              <a:t>not result in injury</a:t>
            </a:r>
            <a:r>
              <a:rPr lang="en-US" sz="3200" dirty="0">
                <a:latin typeface="Times New Roman" panose="02020603050405020304" pitchFamily="18" charset="0"/>
                <a:cs typeface="Times New Roman" panose="02020603050405020304" pitchFamily="18" charset="0"/>
              </a:rPr>
              <a:t> </a:t>
            </a:r>
            <a:r>
              <a:rPr lang="en-US" sz="3200" dirty="0">
                <a:latin typeface="Times New Roman" panose="02020603050405020304" pitchFamily="18" charset="0"/>
                <a:cs typeface="Times New Roman" panose="02020603050405020304" pitchFamily="18" charset="0"/>
                <a:sym typeface="Wingdings" panose="05000000000000000000" pitchFamily="2" charset="2"/>
              </a:rPr>
              <a:t> </a:t>
            </a:r>
            <a:r>
              <a:rPr lang="en-US" sz="3200" dirty="0">
                <a:solidFill>
                  <a:srgbClr val="00B050"/>
                </a:solidFill>
                <a:latin typeface="Times New Roman" panose="02020603050405020304" pitchFamily="18" charset="0"/>
                <a:cs typeface="Times New Roman" panose="02020603050405020304" pitchFamily="18" charset="0"/>
              </a:rPr>
              <a:t>imprisonment</a:t>
            </a:r>
            <a:r>
              <a:rPr lang="en-US" sz="3200" dirty="0">
                <a:latin typeface="Times New Roman" panose="02020603050405020304" pitchFamily="18" charset="0"/>
                <a:cs typeface="Times New Roman" panose="02020603050405020304" pitchFamily="18" charset="0"/>
              </a:rPr>
              <a:t> for a term which may extend to </a:t>
            </a:r>
            <a:r>
              <a:rPr lang="en-US" sz="3200" dirty="0">
                <a:solidFill>
                  <a:srgbClr val="C00000"/>
                </a:solidFill>
                <a:latin typeface="Times New Roman" panose="02020603050405020304" pitchFamily="18" charset="0"/>
                <a:cs typeface="Times New Roman" panose="02020603050405020304" pitchFamily="18" charset="0"/>
              </a:rPr>
              <a:t>six months </a:t>
            </a:r>
            <a:r>
              <a:rPr lang="en-US" sz="3200" dirty="0">
                <a:latin typeface="Times New Roman" panose="02020603050405020304" pitchFamily="18" charset="0"/>
                <a:cs typeface="Times New Roman" panose="02020603050405020304" pitchFamily="18" charset="0"/>
              </a:rPr>
              <a:t>and also with </a:t>
            </a:r>
            <a:r>
              <a:rPr lang="en-US" sz="3200" dirty="0">
                <a:solidFill>
                  <a:srgbClr val="00B050"/>
                </a:solidFill>
                <a:latin typeface="Times New Roman" panose="02020603050405020304" pitchFamily="18" charset="0"/>
                <a:cs typeface="Times New Roman" panose="02020603050405020304" pitchFamily="18" charset="0"/>
              </a:rPr>
              <a:t>fine</a:t>
            </a:r>
            <a:r>
              <a:rPr lang="en-US" sz="3200" dirty="0">
                <a:latin typeface="Times New Roman" panose="02020603050405020304" pitchFamily="18" charset="0"/>
                <a:cs typeface="Times New Roman" panose="02020603050405020304" pitchFamily="18" charset="0"/>
              </a:rPr>
              <a:t> which may extend to </a:t>
            </a:r>
            <a:r>
              <a:rPr lang="en-US" sz="3200" b="1" dirty="0">
                <a:solidFill>
                  <a:srgbClr val="C00000"/>
                </a:solidFill>
                <a:latin typeface="Times New Roman" panose="02020603050405020304" pitchFamily="18" charset="0"/>
                <a:cs typeface="Times New Roman" panose="02020603050405020304" pitchFamily="18" charset="0"/>
              </a:rPr>
              <a:t>one lakh rupees</a:t>
            </a:r>
            <a:r>
              <a:rPr lang="en-US" sz="3200" dirty="0">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(ii) where such failure or contravention results in a </a:t>
            </a:r>
            <a:r>
              <a:rPr lang="en-US" sz="3200" dirty="0">
                <a:solidFill>
                  <a:srgbClr val="C00000"/>
                </a:solidFill>
                <a:latin typeface="Times New Roman" panose="02020603050405020304" pitchFamily="18" charset="0"/>
                <a:cs typeface="Times New Roman" panose="02020603050405020304" pitchFamily="18" charset="0"/>
              </a:rPr>
              <a:t>non-grievous injury </a:t>
            </a:r>
            <a:r>
              <a:rPr lang="en-US" sz="3200" dirty="0">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a:t>
            </a:r>
            <a:r>
              <a:rPr lang="en-US" sz="3200" dirty="0">
                <a:latin typeface="Times New Roman" panose="02020603050405020304" pitchFamily="18" charset="0"/>
                <a:cs typeface="Times New Roman" panose="02020603050405020304" pitchFamily="18" charset="0"/>
              </a:rPr>
              <a:t> </a:t>
            </a:r>
            <a:r>
              <a:rPr lang="en-US" sz="3200" dirty="0">
                <a:solidFill>
                  <a:srgbClr val="00B050"/>
                </a:solidFill>
                <a:latin typeface="Times New Roman" panose="02020603050405020304" pitchFamily="18" charset="0"/>
                <a:cs typeface="Times New Roman" panose="02020603050405020304" pitchFamily="18" charset="0"/>
              </a:rPr>
              <a:t>imprisonment</a:t>
            </a:r>
            <a:r>
              <a:rPr lang="en-US" sz="3200" dirty="0">
                <a:latin typeface="Times New Roman" panose="02020603050405020304" pitchFamily="18" charset="0"/>
                <a:cs typeface="Times New Roman" panose="02020603050405020304" pitchFamily="18" charset="0"/>
              </a:rPr>
              <a:t> for a term which may extend to </a:t>
            </a:r>
            <a:r>
              <a:rPr lang="en-US" sz="3200" dirty="0">
                <a:solidFill>
                  <a:srgbClr val="C00000"/>
                </a:solidFill>
                <a:latin typeface="Times New Roman" panose="02020603050405020304" pitchFamily="18" charset="0"/>
                <a:cs typeface="Times New Roman" panose="02020603050405020304" pitchFamily="18" charset="0"/>
              </a:rPr>
              <a:t>one year </a:t>
            </a:r>
            <a:r>
              <a:rPr lang="en-US" sz="3200" dirty="0">
                <a:latin typeface="Times New Roman" panose="02020603050405020304" pitchFamily="18" charset="0"/>
                <a:cs typeface="Times New Roman" panose="02020603050405020304" pitchFamily="18" charset="0"/>
              </a:rPr>
              <a:t>and also with </a:t>
            </a:r>
            <a:r>
              <a:rPr lang="en-US" sz="3200" dirty="0">
                <a:solidFill>
                  <a:srgbClr val="00B050"/>
                </a:solidFill>
                <a:latin typeface="Times New Roman" panose="02020603050405020304" pitchFamily="18" charset="0"/>
                <a:cs typeface="Times New Roman" panose="02020603050405020304" pitchFamily="18" charset="0"/>
              </a:rPr>
              <a:t>fine</a:t>
            </a:r>
            <a:r>
              <a:rPr lang="en-US" sz="3200" dirty="0">
                <a:latin typeface="Times New Roman" panose="02020603050405020304" pitchFamily="18" charset="0"/>
                <a:cs typeface="Times New Roman" panose="02020603050405020304" pitchFamily="18" charset="0"/>
              </a:rPr>
              <a:t> which may extend to </a:t>
            </a:r>
            <a:r>
              <a:rPr lang="en-US" sz="3200" b="1" dirty="0">
                <a:solidFill>
                  <a:srgbClr val="C00000"/>
                </a:solidFill>
                <a:latin typeface="Times New Roman" panose="02020603050405020304" pitchFamily="18" charset="0"/>
                <a:cs typeface="Times New Roman" panose="02020603050405020304" pitchFamily="18" charset="0"/>
              </a:rPr>
              <a:t>three lakh rupees</a:t>
            </a:r>
            <a:r>
              <a:rPr lang="en-US" sz="3200" dirty="0">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 </a:t>
            </a:r>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4026CEE-0A3B-4D07-B4AC-D798B104C336}"/>
              </a:ext>
            </a:extLst>
          </p:cNvPr>
          <p:cNvSpPr/>
          <p:nvPr/>
        </p:nvSpPr>
        <p:spPr>
          <a:xfrm>
            <a:off x="438150" y="762000"/>
            <a:ext cx="10915650" cy="4031873"/>
          </a:xfrm>
          <a:prstGeom prst="rect">
            <a:avLst/>
          </a:prstGeom>
        </p:spPr>
        <p:txBody>
          <a:bodyPr wrap="square">
            <a:spAutoFit/>
          </a:bodyPr>
          <a:lstStyle/>
          <a:p>
            <a:pPr algn="just"/>
            <a:r>
              <a:rPr lang="en-US" sz="3200" dirty="0">
                <a:latin typeface="Times New Roman" panose="02020603050405020304" pitchFamily="18" charset="0"/>
                <a:cs typeface="Times New Roman" panose="02020603050405020304" pitchFamily="18" charset="0"/>
              </a:rPr>
              <a:t>(iii) where such failure or contravention results in a </a:t>
            </a:r>
            <a:r>
              <a:rPr lang="en-US" sz="3200" dirty="0">
                <a:solidFill>
                  <a:srgbClr val="C00000"/>
                </a:solidFill>
                <a:latin typeface="Times New Roman" panose="02020603050405020304" pitchFamily="18" charset="0"/>
                <a:cs typeface="Times New Roman" panose="02020603050405020304" pitchFamily="18" charset="0"/>
              </a:rPr>
              <a:t>grievous injury </a:t>
            </a:r>
            <a:r>
              <a:rPr lang="en-US" sz="3200" dirty="0">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a:t>
            </a:r>
            <a:r>
              <a:rPr lang="en-US" sz="3200" dirty="0">
                <a:solidFill>
                  <a:srgbClr val="C00000"/>
                </a:solidFill>
                <a:latin typeface="Times New Roman" panose="02020603050405020304" pitchFamily="18" charset="0"/>
                <a:cs typeface="Times New Roman" panose="02020603050405020304" pitchFamily="18" charset="0"/>
              </a:rPr>
              <a:t> </a:t>
            </a:r>
            <a:r>
              <a:rPr lang="en-US" sz="3200" dirty="0">
                <a:solidFill>
                  <a:srgbClr val="00B050"/>
                </a:solidFill>
                <a:latin typeface="Times New Roman" panose="02020603050405020304" pitchFamily="18" charset="0"/>
                <a:cs typeface="Times New Roman" panose="02020603050405020304" pitchFamily="18" charset="0"/>
              </a:rPr>
              <a:t>imprisonment</a:t>
            </a:r>
            <a:r>
              <a:rPr lang="en-US" sz="3200" dirty="0">
                <a:latin typeface="Times New Roman" panose="02020603050405020304" pitchFamily="18" charset="0"/>
                <a:cs typeface="Times New Roman" panose="02020603050405020304" pitchFamily="18" charset="0"/>
              </a:rPr>
              <a:t> for a term which may extend to </a:t>
            </a:r>
            <a:r>
              <a:rPr lang="en-US" sz="3200" dirty="0">
                <a:solidFill>
                  <a:srgbClr val="C00000"/>
                </a:solidFill>
                <a:latin typeface="Times New Roman" panose="02020603050405020304" pitchFamily="18" charset="0"/>
                <a:cs typeface="Times New Roman" panose="02020603050405020304" pitchFamily="18" charset="0"/>
              </a:rPr>
              <a:t>six years</a:t>
            </a:r>
            <a:r>
              <a:rPr lang="en-US" sz="3200" dirty="0">
                <a:latin typeface="Times New Roman" panose="02020603050405020304" pitchFamily="18" charset="0"/>
                <a:cs typeface="Times New Roman" panose="02020603050405020304" pitchFamily="18" charset="0"/>
              </a:rPr>
              <a:t> and also with</a:t>
            </a:r>
            <a:r>
              <a:rPr lang="en-US" sz="3200" dirty="0">
                <a:solidFill>
                  <a:srgbClr val="00B050"/>
                </a:solidFill>
                <a:latin typeface="Times New Roman" panose="02020603050405020304" pitchFamily="18" charset="0"/>
                <a:cs typeface="Times New Roman" panose="02020603050405020304" pitchFamily="18" charset="0"/>
              </a:rPr>
              <a:t> fine </a:t>
            </a:r>
            <a:r>
              <a:rPr lang="en-US" sz="3200" dirty="0">
                <a:latin typeface="Times New Roman" panose="02020603050405020304" pitchFamily="18" charset="0"/>
                <a:cs typeface="Times New Roman" panose="02020603050405020304" pitchFamily="18" charset="0"/>
              </a:rPr>
              <a:t>which may extend to </a:t>
            </a:r>
            <a:r>
              <a:rPr lang="en-US" sz="3200" b="1" dirty="0">
                <a:solidFill>
                  <a:srgbClr val="C00000"/>
                </a:solidFill>
                <a:latin typeface="Times New Roman" panose="02020603050405020304" pitchFamily="18" charset="0"/>
                <a:cs typeface="Times New Roman" panose="02020603050405020304" pitchFamily="18" charset="0"/>
              </a:rPr>
              <a:t>five lakh rupees</a:t>
            </a:r>
            <a:r>
              <a:rPr lang="en-US" sz="3200" dirty="0">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(iv) where such failure or contravention results in </a:t>
            </a:r>
            <a:r>
              <a:rPr lang="en-US" sz="3200" dirty="0">
                <a:solidFill>
                  <a:srgbClr val="C00000"/>
                </a:solidFill>
                <a:latin typeface="Times New Roman" panose="02020603050405020304" pitchFamily="18" charset="0"/>
                <a:cs typeface="Times New Roman" panose="02020603050405020304" pitchFamily="18" charset="0"/>
              </a:rPr>
              <a:t>death</a:t>
            </a:r>
            <a:r>
              <a:rPr lang="en-US" sz="3200" dirty="0">
                <a:latin typeface="Times New Roman" panose="02020603050405020304" pitchFamily="18" charset="0"/>
                <a:cs typeface="Times New Roman" panose="02020603050405020304" pitchFamily="18" charset="0"/>
              </a:rPr>
              <a:t> </a:t>
            </a:r>
            <a:r>
              <a:rPr lang="en-US" sz="3200" dirty="0">
                <a:latin typeface="Times New Roman" panose="02020603050405020304" pitchFamily="18" charset="0"/>
                <a:cs typeface="Times New Roman" panose="02020603050405020304" pitchFamily="18" charset="0"/>
                <a:sym typeface="Wingdings" panose="05000000000000000000" pitchFamily="2" charset="2"/>
              </a:rPr>
              <a:t> </a:t>
            </a:r>
            <a:r>
              <a:rPr lang="en-US" sz="3200" dirty="0">
                <a:solidFill>
                  <a:srgbClr val="00B050"/>
                </a:solidFill>
                <a:latin typeface="Times New Roman" panose="02020603050405020304" pitchFamily="18" charset="0"/>
                <a:cs typeface="Times New Roman" panose="02020603050405020304" pitchFamily="18" charset="0"/>
              </a:rPr>
              <a:t>imprisonment</a:t>
            </a:r>
            <a:r>
              <a:rPr lang="en-US" sz="3200" dirty="0">
                <a:latin typeface="Times New Roman" panose="02020603050405020304" pitchFamily="18" charset="0"/>
                <a:cs typeface="Times New Roman" panose="02020603050405020304" pitchFamily="18" charset="0"/>
              </a:rPr>
              <a:t> for a term which </a:t>
            </a:r>
            <a:r>
              <a:rPr lang="en-US" sz="3200" dirty="0">
                <a:solidFill>
                  <a:srgbClr val="C00000"/>
                </a:solidFill>
                <a:latin typeface="Times New Roman" panose="02020603050405020304" pitchFamily="18" charset="0"/>
                <a:cs typeface="Times New Roman" panose="02020603050405020304" pitchFamily="18" charset="0"/>
              </a:rPr>
              <a:t>shall not be less than seven years </a:t>
            </a:r>
            <a:r>
              <a:rPr lang="en-US" sz="3200" dirty="0">
                <a:latin typeface="Times New Roman" panose="02020603050405020304" pitchFamily="18" charset="0"/>
                <a:cs typeface="Times New Roman" panose="02020603050405020304" pitchFamily="18" charset="0"/>
              </a:rPr>
              <a:t>but which may extend to </a:t>
            </a:r>
            <a:r>
              <a:rPr lang="en-US" sz="3200" dirty="0">
                <a:solidFill>
                  <a:srgbClr val="C00000"/>
                </a:solidFill>
                <a:latin typeface="Times New Roman" panose="02020603050405020304" pitchFamily="18" charset="0"/>
                <a:cs typeface="Times New Roman" panose="02020603050405020304" pitchFamily="18" charset="0"/>
              </a:rPr>
              <a:t>imprisonment for life </a:t>
            </a:r>
            <a:r>
              <a:rPr lang="en-US" sz="3200" dirty="0">
                <a:latin typeface="Times New Roman" panose="02020603050405020304" pitchFamily="18" charset="0"/>
                <a:cs typeface="Times New Roman" panose="02020603050405020304" pitchFamily="18" charset="0"/>
              </a:rPr>
              <a:t>and also with </a:t>
            </a:r>
            <a:r>
              <a:rPr lang="en-US" sz="3200" dirty="0">
                <a:solidFill>
                  <a:srgbClr val="00B050"/>
                </a:solidFill>
                <a:latin typeface="Times New Roman" panose="02020603050405020304" pitchFamily="18" charset="0"/>
                <a:cs typeface="Times New Roman" panose="02020603050405020304" pitchFamily="18" charset="0"/>
              </a:rPr>
              <a:t>fine</a:t>
            </a:r>
            <a:r>
              <a:rPr lang="en-US" sz="3200" dirty="0">
                <a:latin typeface="Times New Roman" panose="02020603050405020304" pitchFamily="18" charset="0"/>
                <a:cs typeface="Times New Roman" panose="02020603050405020304" pitchFamily="18" charset="0"/>
              </a:rPr>
              <a:t> which shall </a:t>
            </a:r>
            <a:r>
              <a:rPr lang="en-US" sz="3200" b="1" dirty="0">
                <a:solidFill>
                  <a:srgbClr val="C00000"/>
                </a:solidFill>
                <a:latin typeface="Times New Roman" panose="02020603050405020304" pitchFamily="18" charset="0"/>
                <a:cs typeface="Times New Roman" panose="02020603050405020304" pitchFamily="18" charset="0"/>
              </a:rPr>
              <a:t>not be less than ten lakh Rupees</a:t>
            </a:r>
            <a:r>
              <a:rPr lang="en-US" sz="3200" dirty="0">
                <a:latin typeface="Times New Roman" panose="02020603050405020304" pitchFamily="18" charset="0"/>
                <a:cs typeface="Times New Roman" panose="02020603050405020304" pitchFamily="18" charset="0"/>
              </a:rPr>
              <a:t>. </a:t>
            </a:r>
          </a:p>
        </p:txBody>
      </p:sp>
    </p:spTree>
    <p:extLst>
      <p:ext uri="{BB962C8B-B14F-4D97-AF65-F5344CB8AC3E}">
        <p14:creationId xmlns:p14="http://schemas.microsoft.com/office/powerpoint/2010/main" val="1446389839"/>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66699" y="276225"/>
            <a:ext cx="11725275" cy="6955750"/>
          </a:xfrm>
          <a:prstGeom prst="rect">
            <a:avLst/>
          </a:prstGeom>
        </p:spPr>
        <p:txBody>
          <a:bodyPr wrap="square">
            <a:spAutoFit/>
          </a:bodyPr>
          <a:lstStyle/>
          <a:p>
            <a:pPr algn="just"/>
            <a:r>
              <a:rPr lang="en-US" sz="3200" b="1" dirty="0">
                <a:solidFill>
                  <a:srgbClr val="00B050"/>
                </a:solidFill>
                <a:latin typeface="Times New Roman" panose="02020603050405020304" pitchFamily="18" charset="0"/>
                <a:cs typeface="Times New Roman" panose="02020603050405020304" pitchFamily="18" charset="0"/>
              </a:rPr>
              <a:t>   </a:t>
            </a:r>
            <a:r>
              <a:rPr lang="en-US" sz="3200" b="1" dirty="0">
                <a:solidFill>
                  <a:srgbClr val="0070C0"/>
                </a:solidFill>
                <a:latin typeface="Times New Roman" panose="02020603050405020304" pitchFamily="18" charset="0"/>
                <a:cs typeface="Times New Roman" panose="02020603050405020304" pitchFamily="18" charset="0"/>
              </a:rPr>
              <a:t>Penalty for selling food </a:t>
            </a:r>
            <a:r>
              <a:rPr lang="en-US" sz="3600" b="1" dirty="0">
                <a:solidFill>
                  <a:srgbClr val="0070C0"/>
                </a:solidFill>
                <a:latin typeface="Times New Roman" panose="02020603050405020304" pitchFamily="18" charset="0"/>
                <a:cs typeface="Times New Roman" panose="02020603050405020304" pitchFamily="18" charset="0"/>
              </a:rPr>
              <a:t>not of the nature or substance or</a:t>
            </a:r>
          </a:p>
          <a:p>
            <a:pPr algn="just"/>
            <a:r>
              <a:rPr lang="en-US" sz="3600" b="1" dirty="0">
                <a:solidFill>
                  <a:srgbClr val="0070C0"/>
                </a:solidFill>
                <a:latin typeface="Times New Roman" panose="02020603050405020304" pitchFamily="18" charset="0"/>
                <a:cs typeface="Times New Roman" panose="02020603050405020304" pitchFamily="18" charset="0"/>
              </a:rPr>
              <a:t>   quality demanded</a:t>
            </a:r>
          </a:p>
          <a:p>
            <a:pPr algn="just"/>
            <a:r>
              <a:rPr lang="en-US" sz="3200" b="1" dirty="0">
                <a:solidFill>
                  <a:srgbClr val="00B050"/>
                </a:solidFill>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Any person who sells to the purchaser‘s prejudice =&gt; any food which is not in compliance with the provisions of this Act or the regulations made there under, or of the nature or substance or quality demanded by the purchaser </a:t>
            </a:r>
            <a:r>
              <a:rPr lang="en-US" sz="3200" dirty="0">
                <a:latin typeface="Times New Roman" panose="02020603050405020304" pitchFamily="18" charset="0"/>
                <a:cs typeface="Times New Roman" panose="02020603050405020304" pitchFamily="18" charset="0"/>
                <a:sym typeface="Wingdings" panose="05000000000000000000" pitchFamily="2" charset="2"/>
              </a:rPr>
              <a:t> </a:t>
            </a:r>
            <a:r>
              <a:rPr lang="en-US" sz="3200" dirty="0">
                <a:latin typeface="Times New Roman" panose="02020603050405020304" pitchFamily="18" charset="0"/>
                <a:cs typeface="Times New Roman" panose="02020603050405020304" pitchFamily="18" charset="0"/>
              </a:rPr>
              <a:t>shall be liable to a penalty </a:t>
            </a:r>
            <a:r>
              <a:rPr lang="en-US" sz="3200" b="1" dirty="0">
                <a:solidFill>
                  <a:srgbClr val="C00000"/>
                </a:solidFill>
                <a:latin typeface="Times New Roman" panose="02020603050405020304" pitchFamily="18" charset="0"/>
                <a:cs typeface="Times New Roman" panose="02020603050405020304" pitchFamily="18" charset="0"/>
              </a:rPr>
              <a:t>not exceeding five lakh rupees</a:t>
            </a:r>
            <a:r>
              <a:rPr lang="en-US" sz="3200" dirty="0">
                <a:solidFill>
                  <a:srgbClr val="C00000"/>
                </a:solidFill>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Provided that the persons covered under sub-section (2) of section 31, shall for such non-compliance be liable to a penalty </a:t>
            </a:r>
            <a:r>
              <a:rPr lang="en-US" sz="3200" dirty="0">
                <a:solidFill>
                  <a:srgbClr val="C00000"/>
                </a:solidFill>
                <a:latin typeface="Times New Roman" panose="02020603050405020304" pitchFamily="18" charset="0"/>
                <a:cs typeface="Times New Roman" panose="02020603050405020304" pitchFamily="18" charset="0"/>
              </a:rPr>
              <a:t>not exceeding </a:t>
            </a:r>
            <a:r>
              <a:rPr lang="en-US" sz="3200" b="1" dirty="0">
                <a:solidFill>
                  <a:srgbClr val="C00000"/>
                </a:solidFill>
                <a:latin typeface="Times New Roman" panose="02020603050405020304" pitchFamily="18" charset="0"/>
                <a:cs typeface="Times New Roman" panose="02020603050405020304" pitchFamily="18" charset="0"/>
              </a:rPr>
              <a:t>twenty five thousand rupees</a:t>
            </a:r>
            <a:r>
              <a:rPr lang="en-US" sz="3200" dirty="0">
                <a:solidFill>
                  <a:srgbClr val="C00000"/>
                </a:solidFill>
                <a:latin typeface="Times New Roman" panose="02020603050405020304" pitchFamily="18" charset="0"/>
                <a:cs typeface="Times New Roman" panose="02020603050405020304" pitchFamily="18" charset="0"/>
              </a:rPr>
              <a:t>.  </a:t>
            </a:r>
          </a:p>
          <a:p>
            <a:pPr algn="just"/>
            <a:r>
              <a:rPr lang="en-US" dirty="0">
                <a:latin typeface="Times New Roman" panose="02020603050405020304" pitchFamily="18" charset="0"/>
                <a:cs typeface="Times New Roman" panose="02020603050405020304" pitchFamily="18" charset="0"/>
              </a:rPr>
              <a:t> </a:t>
            </a:r>
          </a:p>
          <a:p>
            <a:pPr algn="just"/>
            <a:r>
              <a:rPr lang="en-US" dirty="0">
                <a:latin typeface="Times New Roman" panose="02020603050405020304" pitchFamily="18" charset="0"/>
                <a:cs typeface="Times New Roman" panose="02020603050405020304" pitchFamily="18" charset="0"/>
              </a:rPr>
              <a:t> </a:t>
            </a:r>
          </a:p>
          <a:p>
            <a:r>
              <a:rPr lang="en-US" dirty="0"/>
              <a:t> </a:t>
            </a:r>
          </a:p>
        </p:txBody>
      </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E372FE71-9545-48C3-8591-5D6F73F89B7B}"/>
              </a:ext>
            </a:extLst>
          </p:cNvPr>
          <p:cNvSpPr/>
          <p:nvPr/>
        </p:nvSpPr>
        <p:spPr>
          <a:xfrm>
            <a:off x="762000" y="495300"/>
            <a:ext cx="10629900" cy="3662541"/>
          </a:xfrm>
          <a:prstGeom prst="rect">
            <a:avLst/>
          </a:prstGeom>
        </p:spPr>
        <p:txBody>
          <a:bodyPr wrap="square">
            <a:spAutoFit/>
          </a:bodyPr>
          <a:lstStyle/>
          <a:p>
            <a:pPr algn="just"/>
            <a:r>
              <a:rPr lang="en-US" sz="3200" b="1" dirty="0">
                <a:solidFill>
                  <a:srgbClr val="00B050"/>
                </a:solidFill>
                <a:latin typeface="Times New Roman" panose="02020603050405020304" pitchFamily="18" charset="0"/>
                <a:cs typeface="Times New Roman" panose="02020603050405020304" pitchFamily="18" charset="0"/>
              </a:rPr>
              <a:t>     </a:t>
            </a:r>
            <a:r>
              <a:rPr lang="en-US" sz="3600" b="1" dirty="0">
                <a:solidFill>
                  <a:srgbClr val="0070C0"/>
                </a:solidFill>
                <a:latin typeface="Times New Roman" panose="02020603050405020304" pitchFamily="18" charset="0"/>
                <a:cs typeface="Times New Roman" panose="02020603050405020304" pitchFamily="18" charset="0"/>
              </a:rPr>
              <a:t>Penalty for </a:t>
            </a:r>
            <a:r>
              <a:rPr lang="en-US" sz="4000" b="1" dirty="0">
                <a:solidFill>
                  <a:srgbClr val="0070C0"/>
                </a:solidFill>
                <a:latin typeface="Times New Roman" panose="02020603050405020304" pitchFamily="18" charset="0"/>
                <a:cs typeface="Times New Roman" panose="02020603050405020304" pitchFamily="18" charset="0"/>
              </a:rPr>
              <a:t>sub-standard food</a:t>
            </a:r>
            <a:endParaRPr lang="en-US" sz="3200" b="1" dirty="0">
              <a:solidFill>
                <a:srgbClr val="0070C0"/>
              </a:solidFill>
              <a:latin typeface="Times New Roman" panose="02020603050405020304" pitchFamily="18" charset="0"/>
              <a:cs typeface="Times New Roman" panose="02020603050405020304" pitchFamily="18" charset="0"/>
            </a:endParaRPr>
          </a:p>
          <a:p>
            <a:pPr algn="just"/>
            <a:r>
              <a:rPr lang="en-US" sz="3200" b="1" dirty="0">
                <a:solidFill>
                  <a:srgbClr val="00B050"/>
                </a:solidFill>
                <a:latin typeface="Times New Roman" panose="02020603050405020304" pitchFamily="18" charset="0"/>
                <a:cs typeface="Times New Roman" panose="02020603050405020304" pitchFamily="18" charset="0"/>
              </a:rPr>
              <a:t> </a:t>
            </a: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Any person who whether by himself or by any other person on his behalf manufactures for sale or stores or sells or distributes or imports any article of food for human consumption which is </a:t>
            </a:r>
            <a:r>
              <a:rPr lang="en-US" sz="3200" dirty="0">
                <a:solidFill>
                  <a:srgbClr val="C00000"/>
                </a:solidFill>
                <a:latin typeface="Times New Roman" panose="02020603050405020304" pitchFamily="18" charset="0"/>
                <a:cs typeface="Times New Roman" panose="02020603050405020304" pitchFamily="18" charset="0"/>
              </a:rPr>
              <a:t>substandard </a:t>
            </a:r>
            <a:r>
              <a:rPr lang="en-US" sz="3200" dirty="0">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a:t>
            </a:r>
            <a:r>
              <a:rPr lang="en-US" sz="3200" dirty="0">
                <a:latin typeface="Times New Roman" panose="02020603050405020304" pitchFamily="18" charset="0"/>
                <a:cs typeface="Times New Roman" panose="02020603050405020304" pitchFamily="18" charset="0"/>
              </a:rPr>
              <a:t> shall be liable to a penalty which may extend to </a:t>
            </a:r>
            <a:r>
              <a:rPr lang="en-US" sz="3200" b="1" dirty="0">
                <a:solidFill>
                  <a:srgbClr val="C00000"/>
                </a:solidFill>
                <a:latin typeface="Times New Roman" panose="02020603050405020304" pitchFamily="18" charset="0"/>
                <a:cs typeface="Times New Roman" panose="02020603050405020304" pitchFamily="18" charset="0"/>
              </a:rPr>
              <a:t>five lakh rupees</a:t>
            </a:r>
            <a:r>
              <a:rPr lang="en-US" sz="3200" dirty="0">
                <a:latin typeface="Times New Roman" panose="02020603050405020304" pitchFamily="18" charset="0"/>
                <a:cs typeface="Times New Roman" panose="02020603050405020304" pitchFamily="18" charset="0"/>
              </a:rPr>
              <a:t>. </a:t>
            </a:r>
          </a:p>
        </p:txBody>
      </p:sp>
    </p:spTree>
    <p:extLst>
      <p:ext uri="{BB962C8B-B14F-4D97-AF65-F5344CB8AC3E}">
        <p14:creationId xmlns:p14="http://schemas.microsoft.com/office/powerpoint/2010/main" val="2018474392"/>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C2F6DAD5-032F-48D6-82C0-F08491DDBA3F}"/>
              </a:ext>
            </a:extLst>
          </p:cNvPr>
          <p:cNvSpPr/>
          <p:nvPr/>
        </p:nvSpPr>
        <p:spPr>
          <a:xfrm>
            <a:off x="466725" y="200025"/>
            <a:ext cx="11439525" cy="6063198"/>
          </a:xfrm>
          <a:prstGeom prst="rect">
            <a:avLst/>
          </a:prstGeom>
        </p:spPr>
        <p:txBody>
          <a:bodyPr wrap="square">
            <a:spAutoFit/>
          </a:bodyPr>
          <a:lstStyle/>
          <a:p>
            <a:pPr algn="just"/>
            <a:r>
              <a:rPr lang="en-US" sz="3200" b="1" dirty="0">
                <a:solidFill>
                  <a:srgbClr val="00B050"/>
                </a:solidFill>
                <a:latin typeface="Times New Roman" panose="02020603050405020304" pitchFamily="18" charset="0"/>
                <a:cs typeface="Times New Roman" panose="02020603050405020304" pitchFamily="18" charset="0"/>
              </a:rPr>
              <a:t> </a:t>
            </a:r>
            <a:r>
              <a:rPr lang="en-US" sz="3600" b="1" dirty="0">
                <a:solidFill>
                  <a:srgbClr val="0070C0"/>
                </a:solidFill>
                <a:latin typeface="Times New Roman" panose="02020603050405020304" pitchFamily="18" charset="0"/>
                <a:cs typeface="Times New Roman" panose="02020603050405020304" pitchFamily="18" charset="0"/>
              </a:rPr>
              <a:t>Penalty for possessing adulterant </a:t>
            </a:r>
            <a:endParaRPr lang="en-US" sz="3200" b="1" dirty="0">
              <a:solidFill>
                <a:srgbClr val="0070C0"/>
              </a:solidFill>
              <a:latin typeface="Times New Roman" panose="02020603050405020304" pitchFamily="18" charset="0"/>
              <a:cs typeface="Times New Roman" panose="02020603050405020304" pitchFamily="18" charset="0"/>
            </a:endParaRPr>
          </a:p>
          <a:p>
            <a:pPr algn="just"/>
            <a:r>
              <a:rPr lang="en-US" sz="3200" dirty="0">
                <a:latin typeface="Times New Roman" panose="02020603050405020304" pitchFamily="18" charset="0"/>
                <a:cs typeface="Times New Roman" panose="02020603050405020304" pitchFamily="18" charset="0"/>
              </a:rPr>
              <a:t>(1) If any person who whether by himself or by any other person on his behalf =&gt; imports or manufactures for sale, or stores, sells or distribute any adulterant shall be liable – </a:t>
            </a:r>
          </a:p>
          <a:p>
            <a:pPr algn="just"/>
            <a:r>
              <a:rPr lang="en-US" sz="3200" dirty="0">
                <a:latin typeface="Times New Roman" panose="02020603050405020304" pitchFamily="18" charset="0"/>
                <a:cs typeface="Times New Roman" panose="02020603050405020304" pitchFamily="18" charset="0"/>
              </a:rPr>
              <a:t>(</a:t>
            </a:r>
            <a:r>
              <a:rPr lang="en-US" sz="3200" dirty="0" err="1">
                <a:latin typeface="Times New Roman" panose="02020603050405020304" pitchFamily="18" charset="0"/>
                <a:cs typeface="Times New Roman" panose="02020603050405020304" pitchFamily="18" charset="0"/>
              </a:rPr>
              <a:t>i</a:t>
            </a:r>
            <a:r>
              <a:rPr lang="en-US" sz="3200" dirty="0">
                <a:latin typeface="Times New Roman" panose="02020603050405020304" pitchFamily="18" charset="0"/>
                <a:cs typeface="Times New Roman" panose="02020603050405020304" pitchFamily="18" charset="0"/>
              </a:rPr>
              <a:t>) where such adulterant is </a:t>
            </a:r>
            <a:r>
              <a:rPr lang="en-US" sz="3200" dirty="0">
                <a:solidFill>
                  <a:srgbClr val="C00000"/>
                </a:solidFill>
                <a:latin typeface="Times New Roman" panose="02020603050405020304" pitchFamily="18" charset="0"/>
                <a:cs typeface="Times New Roman" panose="02020603050405020304" pitchFamily="18" charset="0"/>
              </a:rPr>
              <a:t>not injurious to health </a:t>
            </a:r>
            <a:r>
              <a:rPr lang="en-US" sz="3200" dirty="0">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a:t>
            </a:r>
            <a:r>
              <a:rPr lang="en-US" sz="3200" dirty="0">
                <a:latin typeface="Times New Roman" panose="02020603050405020304" pitchFamily="18" charset="0"/>
                <a:cs typeface="Times New Roman" panose="02020603050405020304" pitchFamily="18" charset="0"/>
              </a:rPr>
              <a:t> to a penalty </a:t>
            </a:r>
            <a:r>
              <a:rPr lang="en-US" sz="3200" dirty="0">
                <a:solidFill>
                  <a:srgbClr val="C00000"/>
                </a:solidFill>
                <a:latin typeface="Times New Roman" panose="02020603050405020304" pitchFamily="18" charset="0"/>
                <a:cs typeface="Times New Roman" panose="02020603050405020304" pitchFamily="18" charset="0"/>
              </a:rPr>
              <a:t>not exceeding </a:t>
            </a:r>
            <a:r>
              <a:rPr lang="en-US" sz="3200" b="1" dirty="0">
                <a:solidFill>
                  <a:srgbClr val="C00000"/>
                </a:solidFill>
                <a:latin typeface="Times New Roman" panose="02020603050405020304" pitchFamily="18" charset="0"/>
                <a:cs typeface="Times New Roman" panose="02020603050405020304" pitchFamily="18" charset="0"/>
              </a:rPr>
              <a:t>two lakh rupees</a:t>
            </a:r>
            <a:r>
              <a:rPr lang="en-US" sz="3200" dirty="0">
                <a:solidFill>
                  <a:srgbClr val="C00000"/>
                </a:solidFill>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(ii) where such adulterant is </a:t>
            </a:r>
            <a:r>
              <a:rPr lang="en-US" sz="3200" dirty="0">
                <a:solidFill>
                  <a:srgbClr val="C00000"/>
                </a:solidFill>
                <a:latin typeface="Times New Roman" panose="02020603050405020304" pitchFamily="18" charset="0"/>
                <a:cs typeface="Times New Roman" panose="02020603050405020304" pitchFamily="18" charset="0"/>
              </a:rPr>
              <a:t>injurious to health </a:t>
            </a:r>
            <a:r>
              <a:rPr lang="en-US" sz="3200" dirty="0">
                <a:solidFill>
                  <a:srgbClr val="C00000"/>
                </a:solidFill>
                <a:latin typeface="Times New Roman" panose="02020603050405020304" pitchFamily="18" charset="0"/>
                <a:cs typeface="Times New Roman" panose="02020603050405020304" pitchFamily="18" charset="0"/>
                <a:sym typeface="Wingdings" panose="05000000000000000000" pitchFamily="2" charset="2"/>
              </a:rPr>
              <a:t></a:t>
            </a:r>
            <a:r>
              <a:rPr lang="en-US" sz="3200" dirty="0">
                <a:latin typeface="Times New Roman" panose="02020603050405020304" pitchFamily="18" charset="0"/>
                <a:cs typeface="Times New Roman" panose="02020603050405020304" pitchFamily="18" charset="0"/>
              </a:rPr>
              <a:t> to a penalty </a:t>
            </a:r>
            <a:r>
              <a:rPr lang="en-US" sz="3200" dirty="0">
                <a:solidFill>
                  <a:srgbClr val="C00000"/>
                </a:solidFill>
                <a:latin typeface="Times New Roman" panose="02020603050405020304" pitchFamily="18" charset="0"/>
                <a:cs typeface="Times New Roman" panose="02020603050405020304" pitchFamily="18" charset="0"/>
              </a:rPr>
              <a:t>not exceeding </a:t>
            </a:r>
            <a:r>
              <a:rPr lang="en-US" sz="3200" b="1" dirty="0">
                <a:solidFill>
                  <a:srgbClr val="C00000"/>
                </a:solidFill>
                <a:latin typeface="Times New Roman" panose="02020603050405020304" pitchFamily="18" charset="0"/>
                <a:cs typeface="Times New Roman" panose="02020603050405020304" pitchFamily="18" charset="0"/>
              </a:rPr>
              <a:t>ten lakh rupees</a:t>
            </a:r>
            <a:r>
              <a:rPr lang="en-US" sz="3200" dirty="0">
                <a:solidFill>
                  <a:srgbClr val="C00000"/>
                </a:solidFill>
                <a:latin typeface="Times New Roman" panose="02020603050405020304" pitchFamily="18" charset="0"/>
                <a:cs typeface="Times New Roman" panose="02020603050405020304" pitchFamily="18" charset="0"/>
              </a:rPr>
              <a:t>. </a:t>
            </a:r>
          </a:p>
          <a:p>
            <a:pPr algn="just"/>
            <a:endParaRPr lang="en-US" sz="3200" dirty="0">
              <a:latin typeface="Times New Roman" panose="02020603050405020304" pitchFamily="18" charset="0"/>
              <a:cs typeface="Times New Roman" panose="02020603050405020304" pitchFamily="18" charset="0"/>
            </a:endParaRPr>
          </a:p>
          <a:p>
            <a:pPr algn="just"/>
            <a:r>
              <a:rPr lang="en-US" sz="3200" dirty="0">
                <a:latin typeface="Times New Roman" panose="02020603050405020304" pitchFamily="18" charset="0"/>
                <a:cs typeface="Times New Roman" panose="02020603050405020304" pitchFamily="18" charset="0"/>
              </a:rPr>
              <a:t>(2) In a proceeding under sub-section (1), it shall not be a </a:t>
            </a:r>
            <a:r>
              <a:rPr lang="en-US" sz="3200" dirty="0" err="1">
                <a:latin typeface="Times New Roman" panose="02020603050405020304" pitchFamily="18" charset="0"/>
                <a:cs typeface="Times New Roman" panose="02020603050405020304" pitchFamily="18" charset="0"/>
              </a:rPr>
              <a:t>defence</a:t>
            </a:r>
            <a:r>
              <a:rPr lang="en-US" sz="3200" dirty="0">
                <a:latin typeface="Times New Roman" panose="02020603050405020304" pitchFamily="18" charset="0"/>
                <a:cs typeface="Times New Roman" panose="02020603050405020304" pitchFamily="18" charset="0"/>
              </a:rPr>
              <a:t> that the accused was holding such adulterant on behalf of any other person. </a:t>
            </a:r>
            <a:endParaRPr lang="en-IN" sz="3200" dirty="0"/>
          </a:p>
        </p:txBody>
      </p:sp>
    </p:spTree>
    <p:extLst>
      <p:ext uri="{BB962C8B-B14F-4D97-AF65-F5344CB8AC3E}">
        <p14:creationId xmlns:p14="http://schemas.microsoft.com/office/powerpoint/2010/main" val="4121667613"/>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400049" y="247650"/>
            <a:ext cx="11649075" cy="6832640"/>
          </a:xfrm>
          <a:prstGeom prst="rect">
            <a:avLst/>
          </a:prstGeom>
        </p:spPr>
        <p:txBody>
          <a:bodyPr wrap="square">
            <a:spAutoFit/>
          </a:bodyPr>
          <a:lstStyle/>
          <a:p>
            <a:pPr algn="just"/>
            <a:r>
              <a:rPr lang="en-US" sz="3200" b="1" dirty="0">
                <a:solidFill>
                  <a:srgbClr val="0070C0"/>
                </a:solidFill>
                <a:latin typeface="Times New Roman" panose="02020603050405020304" pitchFamily="18" charset="0"/>
                <a:cs typeface="Times New Roman" panose="02020603050405020304" pitchFamily="18" charset="0"/>
              </a:rPr>
              <a:t>As per new norms the Milk and Milk Products Order, 1992 shall be deemed to be regulations made under this Act. </a:t>
            </a:r>
          </a:p>
          <a:p>
            <a:pPr algn="just"/>
            <a:endParaRPr lang="en-US" sz="3200" b="1" dirty="0">
              <a:solidFill>
                <a:srgbClr val="00B050"/>
              </a:solidFill>
              <a:latin typeface="Times New Roman" panose="02020603050405020304" pitchFamily="18" charset="0"/>
              <a:cs typeface="Times New Roman" panose="02020603050405020304" pitchFamily="18" charset="0"/>
            </a:endParaRPr>
          </a:p>
          <a:p>
            <a:pPr algn="just"/>
            <a:r>
              <a:rPr lang="en-US" sz="3200" dirty="0">
                <a:latin typeface="Times New Roman" panose="02020603050405020304" pitchFamily="18" charset="0"/>
                <a:cs typeface="Times New Roman" panose="02020603050405020304" pitchFamily="18" charset="0"/>
              </a:rPr>
              <a:t>(1) On and from the date of commencement of this Act, </a:t>
            </a:r>
            <a:r>
              <a:rPr lang="en-US" sz="3200" dirty="0">
                <a:solidFill>
                  <a:srgbClr val="C00000"/>
                </a:solidFill>
                <a:latin typeface="Times New Roman" panose="02020603050405020304" pitchFamily="18" charset="0"/>
                <a:cs typeface="Times New Roman" panose="02020603050405020304" pitchFamily="18" charset="0"/>
              </a:rPr>
              <a:t>the Milk and Milk Products Order, 1992 </a:t>
            </a:r>
            <a:r>
              <a:rPr lang="en-US" sz="3200" dirty="0">
                <a:latin typeface="Times New Roman" panose="02020603050405020304" pitchFamily="18" charset="0"/>
                <a:cs typeface="Times New Roman" panose="02020603050405020304" pitchFamily="18" charset="0"/>
              </a:rPr>
              <a:t>issued under the </a:t>
            </a:r>
            <a:r>
              <a:rPr lang="en-US" sz="3200" dirty="0">
                <a:solidFill>
                  <a:srgbClr val="C00000"/>
                </a:solidFill>
                <a:latin typeface="Times New Roman" panose="02020603050405020304" pitchFamily="18" charset="0"/>
                <a:cs typeface="Times New Roman" panose="02020603050405020304" pitchFamily="18" charset="0"/>
              </a:rPr>
              <a:t>Essential commodities Act, 1955</a:t>
            </a:r>
            <a:r>
              <a:rPr lang="en-US" sz="3200" dirty="0">
                <a:latin typeface="Times New Roman" panose="02020603050405020304" pitchFamily="18" charset="0"/>
                <a:cs typeface="Times New Roman" panose="02020603050405020304" pitchFamily="18" charset="0"/>
              </a:rPr>
              <a:t> (10 of 1955) shall be deemed to be the </a:t>
            </a:r>
            <a:r>
              <a:rPr lang="en-US" sz="3200" b="1" dirty="0">
                <a:solidFill>
                  <a:srgbClr val="C00000"/>
                </a:solidFill>
                <a:latin typeface="Times New Roman" panose="02020603050405020304" pitchFamily="18" charset="0"/>
                <a:cs typeface="Times New Roman" panose="02020603050405020304" pitchFamily="18" charset="0"/>
              </a:rPr>
              <a:t>Milk and Milk Products Regulations, 1992</a:t>
            </a:r>
            <a:r>
              <a:rPr lang="en-US" sz="3200" b="1" dirty="0">
                <a:latin typeface="Times New Roman" panose="02020603050405020304" pitchFamily="18" charset="0"/>
                <a:cs typeface="Times New Roman" panose="02020603050405020304" pitchFamily="18" charset="0"/>
              </a:rPr>
              <a:t> </a:t>
            </a:r>
            <a:r>
              <a:rPr lang="en-US" sz="3200" dirty="0">
                <a:latin typeface="Times New Roman" panose="02020603050405020304" pitchFamily="18" charset="0"/>
                <a:cs typeface="Times New Roman" panose="02020603050405020304" pitchFamily="18" charset="0"/>
              </a:rPr>
              <a:t>issued by the Food Authority under this Act. </a:t>
            </a:r>
          </a:p>
          <a:p>
            <a:pPr algn="just"/>
            <a:r>
              <a:rPr lang="en-US" sz="3200" dirty="0">
                <a:latin typeface="Times New Roman" panose="02020603050405020304" pitchFamily="18" charset="0"/>
                <a:cs typeface="Times New Roman" panose="02020603050405020304" pitchFamily="18" charset="0"/>
              </a:rPr>
              <a:t> </a:t>
            </a:r>
          </a:p>
          <a:p>
            <a:pPr algn="just"/>
            <a:r>
              <a:rPr lang="en-US" sz="3200" dirty="0">
                <a:latin typeface="Times New Roman" panose="02020603050405020304" pitchFamily="18" charset="0"/>
                <a:cs typeface="Times New Roman" panose="02020603050405020304" pitchFamily="18" charset="0"/>
              </a:rPr>
              <a:t>(2) The Food Authority may, with the previous approval of the Central Government and after previous publication, by notification, amend the regulations specified in sub-section. </a:t>
            </a:r>
          </a:p>
          <a:p>
            <a:pPr algn="just"/>
            <a:r>
              <a:rPr lang="en-US" dirty="0">
                <a:latin typeface="Times New Roman" panose="02020603050405020304" pitchFamily="18" charset="0"/>
                <a:cs typeface="Times New Roman" panose="02020603050405020304" pitchFamily="18" charset="0"/>
              </a:rPr>
              <a:t> </a:t>
            </a:r>
          </a:p>
          <a:p>
            <a:pPr algn="just"/>
            <a:r>
              <a:rPr lang="en-US" dirty="0">
                <a:latin typeface="Times New Roman" panose="02020603050405020304" pitchFamily="18" charset="0"/>
                <a:cs typeface="Times New Roman" panose="02020603050405020304" pitchFamily="18" charset="0"/>
              </a:rPr>
              <a:t> </a:t>
            </a:r>
          </a:p>
          <a:p>
            <a:pPr algn="just"/>
            <a:r>
              <a:rPr lang="en-US" dirty="0">
                <a:latin typeface="Times New Roman" panose="02020603050405020304" pitchFamily="18" charset="0"/>
                <a:cs typeface="Times New Roman" panose="02020603050405020304" pitchFamily="18" charset="0"/>
              </a:rPr>
              <a:t> </a:t>
            </a:r>
          </a:p>
        </p:txBody>
      </p:sp>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8F5FBE61-1A9A-4C14-84BF-C3DAE5756BFC}"/>
              </a:ext>
            </a:extLst>
          </p:cNvPr>
          <p:cNvSpPr/>
          <p:nvPr/>
        </p:nvSpPr>
        <p:spPr>
          <a:xfrm>
            <a:off x="304800" y="276225"/>
            <a:ext cx="11696700" cy="6001643"/>
          </a:xfrm>
          <a:prstGeom prst="rect">
            <a:avLst/>
          </a:prstGeom>
        </p:spPr>
        <p:txBody>
          <a:bodyPr wrap="square">
            <a:spAutoFit/>
          </a:bodyPr>
          <a:lstStyle/>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In FSSAI, to </a:t>
            </a:r>
            <a:r>
              <a:rPr lang="en-US" sz="3200" dirty="0" err="1">
                <a:latin typeface="Times New Roman" panose="02020603050405020304" pitchFamily="18" charset="0"/>
                <a:cs typeface="Times New Roman" panose="02020603050405020304" pitchFamily="18" charset="0"/>
              </a:rPr>
              <a:t>harmonise</a:t>
            </a:r>
            <a:r>
              <a:rPr lang="en-US" sz="3200" dirty="0">
                <a:latin typeface="Times New Roman" panose="02020603050405020304" pitchFamily="18" charset="0"/>
                <a:cs typeface="Times New Roman" panose="02020603050405020304" pitchFamily="18" charset="0"/>
              </a:rPr>
              <a:t> the codex standards, </a:t>
            </a:r>
            <a:r>
              <a:rPr lang="en-US" sz="3200" b="1" dirty="0">
                <a:solidFill>
                  <a:srgbClr val="C00000"/>
                </a:solidFill>
                <a:latin typeface="Times New Roman" panose="02020603050405020304" pitchFamily="18" charset="0"/>
                <a:cs typeface="Times New Roman" panose="02020603050405020304" pitchFamily="18" charset="0"/>
              </a:rPr>
              <a:t>"Codex India" </a:t>
            </a:r>
            <a:r>
              <a:rPr lang="en-US" sz="3200" dirty="0">
                <a:latin typeface="Times New Roman" panose="02020603050405020304" pitchFamily="18" charset="0"/>
                <a:cs typeface="Times New Roman" panose="02020603050405020304" pitchFamily="18" charset="0"/>
              </a:rPr>
              <a:t>the </a:t>
            </a:r>
            <a:r>
              <a:rPr lang="en-US" sz="3200" b="1" dirty="0">
                <a:solidFill>
                  <a:srgbClr val="C00000"/>
                </a:solidFill>
                <a:latin typeface="Times New Roman" panose="02020603050405020304" pitchFamily="18" charset="0"/>
                <a:cs typeface="Times New Roman" panose="02020603050405020304" pitchFamily="18" charset="0"/>
              </a:rPr>
              <a:t>National Codex Contact Point (NCCP) </a:t>
            </a:r>
            <a:r>
              <a:rPr lang="en-US" sz="3200" dirty="0">
                <a:latin typeface="Times New Roman" panose="02020603050405020304" pitchFamily="18" charset="0"/>
                <a:cs typeface="Times New Roman" panose="02020603050405020304" pitchFamily="18" charset="0"/>
              </a:rPr>
              <a:t>for India, has been constituted.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This point is </a:t>
            </a:r>
            <a:r>
              <a:rPr lang="en-US" sz="3200" dirty="0">
                <a:solidFill>
                  <a:srgbClr val="C00000"/>
                </a:solidFill>
                <a:latin typeface="Times New Roman" panose="02020603050405020304" pitchFamily="18" charset="0"/>
                <a:cs typeface="Times New Roman" panose="02020603050405020304" pitchFamily="18" charset="0"/>
              </a:rPr>
              <a:t>located at Food Safety and Standards Authority of India (Ministry of Health and Family Welfare), FDA Bhawan, </a:t>
            </a:r>
            <a:r>
              <a:rPr lang="en-US" sz="3200" dirty="0" err="1">
                <a:solidFill>
                  <a:srgbClr val="C00000"/>
                </a:solidFill>
                <a:latin typeface="Times New Roman" panose="02020603050405020304" pitchFamily="18" charset="0"/>
                <a:cs typeface="Times New Roman" panose="02020603050405020304" pitchFamily="18" charset="0"/>
              </a:rPr>
              <a:t>Kotla</a:t>
            </a:r>
            <a:r>
              <a:rPr lang="en-US" sz="3200" dirty="0">
                <a:solidFill>
                  <a:srgbClr val="C00000"/>
                </a:solidFill>
                <a:latin typeface="Times New Roman" panose="02020603050405020304" pitchFamily="18" charset="0"/>
                <a:cs typeface="Times New Roman" panose="02020603050405020304" pitchFamily="18" charset="0"/>
              </a:rPr>
              <a:t> Road, </a:t>
            </a:r>
            <a:r>
              <a:rPr lang="en-US" sz="3200" b="1" dirty="0">
                <a:solidFill>
                  <a:srgbClr val="C00000"/>
                </a:solidFill>
                <a:latin typeface="Times New Roman" panose="02020603050405020304" pitchFamily="18" charset="0"/>
                <a:cs typeface="Times New Roman" panose="02020603050405020304" pitchFamily="18" charset="0"/>
              </a:rPr>
              <a:t>New Delhi </a:t>
            </a:r>
            <a:r>
              <a:rPr lang="en-US" sz="3200" dirty="0">
                <a:solidFill>
                  <a:srgbClr val="C00000"/>
                </a:solidFill>
                <a:latin typeface="Times New Roman" panose="02020603050405020304" pitchFamily="18" charset="0"/>
                <a:cs typeface="Times New Roman" panose="02020603050405020304" pitchFamily="18" charset="0"/>
              </a:rPr>
              <a:t>-110002, India. </a:t>
            </a:r>
          </a:p>
          <a:p>
            <a:pPr marL="457200" indent="-457200" algn="just">
              <a:buFont typeface="Wingdings" panose="05000000000000000000" pitchFamily="2" charset="2"/>
              <a:buChar char="q"/>
            </a:pPr>
            <a:endParaRPr lang="en-US" sz="3200" dirty="0">
              <a:latin typeface="Times New Roman" panose="02020603050405020304" pitchFamily="18" charset="0"/>
              <a:cs typeface="Times New Roman" panose="02020603050405020304" pitchFamily="18" charset="0"/>
            </a:endParaRPr>
          </a:p>
          <a:p>
            <a:pPr marL="457200" indent="-457200" algn="just">
              <a:buFont typeface="Wingdings" panose="05000000000000000000" pitchFamily="2" charset="2"/>
              <a:buChar char="q"/>
            </a:pPr>
            <a:r>
              <a:rPr lang="en-US" sz="3200" dirty="0">
                <a:latin typeface="Times New Roman" panose="02020603050405020304" pitchFamily="18" charset="0"/>
                <a:cs typeface="Times New Roman" panose="02020603050405020304" pitchFamily="18" charset="0"/>
              </a:rPr>
              <a:t>It </a:t>
            </a:r>
            <a:r>
              <a:rPr lang="en-US" sz="3200" b="1" dirty="0">
                <a:solidFill>
                  <a:srgbClr val="C00000"/>
                </a:solidFill>
                <a:latin typeface="Times New Roman" panose="02020603050405020304" pitchFamily="18" charset="0"/>
                <a:cs typeface="Times New Roman" panose="02020603050405020304" pitchFamily="18" charset="0"/>
              </a:rPr>
              <a:t>coordinates</a:t>
            </a:r>
            <a:r>
              <a:rPr lang="en-US" sz="3200" dirty="0">
                <a:solidFill>
                  <a:srgbClr val="C00000"/>
                </a:solidFill>
                <a:latin typeface="Times New Roman" panose="02020603050405020304" pitchFamily="18" charset="0"/>
                <a:cs typeface="Times New Roman" panose="02020603050405020304" pitchFamily="18" charset="0"/>
              </a:rPr>
              <a:t> and </a:t>
            </a:r>
            <a:r>
              <a:rPr lang="en-US" sz="3200" b="1" dirty="0">
                <a:solidFill>
                  <a:srgbClr val="C00000"/>
                </a:solidFill>
                <a:latin typeface="Times New Roman" panose="02020603050405020304" pitchFamily="18" charset="0"/>
                <a:cs typeface="Times New Roman" panose="02020603050405020304" pitchFamily="18" charset="0"/>
              </a:rPr>
              <a:t>promotes</a:t>
            </a:r>
            <a:r>
              <a:rPr lang="en-US" sz="3200" dirty="0">
                <a:solidFill>
                  <a:srgbClr val="C00000"/>
                </a:solidFill>
                <a:latin typeface="Times New Roman" panose="02020603050405020304" pitchFamily="18" charset="0"/>
                <a:cs typeface="Times New Roman" panose="02020603050405020304" pitchFamily="18" charset="0"/>
              </a:rPr>
              <a:t> </a:t>
            </a:r>
            <a:r>
              <a:rPr lang="en-US" sz="3200" b="1" dirty="0">
                <a:solidFill>
                  <a:srgbClr val="0070C0"/>
                </a:solidFill>
                <a:latin typeface="Times New Roman" panose="02020603050405020304" pitchFamily="18" charset="0"/>
                <a:cs typeface="Times New Roman" panose="02020603050405020304" pitchFamily="18" charset="0"/>
              </a:rPr>
              <a:t>Codex activities </a:t>
            </a:r>
            <a:r>
              <a:rPr lang="en-US" sz="3200" dirty="0">
                <a:solidFill>
                  <a:srgbClr val="C00000"/>
                </a:solidFill>
                <a:latin typeface="Times New Roman" panose="02020603050405020304" pitchFamily="18" charset="0"/>
                <a:cs typeface="Times New Roman" panose="02020603050405020304" pitchFamily="18" charset="0"/>
              </a:rPr>
              <a:t>in India in association with the National Codex Committee and facilitates India's input to the work of Codex through an established consultation process. </a:t>
            </a:r>
          </a:p>
        </p:txBody>
      </p:sp>
    </p:spTree>
    <p:extLst>
      <p:ext uri="{BB962C8B-B14F-4D97-AF65-F5344CB8AC3E}">
        <p14:creationId xmlns:p14="http://schemas.microsoft.com/office/powerpoint/2010/main" val="95670994"/>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7C6507EB-6096-45AB-A632-9C4CA3A85865}"/>
              </a:ext>
            </a:extLst>
          </p:cNvPr>
          <p:cNvSpPr/>
          <p:nvPr/>
        </p:nvSpPr>
        <p:spPr>
          <a:xfrm>
            <a:off x="5785658" y="4730234"/>
            <a:ext cx="5358592" cy="1323439"/>
          </a:xfrm>
          <a:prstGeom prst="rect">
            <a:avLst/>
          </a:prstGeom>
        </p:spPr>
        <p:txBody>
          <a:bodyPr wrap="square">
            <a:spAutoFit/>
          </a:bodyPr>
          <a:lstStyle/>
          <a:p>
            <a:r>
              <a:rPr lang="en-US" sz="8000" b="1" dirty="0">
                <a:solidFill>
                  <a:srgbClr val="0070C0"/>
                </a:solidFill>
                <a:latin typeface="Times New Roman" panose="02020603050405020304" pitchFamily="18" charset="0"/>
                <a:cs typeface="Times New Roman" panose="02020603050405020304" pitchFamily="18" charset="0"/>
              </a:rPr>
              <a:t>THANKS</a:t>
            </a:r>
            <a:endParaRPr lang="en-IN" sz="8000" dirty="0">
              <a:solidFill>
                <a:srgbClr val="0070C0"/>
              </a:solidFill>
            </a:endParaRPr>
          </a:p>
        </p:txBody>
      </p:sp>
    </p:spTree>
    <p:extLst>
      <p:ext uri="{BB962C8B-B14F-4D97-AF65-F5344CB8AC3E}">
        <p14:creationId xmlns:p14="http://schemas.microsoft.com/office/powerpoint/2010/main" val="164938344"/>
      </p:ext>
    </p:extLst>
  </p:cSld>
  <p:clrMapOvr>
    <a:masterClrMapping/>
  </p:clrMapOvr>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5FCBEF"/>
      </a:accent1>
      <a:accent2>
        <a:srgbClr val="2E83C3"/>
      </a:accent2>
      <a:accent3>
        <a:srgbClr val="42D0A2"/>
      </a:accent3>
      <a:accent4>
        <a:srgbClr val="2E946B"/>
      </a:accent4>
      <a:accent5>
        <a:srgbClr val="42B051"/>
      </a:accent5>
      <a:accent6>
        <a:srgbClr val="96D141"/>
      </a:accent6>
      <a:hlink>
        <a:srgbClr val="3FCDE7"/>
      </a:hlink>
      <a:folHlink>
        <a:srgbClr val="A9D3E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0B5AB586-D108-4FC1-8368-649FE654B894}"/>
    </a:ext>
  </a:extLst>
</a:theme>
</file>

<file path=docProps/app.xml><?xml version="1.0" encoding="utf-8"?>
<Properties xmlns="http://schemas.openxmlformats.org/officeDocument/2006/extended-properties" xmlns:vt="http://schemas.openxmlformats.org/officeDocument/2006/docPropsVTypes">
  <Template>Facet</Template>
  <TotalTime>590</TotalTime>
  <Words>3242</Words>
  <Application>Microsoft Office PowerPoint</Application>
  <PresentationFormat>Widescreen</PresentationFormat>
  <Paragraphs>289</Paragraphs>
  <Slides>36</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36</vt:i4>
      </vt:variant>
    </vt:vector>
  </HeadingPairs>
  <TitlesOfParts>
    <vt:vector size="42" baseType="lpstr">
      <vt:lpstr>Arial</vt:lpstr>
      <vt:lpstr>Times New Roman</vt:lpstr>
      <vt:lpstr>Trebuchet MS</vt:lpstr>
      <vt:lpstr>Wingdings</vt:lpstr>
      <vt:lpstr>Wingdings 3</vt:lpstr>
      <vt:lpstr>Facet</vt:lpstr>
      <vt:lpstr> Legislation and standards of milk and milk products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Binita Rani</dc:creator>
  <cp:lastModifiedBy>Binita Rani</cp:lastModifiedBy>
  <cp:revision>33</cp:revision>
  <dcterms:created xsi:type="dcterms:W3CDTF">2020-10-02T05:47:08Z</dcterms:created>
  <dcterms:modified xsi:type="dcterms:W3CDTF">2020-10-04T07:38:08Z</dcterms:modified>
</cp:coreProperties>
</file>