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7" r:id="rId1"/>
  </p:sldMasterIdLst>
  <p:sldIdLst>
    <p:sldId id="311" r:id="rId2"/>
    <p:sldId id="324" r:id="rId3"/>
    <p:sldId id="327" r:id="rId4"/>
    <p:sldId id="325" r:id="rId5"/>
    <p:sldId id="326" r:id="rId6"/>
    <p:sldId id="328" r:id="rId7"/>
    <p:sldId id="314" r:id="rId8"/>
    <p:sldId id="329" r:id="rId9"/>
    <p:sldId id="315" r:id="rId10"/>
    <p:sldId id="316" r:id="rId11"/>
    <p:sldId id="330" r:id="rId12"/>
    <p:sldId id="317" r:id="rId13"/>
    <p:sldId id="331" r:id="rId14"/>
    <p:sldId id="318" r:id="rId15"/>
    <p:sldId id="321" r:id="rId16"/>
    <p:sldId id="322" r:id="rId17"/>
    <p:sldId id="334" r:id="rId18"/>
    <p:sldId id="323" r:id="rId19"/>
    <p:sldId id="333" r:id="rId20"/>
    <p:sldId id="332" r:id="rId21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5" autoAdjust="0"/>
    <p:restoredTop sz="94660"/>
  </p:normalViewPr>
  <p:slideViewPr>
    <p:cSldViewPr snapToGrid="0">
      <p:cViewPr varScale="1">
        <p:scale>
          <a:sx n="67" d="100"/>
          <a:sy n="67" d="100"/>
        </p:scale>
        <p:origin x="644" y="5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tableStyles" Target="tableStyle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heme" Target="theme/theme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viewProps" Target="view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6" name="Group 15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sp>
          <p:nvSpPr>
            <p:cNvPr id="15" name="Freeform 14"/>
            <p:cNvSpPr/>
            <p:nvPr/>
          </p:nvSpPr>
          <p:spPr>
            <a:xfrm>
              <a:off x="0" y="-7862"/>
              <a:ext cx="863600" cy="5698067"/>
            </a:xfrm>
            <a:custGeom>
              <a:avLst/>
              <a:gdLst/>
              <a:ahLst/>
              <a:cxnLst/>
              <a:rect l="l" t="t" r="r" b="b"/>
              <a:pathLst>
                <a:path w="863600" h="5698067">
                  <a:moveTo>
                    <a:pt x="0" y="8467"/>
                  </a:moveTo>
                  <a:lnTo>
                    <a:pt x="863600" y="0"/>
                  </a:lnTo>
                  <a:lnTo>
                    <a:pt x="863600" y="16934"/>
                  </a:lnTo>
                  <a:lnTo>
                    <a:pt x="0" y="5698067"/>
                  </a:lnTo>
                  <a:lnTo>
                    <a:pt x="0" y="8467"/>
                  </a:lnTo>
                  <a:close/>
                </a:path>
              </a:pathLst>
            </a:custGeom>
            <a:solidFill>
              <a:schemeClr val="accent1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cxnSp>
          <p:nvCxnSpPr>
            <p:cNvPr id="19" name="Straight Connector 18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" name="Straight Connector 19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1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2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Isosceles Triangle 22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5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2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987FF9-D4EF-4D00-80E4-4A2C2E189E14}" type="datetimeFigureOut">
              <a:rPr lang="en-IN" smtClean="0"/>
              <a:t>10-10-2020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96E379-BD58-4DE3-8310-EDE4A2689D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29714225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987FF9-D4EF-4D00-80E4-4A2C2E189E14}" type="datetimeFigureOut">
              <a:rPr lang="en-IN" smtClean="0"/>
              <a:t>10-10-2020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96E379-BD58-4DE3-8310-EDE4A2689D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76766320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987FF9-D4EF-4D00-80E4-4A2C2E189E14}" type="datetimeFigureOut">
              <a:rPr lang="en-IN" smtClean="0"/>
              <a:t>10-10-2020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96E379-BD58-4DE3-8310-EDE4A2689D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53528702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987FF9-D4EF-4D00-80E4-4A2C2E189E14}" type="datetimeFigureOut">
              <a:rPr lang="en-IN" smtClean="0"/>
              <a:t>10-10-2020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96E379-BD58-4DE3-8310-EDE4A2689D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444248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987FF9-D4EF-4D00-80E4-4A2C2E189E14}" type="datetimeFigureOut">
              <a:rPr lang="en-IN" smtClean="0"/>
              <a:t>10-10-2020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96E379-BD58-4DE3-8310-EDE4A2689D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00099413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987FF9-D4EF-4D00-80E4-4A2C2E189E14}" type="datetimeFigureOut">
              <a:rPr lang="en-IN" smtClean="0"/>
              <a:t>10-10-2020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96E379-BD58-4DE3-8310-EDE4A2689D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10846599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987FF9-D4EF-4D00-80E4-4A2C2E189E14}" type="datetimeFigureOut">
              <a:rPr lang="en-IN" smtClean="0"/>
              <a:t>10-10-2020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96E379-BD58-4DE3-8310-EDE4A2689D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91208330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987FF9-D4EF-4D00-80E4-4A2C2E189E14}" type="datetimeFigureOut">
              <a:rPr lang="en-IN" smtClean="0"/>
              <a:t>10-10-2020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96E379-BD58-4DE3-8310-EDE4A2689D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76684079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96E379-BD58-4DE3-8310-EDE4A2689D16}" type="slidenum">
              <a:rPr lang="en-IN" smtClean="0"/>
              <a:t>‹#›</a:t>
            </a:fld>
            <a:endParaRPr lang="en-IN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987FF9-D4EF-4D00-80E4-4A2C2E189E14}" type="datetimeFigureOut">
              <a:rPr lang="en-IN" smtClean="0"/>
              <a:t>10-10-2020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58499947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987FF9-D4EF-4D00-80E4-4A2C2E189E14}" type="datetimeFigureOut">
              <a:rPr lang="en-IN" smtClean="0"/>
              <a:t>10-10-2020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96E379-BD58-4DE3-8310-EDE4A2689D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35044605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987FF9-D4EF-4D00-80E4-4A2C2E189E14}" type="datetimeFigureOut">
              <a:rPr lang="en-IN" smtClean="0"/>
              <a:t>10-10-2020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96E379-BD58-4DE3-8310-EDE4A2689D16}" type="slidenum">
              <a:rPr lang="en-IN" smtClean="0"/>
              <a:t>‹#›</a:t>
            </a:fld>
            <a:endParaRPr lang="en-IN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3576003651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987FF9-D4EF-4D00-80E4-4A2C2E189E14}" type="datetimeFigureOut">
              <a:rPr lang="en-IN" smtClean="0"/>
              <a:t>10-10-2020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96E379-BD58-4DE3-8310-EDE4A2689D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708435459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987FF9-D4EF-4D00-80E4-4A2C2E189E14}" type="datetimeFigureOut">
              <a:rPr lang="en-IN" smtClean="0"/>
              <a:t>10-10-2020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96E379-BD58-4DE3-8310-EDE4A2689D16}" type="slidenum">
              <a:rPr lang="en-IN" smtClean="0"/>
              <a:t>‹#›</a:t>
            </a:fld>
            <a:endParaRPr lang="en-IN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276277793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987FF9-D4EF-4D00-80E4-4A2C2E189E14}" type="datetimeFigureOut">
              <a:rPr lang="en-IN" smtClean="0"/>
              <a:t>10-10-2020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96E379-BD58-4DE3-8310-EDE4A2689D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055444929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987FF9-D4EF-4D00-80E4-4A2C2E189E14}" type="datetimeFigureOut">
              <a:rPr lang="en-IN" smtClean="0"/>
              <a:t>10-10-2020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96E379-BD58-4DE3-8310-EDE4A2689D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953849686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987FF9-D4EF-4D00-80E4-4A2C2E189E14}" type="datetimeFigureOut">
              <a:rPr lang="en-IN" smtClean="0"/>
              <a:t>10-10-2020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296E379-BD58-4DE3-8310-EDE4A2689D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2516000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4" name="Group 43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5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2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1987FF9-D4EF-4D00-80E4-4A2C2E189E14}" type="datetimeFigureOut">
              <a:rPr lang="en-IN" smtClean="0"/>
              <a:t>10-10-2020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fld id="{A296E379-BD58-4DE3-8310-EDE4A2689D16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4785092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8" r:id="rId1"/>
    <p:sldLayoutId id="2147483679" r:id="rId2"/>
    <p:sldLayoutId id="2147483680" r:id="rId3"/>
    <p:sldLayoutId id="2147483681" r:id="rId4"/>
    <p:sldLayoutId id="2147483682" r:id="rId5"/>
    <p:sldLayoutId id="2147483683" r:id="rId6"/>
    <p:sldLayoutId id="2147483684" r:id="rId7"/>
    <p:sldLayoutId id="2147483685" r:id="rId8"/>
    <p:sldLayoutId id="2147483686" r:id="rId9"/>
    <p:sldLayoutId id="2147483687" r:id="rId10"/>
    <p:sldLayoutId id="2147483688" r:id="rId11"/>
    <p:sldLayoutId id="2147483689" r:id="rId12"/>
    <p:sldLayoutId id="2147483690" r:id="rId13"/>
    <p:sldLayoutId id="2147483691" r:id="rId14"/>
    <p:sldLayoutId id="2147483692" r:id="rId15"/>
    <p:sldLayoutId id="2147483693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09575" y="1924031"/>
            <a:ext cx="11287125" cy="2143140"/>
          </a:xfrm>
        </p:spPr>
        <p:txBody>
          <a:bodyPr>
            <a:noAutofit/>
          </a:bodyPr>
          <a:lstStyle/>
          <a:p>
            <a:r>
              <a:rPr lang="fr-FR" sz="5400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INTERNATIONAL REGULATIONS:</a:t>
            </a:r>
            <a:br>
              <a:rPr lang="fr-FR" sz="5400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</a:br>
            <a:br>
              <a:rPr lang="fr-FR" sz="5400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</a:br>
            <a:r>
              <a:rPr lang="fr-FR" sz="5400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     CODEX, IDF, ISO, FDA, EEC </a:t>
            </a:r>
            <a:endParaRPr lang="en-US" sz="5400" dirty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A61F4DE4-9FA6-45EC-942F-49306940BE5C}"/>
              </a:ext>
            </a:extLst>
          </p:cNvPr>
          <p:cNvSpPr/>
          <p:nvPr/>
        </p:nvSpPr>
        <p:spPr>
          <a:xfrm>
            <a:off x="1" y="87928"/>
            <a:ext cx="10325099" cy="649408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</a:t>
            </a:r>
            <a:r>
              <a:rPr lang="en-US" sz="3200" b="1" u="sng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Codex Alimentarius Commission (CAC)</a:t>
            </a:r>
          </a:p>
          <a:p>
            <a:endParaRPr lang="en-US" sz="32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 FAO and the WHO jointly established the Codex Alimentarius Commission (CAC) in </a:t>
            </a:r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1962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to =&gt; implement the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joint FAO/WHO food Standards </a:t>
            </a:r>
            <a:r>
              <a:rPr lang="en-US" sz="32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Programme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Aim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of the commission is to =&gt;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protect the health of consumers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by ensuring observance of fair practices in food trade.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It promotes co-ordination of work on formulation of food standards undertaken by 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international governmental and non-governmental organizations. </a:t>
            </a:r>
          </a:p>
        </p:txBody>
      </p:sp>
    </p:spTree>
    <p:extLst>
      <p:ext uri="{BB962C8B-B14F-4D97-AF65-F5344CB8AC3E}">
        <p14:creationId xmlns:p14="http://schemas.microsoft.com/office/powerpoint/2010/main" val="126728001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B09AD4A0-A1B6-4E06-98D9-9B17EA15C1B5}"/>
              </a:ext>
            </a:extLst>
          </p:cNvPr>
          <p:cNvSpPr/>
          <p:nvPr/>
        </p:nvSpPr>
        <p:spPr>
          <a:xfrm>
            <a:off x="228600" y="628651"/>
            <a:ext cx="9772650" cy="501675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It shall be responsible for =&gt; making proposals to, and shall be consulted by, the Directors-General of the 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FAO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and the 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WHO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on =&gt; all matters pertaining to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implementation of the joint FAO/WHO Food Standards </a:t>
            </a:r>
            <a:r>
              <a:rPr lang="en-US" sz="32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Programme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In addition to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commodity standards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Codex Alimentarius includes =&gt; 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general standards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which have across-the-board application to </a:t>
            </a:r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all foods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are </a:t>
            </a:r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not product-specific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endParaRPr lang="en-IN" sz="3200" dirty="0"/>
          </a:p>
        </p:txBody>
      </p:sp>
    </p:spTree>
    <p:extLst>
      <p:ext uri="{BB962C8B-B14F-4D97-AF65-F5344CB8AC3E}">
        <p14:creationId xmlns:p14="http://schemas.microsoft.com/office/powerpoint/2010/main" val="142400796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DEB57594-FB96-4F6F-813C-C2DAE9595FD9}"/>
              </a:ext>
            </a:extLst>
          </p:cNvPr>
          <p:cNvSpPr/>
          <p:nvPr/>
        </p:nvSpPr>
        <p:spPr>
          <a:xfrm>
            <a:off x="161925" y="228600"/>
            <a:ext cx="11925300" cy="60631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There are </a:t>
            </a:r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general standards or recommendations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for: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/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•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Food labeling;</a:t>
            </a:r>
          </a:p>
          <a:p>
            <a:pPr algn="just"/>
            <a:r>
              <a:rPr lang="en-US" sz="36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• Food additives; </a:t>
            </a:r>
          </a:p>
          <a:p>
            <a:pPr algn="just"/>
            <a:r>
              <a:rPr lang="en-US" sz="36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• Contaminants; </a:t>
            </a:r>
          </a:p>
          <a:p>
            <a:pPr algn="just"/>
            <a:r>
              <a:rPr lang="en-US" sz="36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• Methods of analysis and sampling; </a:t>
            </a:r>
          </a:p>
          <a:p>
            <a:pPr algn="just"/>
            <a:r>
              <a:rPr lang="en-US" sz="36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• Food hygiene; </a:t>
            </a:r>
          </a:p>
          <a:p>
            <a:pPr algn="just"/>
            <a:r>
              <a:rPr lang="en-US" sz="36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• Nutrition and foods for special dietary uses; </a:t>
            </a:r>
          </a:p>
          <a:p>
            <a:pPr algn="just"/>
            <a:r>
              <a:rPr lang="en-US" sz="36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• Food import and export inspection and certification systems; </a:t>
            </a:r>
          </a:p>
          <a:p>
            <a:pPr algn="just"/>
            <a:r>
              <a:rPr lang="en-US" sz="36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• Residues of veterinary drugs in foods; </a:t>
            </a:r>
          </a:p>
          <a:p>
            <a:pPr algn="just"/>
            <a:r>
              <a:rPr lang="en-US" sz="36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• Pesticide residues in foods. </a:t>
            </a:r>
          </a:p>
        </p:txBody>
      </p:sp>
    </p:spTree>
    <p:extLst>
      <p:ext uri="{BB962C8B-B14F-4D97-AF65-F5344CB8AC3E}">
        <p14:creationId xmlns:p14="http://schemas.microsoft.com/office/powerpoint/2010/main" val="265886359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>
            <a:extLst>
              <a:ext uri="{FF2B5EF4-FFF2-40B4-BE49-F238E27FC236}">
                <a16:creationId xmlns:a16="http://schemas.microsoft.com/office/drawing/2014/main" id="{A3A9EE75-BBD9-4B09-A9F6-E6B8E1266AE8}"/>
              </a:ext>
            </a:extLst>
          </p:cNvPr>
          <p:cNvSpPr/>
          <p:nvPr/>
        </p:nvSpPr>
        <p:spPr>
          <a:xfrm>
            <a:off x="-9526" y="504825"/>
            <a:ext cx="10572751" cy="600164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Most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standards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take a 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number of years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to develop.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Once adopted by the Commission, a 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Codex standard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is added to the 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Codex Alimentarius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The Codex Alimentarius has become customary for =&gt; 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health authorities, government food control officials, manufacturers, scientists and consumer advocates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to ask first of all: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What does the Codex Alimentarius have to say?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Adoption of HACCP standards, formulated by CAC, under the sanitary and phytosanitary (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SPC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) measures has made the 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HACCP system an instrument of food safety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It has become incumbent on signatory countries of the SPC agreement to 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implement these standards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</p:txBody>
      </p:sp>
    </p:spTree>
    <p:extLst>
      <p:ext uri="{BB962C8B-B14F-4D97-AF65-F5344CB8AC3E}">
        <p14:creationId xmlns:p14="http://schemas.microsoft.com/office/powerpoint/2010/main" val="243529530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>
            <a:extLst>
              <a:ext uri="{FF2B5EF4-FFF2-40B4-BE49-F238E27FC236}">
                <a16:creationId xmlns:a16="http://schemas.microsoft.com/office/drawing/2014/main" id="{B6458011-543B-42E8-AD9A-148469EA9E00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46060" y="1647825"/>
            <a:ext cx="9702790" cy="4857751"/>
          </a:xfrm>
          <a:prstGeom prst="rect">
            <a:avLst/>
          </a:prstGeo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C79F5EBE-70B0-4354-A2FE-575A7D58BD02}"/>
              </a:ext>
            </a:extLst>
          </p:cNvPr>
          <p:cNvSpPr txBox="1"/>
          <p:nvPr/>
        </p:nvSpPr>
        <p:spPr>
          <a:xfrm>
            <a:off x="4076699" y="6248400"/>
            <a:ext cx="5310187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Work Areas of IDF </a:t>
            </a:r>
            <a:endParaRPr lang="en-IN" sz="3200" dirty="0">
              <a:solidFill>
                <a:srgbClr val="0070C0"/>
              </a:solidFill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798E750B-4263-4E20-827A-AA9D5123DD4D}"/>
              </a:ext>
            </a:extLst>
          </p:cNvPr>
          <p:cNvSpPr txBox="1"/>
          <p:nvPr/>
        </p:nvSpPr>
        <p:spPr>
          <a:xfrm>
            <a:off x="180976" y="72509"/>
            <a:ext cx="10998190" cy="206210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8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b="1" u="sng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International Dairy Federation (IDF)</a:t>
            </a:r>
            <a:endParaRPr lang="en-US" sz="32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IDF publishes jointly with the ISO,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standard method of sampling and analysis of milk and milk products.  </a:t>
            </a:r>
          </a:p>
          <a:p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09010634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66675" y="-33359"/>
            <a:ext cx="11296649" cy="75405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</a:t>
            </a:r>
            <a:r>
              <a:rPr lang="en-US" sz="3200" b="1" u="sng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International Organization for Standardization (ISO) </a:t>
            </a:r>
          </a:p>
          <a:p>
            <a:pPr algn="just"/>
            <a:endParaRPr lang="en-US" sz="3200" b="1" u="sng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ISO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is a network of the national standards institutes of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158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countries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=&gt; one member per country, with a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Central Secretariat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in Geneva, Switzerland, that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coordinates the system.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Nongovernmental organization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that forms =&gt; a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bridge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between the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public and private sectors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World's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largest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developer and publisher of International Standards.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It enables a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consensus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to be reached on solutions that meet both the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requirements of business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the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broader needs of society.  </a:t>
            </a:r>
          </a:p>
          <a:p>
            <a:pPr algn="just"/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/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38C4E16E-65AE-40CA-A1D7-1424E61E12B0}"/>
              </a:ext>
            </a:extLst>
          </p:cNvPr>
          <p:cNvSpPr txBox="1"/>
          <p:nvPr/>
        </p:nvSpPr>
        <p:spPr>
          <a:xfrm>
            <a:off x="171450" y="695325"/>
            <a:ext cx="9972675" cy="550920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"International Organization for Standardization" would have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different acronyms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in different languages e.g. "IOS" in English, "OIN" in French (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Organisation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internationale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de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normalisation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). </a:t>
            </a:r>
          </a:p>
          <a:p>
            <a:pPr algn="just"/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Its founders decided to give it also a short, all-purpose name. They chose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"ISO",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derived from the Greek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isos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meaning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"equal".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Whatever the country, whatever the language, the short form of the organization's name is always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ISO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</p:txBody>
      </p:sp>
    </p:spTree>
    <p:extLst>
      <p:ext uri="{BB962C8B-B14F-4D97-AF65-F5344CB8AC3E}">
        <p14:creationId xmlns:p14="http://schemas.microsoft.com/office/powerpoint/2010/main" val="2288131664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600075" y="252393"/>
            <a:ext cx="12115800" cy="60631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u="sng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itchFamily="18" charset="0"/>
              </a:rPr>
              <a:t>Characteristics of ISO standards :</a:t>
            </a:r>
          </a:p>
          <a:p>
            <a:endParaRPr lang="en-US" sz="3200" b="1" u="sng" dirty="0">
              <a:solidFill>
                <a:srgbClr val="0070C0"/>
              </a:solidFill>
              <a:latin typeface="Times New Roman" panose="02020603050405020304" pitchFamily="18" charset="0"/>
              <a:cs typeface="Times New Roman" pitchFamily="18" charset="0"/>
            </a:endParaRPr>
          </a:p>
          <a:p>
            <a:pPr marL="342900" indent="-342900">
              <a:buAutoNum type="arabicPeriod"/>
            </a:pPr>
            <a:r>
              <a:rPr lang="en-US" sz="3200" b="1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Democratic </a:t>
            </a:r>
          </a:p>
          <a:p>
            <a:endParaRPr lang="en-US" sz="3200" b="1" dirty="0">
              <a:solidFill>
                <a:srgbClr val="00B0F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b="1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Voluntary</a:t>
            </a:r>
          </a:p>
          <a:p>
            <a:pPr algn="just"/>
            <a:r>
              <a:rPr lang="en-US" sz="3200" b="1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/>
            <a:r>
              <a:rPr lang="en-US" sz="3200" b="1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3. Market-driven </a:t>
            </a:r>
          </a:p>
          <a:p>
            <a:pPr algn="just"/>
            <a:endParaRPr lang="en-US" sz="3200" dirty="0">
              <a:solidFill>
                <a:srgbClr val="00B0F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b="1" dirty="0">
                <a:solidFill>
                  <a:srgbClr val="00B0F0"/>
                </a:solidFill>
              </a:rPr>
              <a:t>4</a:t>
            </a:r>
            <a:r>
              <a:rPr lang="en-US" sz="3200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lang="en-US" sz="3200" b="1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By Consensus </a:t>
            </a:r>
          </a:p>
          <a:p>
            <a:pPr algn="just"/>
            <a:endParaRPr lang="en-US" sz="3200" dirty="0">
              <a:solidFill>
                <a:srgbClr val="00B0F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b="1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5. Globally relevant </a:t>
            </a:r>
          </a:p>
          <a:p>
            <a:pPr algn="just"/>
            <a:endParaRPr lang="en-US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42875" y="285750"/>
            <a:ext cx="10086975" cy="649408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200" b="1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   </a:t>
            </a:r>
            <a:r>
              <a:rPr lang="en-US" sz="3200" b="1" u="sng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Food and Drug Administration (FDA or USFDA):</a:t>
            </a:r>
          </a:p>
          <a:p>
            <a:pPr algn="just"/>
            <a:endParaRPr lang="en-US" sz="3200" b="1" dirty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FDA is an agency of =&gt; the 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United States Department of Health and Human Services.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Responsible for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protecting and promoting public health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through =&gt; regulation and supervision of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food safety, tobacco products, dietary supplements, prescription and over-the-counter pharmaceutical drugs (medications), vaccines, biopharmaceuticals, blood transfusions, medical devices, electromagnetic radiation emitting devices (ERED), veterinary products, and cosmetics. </a:t>
            </a:r>
          </a:p>
        </p:txBody>
      </p:sp>
    </p:spTree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A1644E93-EE0D-40A8-B54C-D52F50B90FF9}"/>
              </a:ext>
            </a:extLst>
          </p:cNvPr>
          <p:cNvSpPr txBox="1"/>
          <p:nvPr/>
        </p:nvSpPr>
        <p:spPr>
          <a:xfrm>
            <a:off x="85725" y="400050"/>
            <a:ext cx="10401300" cy="600164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It also enforces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other laws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which include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sanitation requirements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on interstate travel and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control of disease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on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products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ranging from certain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household pets to sperm donation for assisted reproduction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It is formed in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1906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has its headquarters at White Oak, Maryland. The agency also has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223 field offices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13 laboratories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located throughout the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50 states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In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2008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the FDA started opening offices in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foreign countries,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including =&gt; China, India, Costa Rica, Chile, Belgium, and the United Kingdom. </a:t>
            </a:r>
          </a:p>
        </p:txBody>
      </p:sp>
    </p:spTree>
    <p:extLst>
      <p:ext uri="{BB962C8B-B14F-4D97-AF65-F5344CB8AC3E}">
        <p14:creationId xmlns:p14="http://schemas.microsoft.com/office/powerpoint/2010/main" val="107736698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95250" y="71416"/>
            <a:ext cx="10215592" cy="661719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itchFamily="18" charset="0"/>
              </a:rPr>
              <a:t>    </a:t>
            </a:r>
            <a:r>
              <a:rPr lang="en-US" sz="3200" b="1" u="sng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itchFamily="18" charset="0"/>
              </a:rPr>
              <a:t>Organizations of FDA </a:t>
            </a:r>
            <a:endParaRPr lang="en-US" sz="3200" u="sng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2800" b="1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The FDA comprises several offices and centers. Major are </a:t>
            </a:r>
          </a:p>
          <a:p>
            <a:pPr algn="just"/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   Center for Biologics Evaluation and Research </a:t>
            </a:r>
          </a:p>
          <a:p>
            <a:pPr algn="just"/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   Center for Devices and Radiological Health (CDRH) </a:t>
            </a: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Center for Drug Evaluation and Research (CDER)</a:t>
            </a: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Center for Food Safety and Applied Nutrition </a:t>
            </a:r>
          </a:p>
          <a:p>
            <a:pPr algn="just"/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   Center for Tobacco Products </a:t>
            </a:r>
          </a:p>
          <a:p>
            <a:pPr algn="just"/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   Center for Veterinary Medicine </a:t>
            </a:r>
          </a:p>
          <a:p>
            <a:pPr algn="just"/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   Division of Manufacturing and Product Quality </a:t>
            </a:r>
          </a:p>
          <a:p>
            <a:pPr algn="just"/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   Division of New Drugs and Labeling Compliance </a:t>
            </a:r>
          </a:p>
          <a:p>
            <a:pPr algn="just"/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   Division of Scientific Investigations </a:t>
            </a:r>
          </a:p>
          <a:p>
            <a:pPr algn="just"/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   Division of Drug Marketing, Advertising and Communications</a:t>
            </a:r>
          </a:p>
          <a:p>
            <a:pPr algn="just"/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   Informatics and Computational Safety Analysis Staff (ICSAS) </a:t>
            </a:r>
          </a:p>
          <a:p>
            <a:pPr algn="just"/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   National Center for Toxicological Research</a:t>
            </a:r>
          </a:p>
          <a:p>
            <a:pPr algn="just"/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   Office of Regulatory Affairs </a:t>
            </a: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1083DD43-6EB0-4C13-8DBB-1AAE123828FA}"/>
              </a:ext>
            </a:extLst>
          </p:cNvPr>
          <p:cNvSpPr txBox="1"/>
          <p:nvPr/>
        </p:nvSpPr>
        <p:spPr>
          <a:xfrm>
            <a:off x="-19050" y="-38100"/>
            <a:ext cx="11125200" cy="649408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      </a:t>
            </a:r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What does FDA regulates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It regulates more than $1 trillion worth of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consumer goods,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about 25% of consumer expenditures in the United States.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This includes $466 billion in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food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sales, $275 billion in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drugs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$60 billion in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cosmetics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and $18 billion in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vitamin supplements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Much of the expenditures are for goods imported into the United States; the FDA is responsible for monitoring a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third of all imports. </a:t>
            </a:r>
          </a:p>
          <a:p>
            <a:pPr marL="457200" indent="-457200" algn="just">
              <a:buFont typeface="Wingdings" panose="05000000000000000000" pitchFamily="2" charset="2"/>
              <a:buChar char="Ø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457200" indent="-457200" algn="just">
              <a:buFont typeface="Wingdings" panose="05000000000000000000" pitchFamily="2" charset="2"/>
              <a:buChar char="Ø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Most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federal laws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concerning the FDA are part of the Food, Drug and Cosmetic Act.  </a:t>
            </a:r>
          </a:p>
        </p:txBody>
      </p:sp>
    </p:spTree>
    <p:extLst>
      <p:ext uri="{BB962C8B-B14F-4D97-AF65-F5344CB8AC3E}">
        <p14:creationId xmlns:p14="http://schemas.microsoft.com/office/powerpoint/2010/main" val="3010118980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42875" y="-23833"/>
            <a:ext cx="12049125" cy="803296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u="sng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Regulatory programs of FDA (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FDA regulates in the following areas): </a:t>
            </a:r>
            <a:endParaRPr lang="en-US" sz="3200" b="1" u="sng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514350" indent="-514350" algn="just">
              <a:buAutoNum type="arabicPeriod"/>
            </a:pPr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Food and dietary supplements</a:t>
            </a:r>
          </a:p>
          <a:p>
            <a:pPr marL="514350" indent="-514350" algn="just">
              <a:buAutoNum type="arabicPeriod"/>
            </a:pPr>
            <a:endParaRPr lang="en-US" sz="32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 Drugs</a:t>
            </a:r>
          </a:p>
          <a:p>
            <a:pPr algn="just"/>
            <a:endParaRPr lang="en-US" sz="32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3.  Vaccines, blood and tissue products, and biotechnology</a:t>
            </a:r>
          </a:p>
          <a:p>
            <a:pPr algn="just"/>
            <a:endParaRPr lang="en-US" sz="32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4.  Medical and radiation-emitting devices</a:t>
            </a:r>
          </a:p>
          <a:p>
            <a:pPr algn="just"/>
            <a:endParaRPr lang="en-US" sz="32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5.  Cosmetics</a:t>
            </a:r>
          </a:p>
          <a:p>
            <a:pPr algn="just"/>
            <a:endParaRPr lang="en-US" sz="32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6.  Veterinary products</a:t>
            </a:r>
          </a:p>
          <a:p>
            <a:pPr algn="just"/>
            <a:endParaRPr lang="en-US" sz="3200" b="1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7.  Tobacco products</a:t>
            </a:r>
            <a:endParaRPr lang="en-US" sz="32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514350" indent="-514350" algn="just">
              <a:buAutoNum type="arabicPeriod"/>
            </a:pP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/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-76200" y="-114323"/>
            <a:ext cx="12487275" cy="707886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What doesn’t FDA regulate? </a:t>
            </a:r>
          </a:p>
          <a:p>
            <a:r>
              <a:rPr lang="en-US" sz="3200" b="1" dirty="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 FDA does not regulate: </a:t>
            </a:r>
            <a:endParaRPr lang="en-US" sz="32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advertising (except prescription drugs, medical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devices,tobacco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products)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alcoholic beverages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some consumer products, such as paint, child-resistant packages, baby toys, and household appliances (except for those that give off radiation)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illegal drugs of abuse, such as heroin and marijuana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health insurance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meat and poultry (except for game meats, </a:t>
            </a:r>
            <a:r>
              <a:rPr lang="en-US" sz="32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eg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.,venison, ostrich, and snake) </a:t>
            </a:r>
          </a:p>
          <a:p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restaurants and grocery stores </a:t>
            </a:r>
          </a:p>
          <a:p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FDA shares the responsibility for regulating these products with other government agencies: </a:t>
            </a:r>
          </a:p>
          <a:p>
            <a:r>
              <a:rPr lang="en-US" sz="28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pesticides</a:t>
            </a:r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(FDA, the U.S. Department of Agriculture, and the Environmental Protection Agency regulate these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) </a:t>
            </a:r>
          </a:p>
          <a:p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0" y="19050"/>
            <a:ext cx="11239500" cy="747897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FDA and India 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FDA‘s activities in India are =&gt; to ensure that </a:t>
            </a:r>
            <a:r>
              <a:rPr lang="en-US" sz="32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food and medical products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exported from India to the U.S. are =&gt;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safe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good quality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and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effective.</a:t>
            </a:r>
          </a:p>
          <a:p>
            <a:pPr algn="just"/>
            <a:endParaRPr lang="en-US" sz="3200" dirty="0">
              <a:solidFill>
                <a:srgbClr val="C0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To this end, FDA activities in India include:  </a:t>
            </a: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Engaging with Indian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counterpart regulatory authorities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to ensure the timely exchange of information regarding clinical trials that are conducted that support marketing applications in the U.S.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Partnering with Indian counterpart agencies on various bilateral and regional capacity building initiatives </a:t>
            </a:r>
          </a:p>
          <a:p>
            <a:pPr algn="just"/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51882CA3-06C7-4140-94F7-D918DD81085E}"/>
              </a:ext>
            </a:extLst>
          </p:cNvPr>
          <p:cNvSpPr txBox="1"/>
          <p:nvPr/>
        </p:nvSpPr>
        <p:spPr>
          <a:xfrm>
            <a:off x="247650" y="-66674"/>
            <a:ext cx="10372725" cy="698652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en-US" sz="28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Working with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regulated product industries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in India that wish to export their products to the U.S. to assure their understanding of our standards and expectations regarding FDA-regulated products Coordinating and collaborating daily on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product 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quality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and</a:t>
            </a:r>
            <a:r>
              <a:rPr lang="en-US" sz="3200" b="1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safety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issues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with other U.S. government agencies that have complementary missions to assess conditions and events in those areas that might have an impact on the safety and quality of FDA-regulated products being exported to the U.S. </a:t>
            </a:r>
          </a:p>
          <a:p>
            <a:pPr algn="just"/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Increased FDA inspections of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relevant high-risk facilities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; and by working with </a:t>
            </a:r>
            <a:r>
              <a:rPr lang="en-US" sz="3200" dirty="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private- and public-sector entities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that wish to engage with FDA on third-party certification efforts regarding these products. </a:t>
            </a:r>
          </a:p>
        </p:txBody>
      </p:sp>
    </p:spTree>
    <p:extLst>
      <p:ext uri="{BB962C8B-B14F-4D97-AF65-F5344CB8AC3E}">
        <p14:creationId xmlns:p14="http://schemas.microsoft.com/office/powerpoint/2010/main" val="1391031420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390525" y="809625"/>
            <a:ext cx="9920317" cy="507831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200" b="1" u="sng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European Economic Community (EEC)</a:t>
            </a:r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(sometimes simply known as the </a:t>
            </a:r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European Community,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also known as the </a:t>
            </a:r>
            <a:r>
              <a:rPr lang="en-US" sz="3200" b="1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Common Market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in the English-speaking world)</a:t>
            </a:r>
          </a:p>
          <a:p>
            <a:pPr marL="457200" indent="-457200" algn="just">
              <a:buFont typeface="Arial" panose="020B0604020202020204" pitchFamily="34" charset="0"/>
              <a:buChar char="•"/>
            </a:pP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was an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international </a:t>
            </a:r>
            <a:r>
              <a:rPr lang="en-US" sz="3200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organisation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created with a view to =&gt; bring about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economic integration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(including a common market) among its six original members—Belgium, France, Germany, Italy, Luxembourg and the Netherlands. </a:t>
            </a:r>
          </a:p>
          <a:p>
            <a:pPr algn="just"/>
            <a:endParaRPr lang="en-IN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ADE97DCE-0B48-499A-AAB4-B99968F5EE70}"/>
              </a:ext>
            </a:extLst>
          </p:cNvPr>
          <p:cNvSpPr txBox="1"/>
          <p:nvPr/>
        </p:nvSpPr>
        <p:spPr>
          <a:xfrm>
            <a:off x="76199" y="-47625"/>
            <a:ext cx="11630026" cy="649408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en-US" sz="3200" b="1" u="sng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Aims and achievements 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Main aim was to =&gt; 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"preserve peace and liberty and to lay the foundations of an ever closer union among the peoples of Europe". </a:t>
            </a:r>
          </a:p>
          <a:p>
            <a:pPr algn="just"/>
            <a:endParaRPr lang="en-US" sz="32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Calling for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balanced economic growth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this was to be accomplished through: 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The establishment of a 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customs union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with a common external tariff 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Common policies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for agriculture transport and trade 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• </a:t>
            </a:r>
            <a:r>
              <a:rPr lang="en-US" sz="32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Enlargement of the EEC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to the rest of Europe 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  <a:p>
            <a:pPr algn="just"/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For the customs union, the treaty provided for a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10% reduction in custom duties 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and up to </a:t>
            </a:r>
            <a:r>
              <a:rPr lang="en-US" sz="3200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20% of global import quotas</a:t>
            </a:r>
            <a:r>
              <a:rPr lang="en-US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</a:p>
        </p:txBody>
      </p:sp>
    </p:spTree>
    <p:extLst>
      <p:ext uri="{BB962C8B-B14F-4D97-AF65-F5344CB8AC3E}">
        <p14:creationId xmlns:p14="http://schemas.microsoft.com/office/powerpoint/2010/main" val="3002590877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Box 2">
            <a:extLst>
              <a:ext uri="{FF2B5EF4-FFF2-40B4-BE49-F238E27FC236}">
                <a16:creationId xmlns:a16="http://schemas.microsoft.com/office/drawing/2014/main" id="{96910BDC-B223-4AD9-A22A-86021B87946D}"/>
              </a:ext>
            </a:extLst>
          </p:cNvPr>
          <p:cNvSpPr txBox="1"/>
          <p:nvPr/>
        </p:nvSpPr>
        <p:spPr>
          <a:xfrm>
            <a:off x="5491163" y="4198501"/>
            <a:ext cx="6105524" cy="110799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just"/>
            <a:r>
              <a:rPr lang="en-US" sz="6600" b="1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THANKS</a:t>
            </a:r>
            <a:endParaRPr lang="en-US" sz="6600" dirty="0">
              <a:solidFill>
                <a:srgbClr val="00B0F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106072523"/>
      </p:ext>
    </p:extLst>
  </p:cSld>
  <p:clrMapOvr>
    <a:masterClrMapping/>
  </p:clrMapOvr>
</p:sld>
</file>

<file path=ppt/theme/theme1.xml><?xml version="1.0" encoding="utf-8"?>
<a:theme xmlns:a="http://schemas.openxmlformats.org/drawingml/2006/main" name="Facet">
  <a:themeElements>
    <a:clrScheme name="Facet">
      <a:dk1>
        <a:sysClr val="windowText" lastClr="000000"/>
      </a:dk1>
      <a:lt1>
        <a:sysClr val="window" lastClr="FFFFFF"/>
      </a:lt1>
      <a:dk2>
        <a:srgbClr val="2C3C43"/>
      </a:dk2>
      <a:lt2>
        <a:srgbClr val="EBEBEB"/>
      </a:lt2>
      <a:accent1>
        <a:srgbClr val="5FCBEF"/>
      </a:accent1>
      <a:accent2>
        <a:srgbClr val="2E83C3"/>
      </a:accent2>
      <a:accent3>
        <a:srgbClr val="42D0A2"/>
      </a:accent3>
      <a:accent4>
        <a:srgbClr val="2E946B"/>
      </a:accent4>
      <a:accent5>
        <a:srgbClr val="42B051"/>
      </a:accent5>
      <a:accent6>
        <a:srgbClr val="96D141"/>
      </a:accent6>
      <a:hlink>
        <a:srgbClr val="3FCDE7"/>
      </a:hlink>
      <a:folHlink>
        <a:srgbClr val="A9D3E1"/>
      </a:folHlink>
    </a:clrScheme>
    <a:fontScheme name="Facet">
      <a:majorFont>
        <a:latin typeface="Trebuchet MS" panose="020B0603020202020204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0B5AB586-D108-4FC1-8368-649FE654B894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Facet</Template>
  <TotalTime>503</TotalTime>
  <Words>1482</Words>
  <Application>Microsoft Office PowerPoint</Application>
  <PresentationFormat>Widescreen</PresentationFormat>
  <Paragraphs>148</Paragraphs>
  <Slides>20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20</vt:i4>
      </vt:variant>
    </vt:vector>
  </HeadingPairs>
  <TitlesOfParts>
    <vt:vector size="26" baseType="lpstr">
      <vt:lpstr>Arial</vt:lpstr>
      <vt:lpstr>Times New Roman</vt:lpstr>
      <vt:lpstr>Trebuchet MS</vt:lpstr>
      <vt:lpstr>Wingdings</vt:lpstr>
      <vt:lpstr>Wingdings 3</vt:lpstr>
      <vt:lpstr>Facet</vt:lpstr>
      <vt:lpstr>INTERNATIONAL REGULATIONS:        CODEX, IDF, ISO, FDA, EEC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INTERNATIONAL REGULATIONS: CODEX, IDF, ISO, FDA, EEC</dc:title>
  <dc:creator>Binita Rani</dc:creator>
  <cp:lastModifiedBy>Binita Rani</cp:lastModifiedBy>
  <cp:revision>29</cp:revision>
  <dcterms:created xsi:type="dcterms:W3CDTF">2020-09-22T03:53:20Z</dcterms:created>
  <dcterms:modified xsi:type="dcterms:W3CDTF">2020-10-10T05:04:20Z</dcterms:modified>
</cp:coreProperties>
</file>