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448" r:id="rId2"/>
    <p:sldId id="319" r:id="rId3"/>
    <p:sldId id="517" r:id="rId4"/>
    <p:sldId id="529" r:id="rId5"/>
    <p:sldId id="320" r:id="rId6"/>
    <p:sldId id="528" r:id="rId7"/>
    <p:sldId id="519" r:id="rId8"/>
    <p:sldId id="520" r:id="rId9"/>
    <p:sldId id="321" r:id="rId10"/>
    <p:sldId id="521" r:id="rId11"/>
    <p:sldId id="522" r:id="rId12"/>
    <p:sldId id="322" r:id="rId13"/>
    <p:sldId id="526" r:id="rId14"/>
    <p:sldId id="523" r:id="rId15"/>
    <p:sldId id="323" r:id="rId16"/>
    <p:sldId id="524" r:id="rId17"/>
    <p:sldId id="527" r:id="rId18"/>
    <p:sldId id="525" r:id="rId19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72" d="100"/>
          <a:sy n="72" d="100"/>
        </p:scale>
        <p:origin x="630" y="6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417779" y="802298"/>
            <a:ext cx="8637073" cy="2541431"/>
          </a:xfrm>
        </p:spPr>
        <p:txBody>
          <a:bodyPr bIns="0" anchor="b">
            <a:normAutofit/>
          </a:bodyPr>
          <a:lstStyle>
            <a:lvl1pPr algn="l">
              <a:defRPr sz="6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417780" y="3531204"/>
            <a:ext cx="8637072" cy="977621"/>
          </a:xfrm>
        </p:spPr>
        <p:txBody>
          <a:bodyPr tIns="91440" bIns="91440">
            <a:normAutofit/>
          </a:bodyPr>
          <a:lstStyle>
            <a:lvl1pPr marL="0" indent="0" algn="l">
              <a:buNone/>
              <a:defRPr sz="1800" b="0" cap="all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416500" y="329307"/>
            <a:ext cx="4973915" cy="309201"/>
          </a:xfrm>
        </p:spPr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437664" y="798973"/>
            <a:ext cx="811019" cy="503578"/>
          </a:xfrm>
        </p:spPr>
        <p:txBody>
          <a:bodyPr/>
          <a:lstStyle/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  <p:cxnSp>
        <p:nvCxnSpPr>
          <p:cNvPr id="15" name="Straight Connector 14"/>
          <p:cNvCxnSpPr/>
          <p:nvPr/>
        </p:nvCxnSpPr>
        <p:spPr>
          <a:xfrm>
            <a:off x="2417780" y="3528542"/>
            <a:ext cx="863707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81077786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  <p:cxnSp>
        <p:nvCxnSpPr>
          <p:cNvPr id="33" name="Straight Connector 32"/>
          <p:cNvCxnSpPr/>
          <p:nvPr/>
        </p:nvCxnSpPr>
        <p:spPr>
          <a:xfrm>
            <a:off x="1453896" y="1847088"/>
            <a:ext cx="960752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18965533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4239" y="1756130"/>
            <a:ext cx="8643154" cy="1887950"/>
          </a:xfrm>
        </p:spPr>
        <p:txBody>
          <a:bodyPr anchor="b">
            <a:normAutofit/>
          </a:bodyPr>
          <a:lstStyle>
            <a:lvl1pPr algn="l"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54239" y="3806195"/>
            <a:ext cx="8630446" cy="1012929"/>
          </a:xfrm>
        </p:spPr>
        <p:txBody>
          <a:bodyPr tIns="91440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  <p:cxnSp>
        <p:nvCxnSpPr>
          <p:cNvPr id="15" name="Straight Connector 14"/>
          <p:cNvCxnSpPr/>
          <p:nvPr/>
        </p:nvCxnSpPr>
        <p:spPr>
          <a:xfrm>
            <a:off x="1454239" y="3804985"/>
            <a:ext cx="8630446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9346626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9217" y="804889"/>
            <a:ext cx="9605635" cy="105930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447331" y="2010878"/>
            <a:ext cx="4645152" cy="344859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413771" y="2017343"/>
            <a:ext cx="4645152" cy="344152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  <p:cxnSp>
        <p:nvCxnSpPr>
          <p:cNvPr id="35" name="Straight Connector 34"/>
          <p:cNvCxnSpPr/>
          <p:nvPr/>
        </p:nvCxnSpPr>
        <p:spPr>
          <a:xfrm>
            <a:off x="1453896" y="1847088"/>
            <a:ext cx="960752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749377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7191" y="804163"/>
            <a:ext cx="9607661" cy="1056319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47191" y="2019549"/>
            <a:ext cx="4645152" cy="801943"/>
          </a:xfrm>
        </p:spPr>
        <p:txBody>
          <a:bodyPr anchor="b">
            <a:normAutofit/>
          </a:bodyPr>
          <a:lstStyle>
            <a:lvl1pPr marL="0" indent="0">
              <a:lnSpc>
                <a:spcPct val="100000"/>
              </a:lnSpc>
              <a:buNone/>
              <a:defRPr sz="2200" b="0" cap="all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447191" y="2824269"/>
            <a:ext cx="4645152" cy="264445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412362" y="2023003"/>
            <a:ext cx="4645152" cy="802237"/>
          </a:xfrm>
        </p:spPr>
        <p:txBody>
          <a:bodyPr anchor="b">
            <a:normAutofit/>
          </a:bodyPr>
          <a:lstStyle>
            <a:lvl1pPr marL="0" indent="0">
              <a:lnSpc>
                <a:spcPct val="100000"/>
              </a:lnSpc>
              <a:buNone/>
              <a:defRPr sz="2200" b="0" cap="all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412362" y="2821491"/>
            <a:ext cx="4645152" cy="263737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  <p:cxnSp>
        <p:nvCxnSpPr>
          <p:cNvPr id="29" name="Straight Connector 28"/>
          <p:cNvCxnSpPr/>
          <p:nvPr/>
        </p:nvCxnSpPr>
        <p:spPr>
          <a:xfrm>
            <a:off x="1453896" y="1847088"/>
            <a:ext cx="960752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8422318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  <p:cxnSp>
        <p:nvCxnSpPr>
          <p:cNvPr id="25" name="Straight Connector 24"/>
          <p:cNvCxnSpPr/>
          <p:nvPr/>
        </p:nvCxnSpPr>
        <p:spPr>
          <a:xfrm>
            <a:off x="1453896" y="1847088"/>
            <a:ext cx="960752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981965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9259965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4671" y="798973"/>
            <a:ext cx="3273099" cy="2247117"/>
          </a:xfrm>
        </p:spPr>
        <p:txBody>
          <a:bodyPr anchor="b">
            <a:normAutofit/>
          </a:bodyPr>
          <a:lstStyle>
            <a:lvl1pPr algn="l">
              <a:defRPr sz="2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43714" y="798974"/>
            <a:ext cx="6012470" cy="4658826"/>
          </a:xfrm>
        </p:spPr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44671" y="3205491"/>
            <a:ext cx="3275013" cy="2248181"/>
          </a:xfrm>
        </p:spPr>
        <p:txBody>
          <a:bodyPr/>
          <a:lstStyle>
            <a:lvl1pPr marL="0" indent="0" algn="l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  <p:cxnSp>
        <p:nvCxnSpPr>
          <p:cNvPr id="17" name="Straight Connector 16"/>
          <p:cNvCxnSpPr/>
          <p:nvPr/>
        </p:nvCxnSpPr>
        <p:spPr>
          <a:xfrm>
            <a:off x="1448280" y="3205491"/>
            <a:ext cx="3269490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7029444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/>
          <p:cNvGrpSpPr/>
          <p:nvPr/>
        </p:nvGrpSpPr>
        <p:grpSpPr>
          <a:xfrm>
            <a:off x="7477387" y="482170"/>
            <a:ext cx="4074533" cy="5149101"/>
            <a:chOff x="7477387" y="482170"/>
            <a:chExt cx="4074533" cy="5149101"/>
          </a:xfrm>
        </p:grpSpPr>
        <p:sp>
          <p:nvSpPr>
            <p:cNvPr id="18" name="Rectangle 17"/>
            <p:cNvSpPr/>
            <p:nvPr/>
          </p:nvSpPr>
          <p:spPr bwMode="black">
            <a:xfrm>
              <a:off x="7477387" y="482170"/>
              <a:ext cx="4074533" cy="5149101"/>
            </a:xfrm>
            <a:prstGeom prst="rect">
              <a:avLst/>
            </a:prstGeom>
            <a:gradFill>
              <a:gsLst>
                <a:gs pos="0">
                  <a:srgbClr val="000001"/>
                </a:gs>
                <a:gs pos="100000">
                  <a:srgbClr val="191919"/>
                </a:gs>
              </a:gsLst>
            </a:gradFill>
            <a:ln w="76200" cmpd="sng">
              <a:noFill/>
              <a:miter lim="800000"/>
            </a:ln>
            <a:effectLst>
              <a:outerShdw blurRad="127000" dist="228600" dir="4740000" sx="98000" sy="98000" algn="tl" rotWithShape="0">
                <a:srgbClr val="000000">
                  <a:alpha val="34000"/>
                </a:srgbClr>
              </a:outerShdw>
            </a:effectLst>
            <a:scene3d>
              <a:camera prst="orthographicFront"/>
              <a:lightRig rig="threePt" dir="t"/>
            </a:scene3d>
            <a:sp3d>
              <a:bevelT w="152400" h="50800" prst="softRound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Rectangle 18"/>
            <p:cNvSpPr/>
            <p:nvPr/>
          </p:nvSpPr>
          <p:spPr bwMode="blackWhite">
            <a:xfrm>
              <a:off x="7790446" y="812506"/>
              <a:ext cx="3450289" cy="4466452"/>
            </a:xfrm>
            <a:prstGeom prst="rect">
              <a:avLst/>
            </a:prstGeom>
            <a:gradFill>
              <a:gsLst>
                <a:gs pos="0">
                  <a:srgbClr val="DADADA"/>
                </a:gs>
                <a:gs pos="100000">
                  <a:srgbClr val="FFFFFE"/>
                </a:gs>
              </a:gsLst>
              <a:lin ang="16200000" scaled="0"/>
            </a:gradFill>
            <a:ln w="50800" cmpd="sng">
              <a:solidFill>
                <a:srgbClr val="191919"/>
              </a:solidFill>
              <a:miter lim="800000"/>
            </a:ln>
            <a:effectLst>
              <a:innerShdw blurRad="63500" dist="88900" dir="14100000">
                <a:srgbClr val="000000">
                  <a:alpha val="30000"/>
                </a:srgbClr>
              </a:innerShdw>
            </a:effectLst>
            <a:scene3d>
              <a:camera prst="orthographicFront"/>
              <a:lightRig rig="threePt" dir="t"/>
            </a:scene3d>
            <a:sp3d>
              <a:bevelT prst="relaxedInse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1206" y="1129513"/>
            <a:ext cx="5532328" cy="1830584"/>
          </a:xfrm>
        </p:spPr>
        <p:txBody>
          <a:bodyPr anchor="b">
            <a:normAutofit/>
          </a:bodyPr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8124389" y="1122542"/>
            <a:ext cx="2791171" cy="3866327"/>
          </a:xfrm>
          <a:solidFill>
            <a:schemeClr val="bg1">
              <a:lumMod val="85000"/>
            </a:schemeClr>
          </a:solidFill>
          <a:ln w="9525" cap="sq">
            <a:noFill/>
            <a:miter lim="800000"/>
          </a:ln>
          <a:effectLst/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50329" y="3145992"/>
            <a:ext cx="5524404" cy="2003742"/>
          </a:xfrm>
        </p:spPr>
        <p:txBody>
          <a:bodyPr>
            <a:normAutofit/>
          </a:bodyPr>
          <a:lstStyle>
            <a:lvl1pPr marL="0" indent="0" algn="l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1447382" y="5469856"/>
            <a:ext cx="5527351" cy="320123"/>
          </a:xfrm>
        </p:spPr>
        <p:txBody>
          <a:bodyPr/>
          <a:lstStyle>
            <a:lvl1pPr algn="l">
              <a:defRPr/>
            </a:lvl1pPr>
          </a:lstStyle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1447382" y="318640"/>
            <a:ext cx="5541004" cy="320931"/>
          </a:xfrm>
        </p:spPr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  <p:cxnSp>
        <p:nvCxnSpPr>
          <p:cNvPr id="31" name="Straight Connector 30"/>
          <p:cNvCxnSpPr/>
          <p:nvPr/>
        </p:nvCxnSpPr>
        <p:spPr>
          <a:xfrm>
            <a:off x="1447382" y="3143605"/>
            <a:ext cx="5527351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0732711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  <p:cxnSp>
        <p:nvCxnSpPr>
          <p:cNvPr id="26" name="Straight Connector 25"/>
          <p:cNvCxnSpPr/>
          <p:nvPr/>
        </p:nvCxnSpPr>
        <p:spPr>
          <a:xfrm>
            <a:off x="1453896" y="1847088"/>
            <a:ext cx="960752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573228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439111" y="798973"/>
            <a:ext cx="1615742" cy="4659889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444672" y="798973"/>
            <a:ext cx="7828830" cy="4659889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  <p:cxnSp>
        <p:nvCxnSpPr>
          <p:cNvPr id="15" name="Straight Connector 14"/>
          <p:cNvCxnSpPr/>
          <p:nvPr/>
        </p:nvCxnSpPr>
        <p:spPr>
          <a:xfrm>
            <a:off x="9439111" y="798973"/>
            <a:ext cx="0" cy="4659889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1953850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2019476"/>
            <a:ext cx="12192000" cy="4105941"/>
          </a:xfrm>
          <a:prstGeom prst="rect">
            <a:avLst/>
          </a:prstGeom>
          <a:gradFill flip="none" rotWithShape="1">
            <a:gsLst>
              <a:gs pos="0">
                <a:schemeClr val="bg2">
                  <a:alpha val="0"/>
                </a:schemeClr>
              </a:gs>
              <a:gs pos="100000">
                <a:schemeClr val="bg2"/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38" b="-1538"/>
          <a:stretch/>
        </p:blipFill>
        <p:spPr bwMode="black">
          <a:xfrm>
            <a:off x="0" y="6126480"/>
            <a:ext cx="12192000" cy="74295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451579" y="804519"/>
            <a:ext cx="9603275" cy="1049235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51579" y="2015732"/>
            <a:ext cx="9603275" cy="345061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54138" y="330370"/>
            <a:ext cx="3500715" cy="30920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7E97EF3-F750-4475-B3C9-28102EB05CE6}" type="datetimeFigureOut">
              <a:rPr lang="en-IN" smtClean="0"/>
              <a:t>17-06-2020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451579" y="329307"/>
            <a:ext cx="5938836" cy="30920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80060" y="798973"/>
            <a:ext cx="811019" cy="503578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r">
              <a:defRPr sz="2800">
                <a:solidFill>
                  <a:schemeClr val="accent1"/>
                </a:solidFill>
              </a:defRPr>
            </a:lvl1pPr>
          </a:lstStyle>
          <a:p>
            <a:fld id="{BB022AD2-5EC1-49CF-A520-D92B571EAB32}" type="slidenum">
              <a:rPr lang="en-IN" smtClean="0"/>
              <a:t>‹#›</a:t>
            </a:fld>
            <a:endParaRPr lang="en-IN"/>
          </a:p>
        </p:txBody>
      </p:sp>
      <p:cxnSp>
        <p:nvCxnSpPr>
          <p:cNvPr id="10" name="Straight Connector 9"/>
          <p:cNvCxnSpPr/>
          <p:nvPr/>
        </p:nvCxnSpPr>
        <p:spPr>
          <a:xfrm>
            <a:off x="0" y="6128413"/>
            <a:ext cx="12192000" cy="0"/>
          </a:xfrm>
          <a:prstGeom prst="line">
            <a:avLst/>
          </a:prstGeom>
          <a:ln w="12700">
            <a:solidFill>
              <a:srgbClr val="000001">
                <a:alpha val="20000"/>
              </a:srgb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54719311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200" b="0" i="0" kern="1200" cap="all">
          <a:solidFill>
            <a:schemeClr val="tx1"/>
          </a:solidFill>
          <a:effectLst/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2000" kern="120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800" kern="1200" cap="none" baseline="0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600" kern="1200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400" kern="1200" cap="none" baseline="0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 baseline="0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 baseline="0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jpe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435591" y="474759"/>
            <a:ext cx="4581428" cy="570554"/>
          </a:xfrm>
        </p:spPr>
        <p:txBody>
          <a:bodyPr>
            <a:noAutofit/>
          </a:bodyPr>
          <a:lstStyle/>
          <a:p>
            <a:r>
              <a:rPr lang="en-US" sz="40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BIOCHEMISTY</a:t>
            </a:r>
            <a:r>
              <a:rPr lang="en-US" sz="36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  <p:sp>
        <p:nvSpPr>
          <p:cNvPr id="3" name="Rectangle 10">
            <a:extLst>
              <a:ext uri="{FF2B5EF4-FFF2-40B4-BE49-F238E27FC236}">
                <a16:creationId xmlns:a16="http://schemas.microsoft.com/office/drawing/2014/main" id="{91B91BCF-A164-4BA6-88C8-3F7E059026E0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1520" y="2524579"/>
            <a:ext cx="6086602" cy="14773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>
              <a:defRPr/>
            </a:pPr>
            <a:r>
              <a:rPr lang="en-AU" dirty="0">
                <a:latin typeface="Arial" charset="0"/>
              </a:rPr>
              <a:t>BINITA RANI</a:t>
            </a:r>
          </a:p>
          <a:p>
            <a:pPr>
              <a:defRPr/>
            </a:pPr>
            <a:r>
              <a:rPr lang="en-AU" dirty="0">
                <a:latin typeface="Arial" charset="0"/>
              </a:rPr>
              <a:t>ASSOCIATE PROFESSOR (DAIRY CHEMISTRY)</a:t>
            </a:r>
          </a:p>
          <a:p>
            <a:pPr>
              <a:defRPr/>
            </a:pPr>
            <a:r>
              <a:rPr lang="en-AU" dirty="0">
                <a:latin typeface="Arial" charset="0"/>
              </a:rPr>
              <a:t>FACULTY OF DAIRY TECHNOLOGY</a:t>
            </a:r>
          </a:p>
          <a:p>
            <a:pPr>
              <a:defRPr/>
            </a:pPr>
            <a:r>
              <a:rPr lang="en-AU" dirty="0">
                <a:latin typeface="Arial" charset="0"/>
              </a:rPr>
              <a:t>S.G.I.D.T., BVC CAMPUS,</a:t>
            </a:r>
          </a:p>
          <a:p>
            <a:pPr>
              <a:defRPr/>
            </a:pPr>
            <a:r>
              <a:rPr lang="en-US" dirty="0">
                <a:latin typeface="Arial" charset="0"/>
              </a:rPr>
              <a:t>P.O.- BVC, DIST.-PATNA-800014</a:t>
            </a:r>
            <a:endParaRPr lang="en-AU" dirty="0">
              <a:latin typeface="Arial" charset="0"/>
            </a:endParaRPr>
          </a:p>
        </p:txBody>
      </p:sp>
      <p:pic>
        <p:nvPicPr>
          <p:cNvPr id="4" name="Picture 16" descr="C:\Users\Rakesh Kumar\Downloads\IMG-20171012-WA0017.jpg">
            <a:extLst>
              <a:ext uri="{FF2B5EF4-FFF2-40B4-BE49-F238E27FC236}">
                <a16:creationId xmlns:a16="http://schemas.microsoft.com/office/drawing/2014/main" id="{FDD3A43D-3CC9-455F-980F-A1A6396420B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51520" y="323185"/>
            <a:ext cx="1357322" cy="14723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2" descr="C:\Users\Rakesh Kumar\Desktop\New folder (6)\BASU Official Noticeboard 20180110_000810.jpg">
            <a:extLst>
              <a:ext uri="{FF2B5EF4-FFF2-40B4-BE49-F238E27FC236}">
                <a16:creationId xmlns:a16="http://schemas.microsoft.com/office/drawing/2014/main" id="{699DE3EB-6670-4C5E-A884-0430F97749C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0602054" y="183161"/>
            <a:ext cx="1428760" cy="1472372"/>
          </a:xfrm>
          <a:prstGeom prst="rect">
            <a:avLst/>
          </a:prstGeom>
          <a:noFill/>
        </p:spPr>
      </p:pic>
      <p:pic>
        <p:nvPicPr>
          <p:cNvPr id="6" name="Picture 2" descr="http://www.sgidst.org.in/wp-content/uploads/2016/11/dairy_banner_002-1090x344.jpg">
            <a:extLst>
              <a:ext uri="{FF2B5EF4-FFF2-40B4-BE49-F238E27FC236}">
                <a16:creationId xmlns:a16="http://schemas.microsoft.com/office/drawing/2014/main" id="{C2468F3D-D6B8-45A0-A8C4-5409A4A8DE4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78866" y="4010020"/>
            <a:ext cx="11291517" cy="2587332"/>
          </a:xfrm>
          <a:prstGeom prst="rect">
            <a:avLst/>
          </a:prstGeom>
          <a:noFill/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3984E1F8-F28E-45A8-92B0-3E1A2CE951B0}"/>
              </a:ext>
            </a:extLst>
          </p:cNvPr>
          <p:cNvSpPr/>
          <p:nvPr/>
        </p:nvSpPr>
        <p:spPr>
          <a:xfrm>
            <a:off x="2865423" y="989145"/>
            <a:ext cx="6530186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en-AU" sz="2400" dirty="0">
                <a:solidFill>
                  <a:schemeClr val="accent1">
                    <a:lumMod val="75000"/>
                  </a:schemeClr>
                </a:solidFill>
                <a:latin typeface="Arial" charset="0"/>
              </a:rPr>
              <a:t>Course No.-DTC-111,    Credit Hours – 2 (1+1)</a:t>
            </a:r>
          </a:p>
        </p:txBody>
      </p:sp>
      <p:sp>
        <p:nvSpPr>
          <p:cNvPr id="10" name="Title 1">
            <a:extLst>
              <a:ext uri="{FF2B5EF4-FFF2-40B4-BE49-F238E27FC236}">
                <a16:creationId xmlns:a16="http://schemas.microsoft.com/office/drawing/2014/main" id="{5EDAD44A-2888-4578-8D59-022E9C53BADB}"/>
              </a:ext>
            </a:extLst>
          </p:cNvPr>
          <p:cNvSpPr txBox="1">
            <a:spLocks/>
          </p:cNvSpPr>
          <p:nvPr/>
        </p:nvSpPr>
        <p:spPr>
          <a:xfrm>
            <a:off x="4532247" y="1179444"/>
            <a:ext cx="7116417" cy="1722783"/>
          </a:xfrm>
          <a:prstGeom prst="rect">
            <a:avLst/>
          </a:prstGeom>
        </p:spPr>
        <p:txBody>
          <a:bodyPr vert="horz" lIns="91440" tIns="45720" rIns="91440" bIns="0" rtlCol="0" anchor="b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600" b="0" i="0" kern="1200" cap="all">
                <a:solidFill>
                  <a:schemeClr val="tx1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lang="en-US" sz="2400" b="1">
                <a:solidFill>
                  <a:schemeClr val="accent3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</a:t>
            </a:r>
            <a:r>
              <a:rPr lang="en-US" sz="4000" b="1">
                <a:solidFill>
                  <a:schemeClr val="accent3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FACTORS AFFECTING               		ENZYME ACTIVITY </a:t>
            </a:r>
            <a:endParaRPr lang="en-US" sz="4000" b="1" dirty="0">
              <a:solidFill>
                <a:schemeClr val="accent3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3724662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48046" y="-310859"/>
            <a:ext cx="11887200" cy="68326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 assay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measures =&gt; conversion of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substrate =&gt; product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under conditions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cofactors, pH and temperature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at which enzyme is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optimally active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 enzyme is most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conveniently assayed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by: 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measuring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rate of appearance of product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or 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rate of disappearance of substrate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If substrate absorbs light at a specific wavelength =&gt; then changes in concentration of these molecules can be measured by =&gt; following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change of absorbance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at this wavelength.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Typically this is carried out using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spectrophotometer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=&gt;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since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absorbance is proportional to the rate of enzyme activity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moles of substrate used (or product formed) per unit time.  </a:t>
            </a:r>
          </a:p>
          <a:p>
            <a:pPr algn="just"/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200753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AED11E99-5F19-4CFD-85B1-F5D69FB43A8A}"/>
              </a:ext>
            </a:extLst>
          </p:cNvPr>
          <p:cNvSpPr/>
          <p:nvPr/>
        </p:nvSpPr>
        <p:spPr>
          <a:xfrm>
            <a:off x="19561" y="246413"/>
            <a:ext cx="11814629" cy="50167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 Velocity</a:t>
            </a:r>
          </a:p>
          <a:p>
            <a:pPr algn="just"/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Rate of an enzyme catalyzed reaction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=&gt; its velocity.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It is normally reported as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=&gt; values at time zero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 V0 ; micromoles /min) since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rate is fastest =&gt;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at the point where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 product is yet present.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This is because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substrate concentration is greatest =&gt;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before any substrate has been transformed to product. </a:t>
            </a:r>
          </a:p>
        </p:txBody>
      </p:sp>
    </p:spTree>
    <p:extLst>
      <p:ext uri="{BB962C8B-B14F-4D97-AF65-F5344CB8AC3E}">
        <p14:creationId xmlns:p14="http://schemas.microsoft.com/office/powerpoint/2010/main" val="288343297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92DB5A4A-47B1-4C06-8BAF-9512A9818FD7}"/>
              </a:ext>
            </a:extLst>
          </p:cNvPr>
          <p:cNvSpPr/>
          <p:nvPr/>
        </p:nvSpPr>
        <p:spPr>
          <a:xfrm>
            <a:off x="543339" y="-1"/>
            <a:ext cx="11078818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 typical plot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product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formed against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time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for an enzyme catalyzed reaction show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 initial period of rapid product formation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which gives =&gt;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linear portion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the plot.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This is followed by a slowing down of the enzyme rate as substrate is used up during the reaction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D828DB66-8409-49B0-AB04-04BA9F6D1BF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941342" y="2554545"/>
            <a:ext cx="8314006" cy="3901828"/>
          </a:xfrm>
          <a:prstGeom prst="rect">
            <a:avLst/>
          </a:prstGeom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B3C22C17-7902-45BD-85F3-8DEB4AA94EF0}"/>
              </a:ext>
            </a:extLst>
          </p:cNvPr>
          <p:cNvSpPr/>
          <p:nvPr/>
        </p:nvSpPr>
        <p:spPr>
          <a:xfrm>
            <a:off x="3140765" y="6411608"/>
            <a:ext cx="6228522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>
                <a:latin typeface="Times New Roman" panose="02020603050405020304" pitchFamily="18" charset="0"/>
              </a:rPr>
              <a:t>Rate of enzyme-catalyzed reaction with time</a:t>
            </a:r>
            <a:endParaRPr lang="en-IN" sz="2400" b="1" dirty="0"/>
          </a:p>
        </p:txBody>
      </p:sp>
    </p:spTree>
    <p:extLst>
      <p:ext uri="{BB962C8B-B14F-4D97-AF65-F5344CB8AC3E}">
        <p14:creationId xmlns:p14="http://schemas.microsoft.com/office/powerpoint/2010/main" val="57475631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" y="535484"/>
            <a:ext cx="12192000" cy="50167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 Unit</a:t>
            </a:r>
          </a:p>
          <a:p>
            <a:pPr algn="just"/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 activity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may be expressed =&gt; as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μ mol of substrate transformed per minute ( μ mol min-1).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Standard unit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enzyme activity are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 unit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sz="3200" dirty="0" err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katal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kat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).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 unit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amount of enzyme =&gt;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which catalyze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transformation of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 μ mol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of substrate per minute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at 25oC under optimal conditions for that enzyme. </a:t>
            </a:r>
          </a:p>
        </p:txBody>
      </p:sp>
    </p:spTree>
    <p:extLst>
      <p:ext uri="{BB962C8B-B14F-4D97-AF65-F5344CB8AC3E}">
        <p14:creationId xmlns:p14="http://schemas.microsoft.com/office/powerpoint/2010/main" val="10710216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7DAD4F60-E4F0-4E5F-939F-C0AC2EEE3CE0}"/>
              </a:ext>
            </a:extLst>
          </p:cNvPr>
          <p:cNvSpPr/>
          <p:nvPr/>
        </p:nvSpPr>
        <p:spPr>
          <a:xfrm>
            <a:off x="463825" y="384317"/>
            <a:ext cx="11317357" cy="60016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 err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Katal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is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 unit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enzyme activity =&gt; defined as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=&gt; that catalytic activity =&gt; which will raise the rate of reaction by one mole per second in a specified system. 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1U = 16.67 nanokatal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term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activity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refers to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total units of enzyme in the sample, whereas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 specific activity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number of enzyme units per milligram of protein (Units/mg).  </a:t>
            </a:r>
          </a:p>
          <a:p>
            <a:pPr algn="just"/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</a:p>
        </p:txBody>
      </p:sp>
    </p:spTree>
    <p:extLst>
      <p:ext uri="{BB962C8B-B14F-4D97-AF65-F5344CB8AC3E}">
        <p14:creationId xmlns:p14="http://schemas.microsoft.com/office/powerpoint/2010/main" val="243684529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9D2CBB26-BC99-46E6-AAD3-3646648844B5}"/>
              </a:ext>
            </a:extLst>
          </p:cNvPr>
          <p:cNvSpPr/>
          <p:nvPr/>
        </p:nvSpPr>
        <p:spPr>
          <a:xfrm>
            <a:off x="29027" y="-131256"/>
            <a:ext cx="12090399" cy="64940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Substrate Concentration 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Normal pattern of dependence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 rate on =&gt; substrate concentration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(S) is that,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at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low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substrate concentrations a doubling of (S) will lead to =&gt; doubling of initial velocity (V0).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However,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at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higher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substrate concentration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 becomes saturated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and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further increase in (S)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leads to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very small changes in V0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called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Vmax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This occurs because =&gt; at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saturating substrate concentrations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effectively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all of the enzyme molecules have bound to substrate.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Overall rate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now dependent on =&gt; rate at which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product can dissociate from the enzyme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and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adding further substrate will not affect this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95172302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55E9B1A8-29D1-4C44-91E1-247345D4F92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95131" y="1135051"/>
            <a:ext cx="10561982" cy="4566831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478CB4DB-44F4-4729-80DE-1BD7386802B1}"/>
              </a:ext>
            </a:extLst>
          </p:cNvPr>
          <p:cNvSpPr/>
          <p:nvPr/>
        </p:nvSpPr>
        <p:spPr>
          <a:xfrm>
            <a:off x="1617785" y="5701882"/>
            <a:ext cx="8963129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>
                <a:latin typeface="Times New Roman" panose="02020603050405020304" pitchFamily="18" charset="0"/>
              </a:rPr>
              <a:t>Effect of substrate concentration on enzyme-catalyzed reaction</a:t>
            </a:r>
            <a:endParaRPr lang="en-IN" sz="2400" dirty="0"/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1E339756-51CC-4ECE-A459-9DF8EE472FF9}"/>
              </a:ext>
            </a:extLst>
          </p:cNvPr>
          <p:cNvSpPr/>
          <p:nvPr/>
        </p:nvSpPr>
        <p:spPr>
          <a:xfrm>
            <a:off x="410817" y="57833"/>
            <a:ext cx="11357113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shape of the resulting graph when V0 is plotted against (S) is called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hyperbola curve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424285306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-2900"/>
            <a:ext cx="12191999" cy="64940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Effect of pH </a:t>
            </a:r>
          </a:p>
          <a:p>
            <a:pPr marL="457200" indent="-457200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Enzymes have an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optimum pH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(or pH range) at which =&gt; their activity is maximal. </a:t>
            </a:r>
          </a:p>
          <a:p>
            <a:pPr marL="457200" indent="-457200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At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higher or lower pH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activity decreases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457200" indent="-457200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Amino acid side chains =&gt; in the active site may act as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weak acids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bases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with critical functions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that depend on =&gt; their maintaining a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certain state of ionization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and =&gt; elsewhere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 the protein ionized side chains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=&gt; may play an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essential role in the interactions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=&gt; that maintain protein structure.</a:t>
            </a:r>
          </a:p>
          <a:p>
            <a:pPr marL="457200" indent="-457200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Large deviations in pH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lead to =&gt; denaturation of enzyme protein itself  =&gt; due to interference with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many weak noncovalent bonds =&gt;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maintaining the three - dimensional structure . </a:t>
            </a:r>
          </a:p>
          <a:p>
            <a:pPr marL="457200" indent="-457200">
              <a:buFont typeface="Wingdings" panose="05000000000000000000" pitchFamily="2" charset="2"/>
              <a:buChar char="Ø"/>
            </a:pP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182341214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EBA64F5C-B83F-42A8-9839-DBBE41536EA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35199" y="2266122"/>
            <a:ext cx="7300685" cy="3872656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0F7B29A6-ED94-4143-97F6-536F4F51A067}"/>
              </a:ext>
            </a:extLst>
          </p:cNvPr>
          <p:cNvSpPr/>
          <p:nvPr/>
        </p:nvSpPr>
        <p:spPr>
          <a:xfrm>
            <a:off x="1582057" y="6089135"/>
            <a:ext cx="8621486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>
                <a:latin typeface="Times New Roman" panose="02020603050405020304" pitchFamily="18" charset="0"/>
              </a:rPr>
              <a:t>Effect of pH on enzyme-catalyzed reaction</a:t>
            </a:r>
            <a:endParaRPr lang="en-IN" sz="3600" dirty="0"/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AFC7EC88-8080-4CDC-AD11-AA30062B310E}"/>
              </a:ext>
            </a:extLst>
          </p:cNvPr>
          <p:cNvSpPr/>
          <p:nvPr/>
        </p:nvSpPr>
        <p:spPr>
          <a:xfrm>
            <a:off x="0" y="30807"/>
            <a:ext cx="12072730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buFont typeface="Wingdings" panose="05000000000000000000" pitchFamily="2" charset="2"/>
              <a:buChar char="Ø"/>
            </a:pP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 graph of V0 plotted against pH will usually give =&gt; </a:t>
            </a:r>
            <a:r>
              <a:rPr lang="en-US" sz="28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 bell - shaped curve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457200" indent="-457200">
              <a:buFont typeface="Wingdings" panose="05000000000000000000" pitchFamily="2" charset="2"/>
              <a:buChar char="Ø"/>
            </a:pP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Many enzyme have pH optimum of around </a:t>
            </a:r>
            <a:r>
              <a:rPr lang="en-US" sz="28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6.8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but =&gt; there is a </a:t>
            </a:r>
            <a:r>
              <a:rPr lang="en-US" sz="28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great diversity 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pH optima of enzyme due to =&gt; </a:t>
            </a:r>
            <a:r>
              <a:rPr lang="en-US" sz="28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different environments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in which they are adapted to work. 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US" sz="2000" dirty="0"/>
              <a:t>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03592249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23F02F57-CEF7-4BEC-B902-97BFE4BDA63E}"/>
              </a:ext>
            </a:extLst>
          </p:cNvPr>
          <p:cNvSpPr/>
          <p:nvPr/>
        </p:nvSpPr>
        <p:spPr>
          <a:xfrm>
            <a:off x="377371" y="377370"/>
            <a:ext cx="11234058" cy="403187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 Concentration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Where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substrate concentration is saturating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i.e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all the enzyme molecules are bound to substrate)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doubling the enzyme concentration will lead to =&gt; doubling of V0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This gives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 straight-line graph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when V0 is plotted against enzyme concentration. </a:t>
            </a:r>
          </a:p>
        </p:txBody>
      </p:sp>
    </p:spTree>
    <p:extLst>
      <p:ext uri="{BB962C8B-B14F-4D97-AF65-F5344CB8AC3E}">
        <p14:creationId xmlns:p14="http://schemas.microsoft.com/office/powerpoint/2010/main" val="150521198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" y="126876"/>
            <a:ext cx="11887200" cy="60016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Effect of Temperature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Raising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temperature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increases the rate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both uncatalyzed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enzyme-catalyzed reactions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by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increasing kinetic energy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collision frequency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reacting molecules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However,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heat energy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can also increase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kinetic energy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to a point =&gt; that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exceeds the energy barrier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for =&gt; disrupting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noncovalent interactions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that maintain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enzyme’s three-dimensional structure.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Polypeptide chain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then begins to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unfold, or denature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with an accompanying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rapid loss of catalytic activity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383763928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FA18ACCB-71EF-45B7-BD1F-B45A465CC797}"/>
              </a:ext>
            </a:extLst>
          </p:cNvPr>
          <p:cNvSpPr/>
          <p:nvPr/>
        </p:nvSpPr>
        <p:spPr>
          <a:xfrm>
            <a:off x="424070" y="251791"/>
            <a:ext cx="11330608" cy="550920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Temperature range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over which =&gt; an enzyme maintains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stable, catalytically competent conformation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depends upon—and typically moderately exceeds—the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normal temperature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the cells =&gt; in which it resides.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Enzymes from humans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generally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exhibit stability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at =&gt; temperatures up to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45–55 °C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By contrast, enzymes from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thermophilic microorganisms =&gt;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reside in volcanic hot springs or undersea hydrothermal vents =&gt; may be stable up to or above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100 °C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99826965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D07EE489-7874-4002-A7A0-E7BE78F441E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19201" y="434352"/>
            <a:ext cx="9463314" cy="5203371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C9F16C97-11F9-4FEE-8C34-D750EA2254F7}"/>
              </a:ext>
            </a:extLst>
          </p:cNvPr>
          <p:cNvSpPr/>
          <p:nvPr/>
        </p:nvSpPr>
        <p:spPr>
          <a:xfrm>
            <a:off x="1378857" y="5653706"/>
            <a:ext cx="975360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002060"/>
                </a:solidFill>
                <a:latin typeface="Times New Roman" panose="02020603050405020304" pitchFamily="18" charset="0"/>
              </a:rPr>
              <a:t>Effect of Temperature on enzyme-catalyzed reaction</a:t>
            </a:r>
            <a:endParaRPr lang="en-IN" sz="3200" dirty="0">
              <a:solidFill>
                <a:srgbClr val="00206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0701896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91885" y="405435"/>
            <a:ext cx="11599817" cy="60016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Isoenzymes</a:t>
            </a:r>
          </a:p>
          <a:p>
            <a:pPr algn="just"/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Isoenzymes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different forms of an enzyme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which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catalyze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the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same reaction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=&gt; but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exhibit different physical or kinetic properties =&gt;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such as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isoelectric point, pH optimum, substrate affinity or effect of inhibitors.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Different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isoenzymes forms of a given enzyme are usually derived from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different genes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often occur in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different tissues of body.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30352495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B5A6A66B-FA22-4CBE-8072-033D4B5DCB47}"/>
              </a:ext>
            </a:extLst>
          </p:cNvPr>
          <p:cNvSpPr/>
          <p:nvPr/>
        </p:nvSpPr>
        <p:spPr>
          <a:xfrm>
            <a:off x="290286" y="198780"/>
            <a:ext cx="11205028" cy="64940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Functional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lactate dehydrogenase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are =&gt;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homo or hetero tetramers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composed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 and H protein subunits =&gt;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encoded by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LDHA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and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LDHB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genes,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respectively: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LDH-1 (4H) - in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heart and RBCs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LDH-2 (3H1M) - in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reticuloendothelial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system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LDH-3 (2H2M) - in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lungs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LDH-4 (1H3M) - in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kidneys, placenta and pancreas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LDH-5 (4M) - in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liver and skeletal muscle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930877839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299B54C8-7645-436A-81E8-AF5885401F19}"/>
              </a:ext>
            </a:extLst>
          </p:cNvPr>
          <p:cNvSpPr/>
          <p:nvPr/>
        </p:nvSpPr>
        <p:spPr>
          <a:xfrm>
            <a:off x="357809" y="530087"/>
            <a:ext cx="11476382" cy="50167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Five isoenzymes that are usually described in the literature =&gt; each contain =&gt;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four subunits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major isoenzymes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skeletal muscle and liver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M4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has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four muscle (M) subunits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; while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H4 is the main isoenzymes for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heart muscle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most species =&gt; containing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four heart (H) subunits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Other variants contain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=&gt; both types of subunits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298447689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2">
                <a:tint val="94000"/>
                <a:satMod val="80000"/>
                <a:lumMod val="106000"/>
              </a:schemeClr>
            </a:gs>
            <a:gs pos="100000">
              <a:schemeClr val="bg2">
                <a:shade val="80000"/>
              </a:schemeClr>
            </a:gs>
          </a:gsLst>
          <a:path path="circl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23522FE7-5A29-4EF6-B1EF-2CA55748A77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2019476"/>
            <a:ext cx="12192000" cy="4105941"/>
          </a:xfrm>
          <a:prstGeom prst="rect">
            <a:avLst/>
          </a:prstGeom>
          <a:gradFill flip="none" rotWithShape="1">
            <a:gsLst>
              <a:gs pos="0">
                <a:schemeClr val="bg2">
                  <a:alpha val="0"/>
                </a:schemeClr>
              </a:gs>
              <a:gs pos="100000">
                <a:schemeClr val="bg2"/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2192E09-EBC7-416C-B887-DFF915D7F43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38" b="-1538"/>
          <a:stretch/>
        </p:blipFill>
        <p:spPr bwMode="black">
          <a:xfrm>
            <a:off x="0" y="6126480"/>
            <a:ext cx="12192000" cy="742950"/>
          </a:xfrm>
          <a:prstGeom prst="rect">
            <a:avLst/>
          </a:prstGeom>
        </p:spPr>
      </p:pic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2924498D-E084-44BE-A196-CFCE355643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0" y="6128413"/>
            <a:ext cx="12192000" cy="0"/>
          </a:xfrm>
          <a:prstGeom prst="line">
            <a:avLst/>
          </a:prstGeom>
          <a:ln w="12700">
            <a:solidFill>
              <a:srgbClr val="000001">
                <a:alpha val="20000"/>
              </a:srgb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3BBC7667-C352-4842-9AFD-E5C16AD002F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2417780" y="3528542"/>
            <a:ext cx="863707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 useBgFill="1">
        <p:nvSpPr>
          <p:cNvPr id="15" name="Rectangle 14">
            <a:extLst>
              <a:ext uri="{FF2B5EF4-FFF2-40B4-BE49-F238E27FC236}">
                <a16:creationId xmlns:a16="http://schemas.microsoft.com/office/drawing/2014/main" id="{F8454B2E-D2DB-42C2-A224-BCEC47B8646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" y="0"/>
            <a:ext cx="1219169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08B61146-1CF0-40E1-B66E-C22BD9207E3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2019476"/>
            <a:ext cx="12192000" cy="4105941"/>
          </a:xfrm>
          <a:prstGeom prst="rect">
            <a:avLst/>
          </a:prstGeom>
          <a:gradFill flip="none" rotWithShape="1">
            <a:gsLst>
              <a:gs pos="0">
                <a:schemeClr val="bg2">
                  <a:alpha val="0"/>
                </a:schemeClr>
              </a:gs>
              <a:gs pos="100000">
                <a:schemeClr val="bg2"/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/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16A8F46D-FA70-4E96-99CE-D032F0BE0197}"/>
              </a:ext>
            </a:extLst>
          </p:cNvPr>
          <p:cNvSpPr/>
          <p:nvPr/>
        </p:nvSpPr>
        <p:spPr>
          <a:xfrm>
            <a:off x="1964987" y="802298"/>
            <a:ext cx="9089865" cy="3822329"/>
          </a:xfrm>
          <a:prstGeom prst="rect">
            <a:avLst/>
          </a:prstGeom>
        </p:spPr>
        <p:txBody>
          <a:bodyPr vert="horz" lIns="91440" tIns="45720" rIns="91440" bIns="0" rtlCol="0" anchor="b">
            <a:normAutofit/>
          </a:bodyPr>
          <a:lstStyle/>
          <a:p>
            <a:pPr defTabSz="9144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r>
              <a:rPr lang="en-US" sz="6600" cap="all" dirty="0">
                <a:solidFill>
                  <a:srgbClr val="002060"/>
                </a:solidFill>
                <a:latin typeface="+mj-lt"/>
                <a:ea typeface="+mj-ea"/>
                <a:cs typeface="+mj-cs"/>
              </a:rPr>
              <a:t>THANKS</a:t>
            </a:r>
          </a:p>
        </p:txBody>
      </p: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7AE5065C-30A9-480A-9E93-74CC1490293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1776728" y="4735528"/>
            <a:ext cx="8643010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pic>
        <p:nvPicPr>
          <p:cNvPr id="21" name="Picture 20">
            <a:extLst>
              <a:ext uri="{FF2B5EF4-FFF2-40B4-BE49-F238E27FC236}">
                <a16:creationId xmlns:a16="http://schemas.microsoft.com/office/drawing/2014/main" id="{2F948680-1810-4961-805C-D0C28E7E93E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38" b="-1538"/>
          <a:stretch/>
        </p:blipFill>
        <p:spPr bwMode="black">
          <a:xfrm>
            <a:off x="0" y="6126480"/>
            <a:ext cx="12192000" cy="7429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14831065"/>
      </p:ext>
    </p:extLst>
  </p:cSld>
  <p:clrMapOvr>
    <a:masterClrMapping/>
  </p:clrMapOvr>
</p:sld>
</file>

<file path=ppt/theme/theme1.xml><?xml version="1.0" encoding="utf-8"?>
<a:theme xmlns:a="http://schemas.openxmlformats.org/drawingml/2006/main" name="Gallery">
  <a:themeElements>
    <a:clrScheme name="Gallery">
      <a:dk1>
        <a:sysClr val="windowText" lastClr="000000"/>
      </a:dk1>
      <a:lt1>
        <a:sysClr val="window" lastClr="FFFFFF"/>
      </a:lt1>
      <a:dk2>
        <a:srgbClr val="454545"/>
      </a:dk2>
      <a:lt2>
        <a:srgbClr val="DFDBD5"/>
      </a:lt2>
      <a:accent1>
        <a:srgbClr val="B71E42"/>
      </a:accent1>
      <a:accent2>
        <a:srgbClr val="DE478E"/>
      </a:accent2>
      <a:accent3>
        <a:srgbClr val="BC72F0"/>
      </a:accent3>
      <a:accent4>
        <a:srgbClr val="795FAF"/>
      </a:accent4>
      <a:accent5>
        <a:srgbClr val="586EA6"/>
      </a:accent5>
      <a:accent6>
        <a:srgbClr val="6892A0"/>
      </a:accent6>
      <a:hlink>
        <a:srgbClr val="FA2B5C"/>
      </a:hlink>
      <a:folHlink>
        <a:srgbClr val="BC658E"/>
      </a:folHlink>
    </a:clrScheme>
    <a:fontScheme name="Gallery">
      <a:majorFont>
        <a:latin typeface="Gill Sans MT" panose="020B0502020104020203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Gill Sans MT" panose="020B0502020104020203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Gallery">
      <a:fillStyleLst>
        <a:solidFill>
          <a:schemeClr val="phClr"/>
        </a:solidFill>
        <a:gradFill rotWithShape="1">
          <a:gsLst>
            <a:gs pos="0">
              <a:schemeClr val="phClr">
                <a:tint val="54000"/>
                <a:alpha val="100000"/>
                <a:satMod val="105000"/>
                <a:lumMod val="110000"/>
              </a:schemeClr>
            </a:gs>
            <a:gs pos="100000">
              <a:schemeClr val="phClr">
                <a:tint val="78000"/>
                <a:alpha val="92000"/>
                <a:satMod val="109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satMod val="110000"/>
                <a:lumMod val="104000"/>
              </a:schemeClr>
            </a:gs>
            <a:gs pos="69000">
              <a:schemeClr val="phClr">
                <a:shade val="88000"/>
                <a:satMod val="130000"/>
                <a:lumMod val="92000"/>
              </a:schemeClr>
            </a:gs>
            <a:gs pos="100000">
              <a:schemeClr val="phClr">
                <a:shade val="78000"/>
                <a:satMod val="130000"/>
                <a:lumMod val="92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0800" dist="50800" dir="5400000" sx="96000" sy="96000" rotWithShape="0">
              <a:srgbClr val="000000">
                <a:alpha val="48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1080000"/>
            </a:lightRig>
          </a:scene3d>
          <a:sp3d>
            <a:bevelT w="38100" h="12700" prst="softRound"/>
          </a:sp3d>
        </a:effectStyle>
      </a:effectStyleLst>
      <a:bgFillStyleLst>
        <a:solidFill>
          <a:schemeClr val="phClr"/>
        </a:solidFill>
        <a:solidFill>
          <a:schemeClr val="phClr"/>
        </a:solidFill>
        <a:gradFill rotWithShape="1">
          <a:gsLst>
            <a:gs pos="0">
              <a:schemeClr val="phClr">
                <a:tint val="94000"/>
                <a:satMod val="80000"/>
                <a:lumMod val="106000"/>
              </a:schemeClr>
            </a:gs>
            <a:gs pos="100000">
              <a:schemeClr val="phClr">
                <a:shade val="80000"/>
              </a:schemeClr>
            </a:gs>
          </a:gsLst>
          <a:path path="circle">
            <a:fillToRect l="43000" r="43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Gallery" id="{BBFCD31E-59A1-489D-B089-A3EAD7CAE12E}" vid="{F5E91637-A7B6-4E27-B710-77DA7014EE1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224</TotalTime>
  <Words>1186</Words>
  <Application>Microsoft Office PowerPoint</Application>
  <PresentationFormat>Widescreen</PresentationFormat>
  <Paragraphs>102</Paragraphs>
  <Slides>18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3" baseType="lpstr">
      <vt:lpstr>Arial</vt:lpstr>
      <vt:lpstr>Gill Sans MT</vt:lpstr>
      <vt:lpstr>Times New Roman</vt:lpstr>
      <vt:lpstr>Wingdings</vt:lpstr>
      <vt:lpstr>Gallery</vt:lpstr>
      <vt:lpstr>BIOCHEMISTY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                 FACTORS AFFECTING                 ENZYME ACTIVITY </dc:title>
  <dc:creator>Rana Anshuman</dc:creator>
  <cp:lastModifiedBy>Rana Anshuman</cp:lastModifiedBy>
  <cp:revision>20</cp:revision>
  <dcterms:created xsi:type="dcterms:W3CDTF">2020-06-13T11:27:13Z</dcterms:created>
  <dcterms:modified xsi:type="dcterms:W3CDTF">2020-06-17T14:48:10Z</dcterms:modified>
</cp:coreProperties>
</file>