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7" r:id="rId1"/>
  </p:sldMasterIdLst>
  <p:sldIdLst>
    <p:sldId id="270" r:id="rId2"/>
    <p:sldId id="563" r:id="rId3"/>
    <p:sldId id="274" r:id="rId4"/>
    <p:sldId id="543" r:id="rId5"/>
    <p:sldId id="544" r:id="rId6"/>
    <p:sldId id="545" r:id="rId7"/>
    <p:sldId id="277" r:id="rId8"/>
    <p:sldId id="278" r:id="rId9"/>
    <p:sldId id="547" r:id="rId10"/>
    <p:sldId id="546" r:id="rId11"/>
    <p:sldId id="280" r:id="rId12"/>
    <p:sldId id="281" r:id="rId13"/>
    <p:sldId id="282" r:id="rId14"/>
    <p:sldId id="284" r:id="rId15"/>
    <p:sldId id="554" r:id="rId16"/>
    <p:sldId id="290" r:id="rId17"/>
    <p:sldId id="291" r:id="rId18"/>
    <p:sldId id="564" r:id="rId19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C00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94660"/>
  </p:normalViewPr>
  <p:slideViewPr>
    <p:cSldViewPr snapToGrid="0">
      <p:cViewPr>
        <p:scale>
          <a:sx n="63" d="100"/>
          <a:sy n="63" d="100"/>
        </p:scale>
        <p:origin x="804" y="5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19" name="Straight Connector 18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Isosceles Triangle 22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50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50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>
                    <a:lumMod val="7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9279915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2924672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295944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3225241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6882431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9045119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5270638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9247964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0035049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3615782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31851387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80527179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48422023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3805172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2683508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25806855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9" name="Group 28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19" name="Straight Connector 18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Isosceles Triangle 22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50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50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714FD14-84C2-4620-8C6B-9C56DF8720C8}" type="datetimeFigureOut">
              <a:rPr lang="en-IN" smtClean="0"/>
              <a:t>18-10-2020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>
                    <a:lumMod val="75000"/>
                  </a:schemeClr>
                </a:solidFill>
              </a:defRPr>
            </a:lvl1pPr>
          </a:lstStyle>
          <a:p>
            <a:fld id="{3B41A747-168A-4471-B6AE-12D8ECF33021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39254619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>
              <a:lumMod val="7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>
            <a:lumMod val="75000"/>
          </a:schemeClr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1" y="1554480"/>
            <a:ext cx="10576560" cy="4736158"/>
          </a:xfrm>
        </p:spPr>
        <p:txBody>
          <a:bodyPr>
            <a:normAutofit/>
          </a:bodyPr>
          <a:lstStyle/>
          <a:p>
            <a:r>
              <a:rPr lang="en-US" sz="5400" b="1" dirty="0">
                <a:solidFill>
                  <a:srgbClr val="FF00FF"/>
                </a:solidFill>
                <a:latin typeface="Times New Roman" pitchFamily="18" charset="0"/>
                <a:cs typeface="Times New Roman" pitchFamily="18" charset="0"/>
              </a:rPr>
              <a:t>           </a:t>
            </a:r>
            <a:r>
              <a:rPr lang="en-US" sz="5400" b="1" dirty="0">
                <a:solidFill>
                  <a:srgbClr val="CC0099"/>
                </a:solidFill>
                <a:latin typeface="Times New Roman" pitchFamily="18" charset="0"/>
                <a:cs typeface="Times New Roman" pitchFamily="18" charset="0"/>
              </a:rPr>
              <a:t>HAZARD ANALYSIS</a:t>
            </a:r>
            <a:br>
              <a:rPr lang="en-US" sz="5400" b="1" dirty="0">
                <a:solidFill>
                  <a:srgbClr val="CC0099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5400" b="1" dirty="0">
                <a:solidFill>
                  <a:srgbClr val="CC0099"/>
                </a:solidFill>
                <a:latin typeface="Times New Roman" pitchFamily="18" charset="0"/>
                <a:cs typeface="Times New Roman" pitchFamily="18" charset="0"/>
              </a:rPr>
              <a:t>                         AND</a:t>
            </a:r>
            <a:br>
              <a:rPr lang="en-US" sz="5400" b="1" dirty="0">
                <a:solidFill>
                  <a:srgbClr val="CC0099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5400" b="1" dirty="0">
                <a:solidFill>
                  <a:srgbClr val="CC0099"/>
                </a:solidFill>
                <a:latin typeface="Times New Roman" pitchFamily="18" charset="0"/>
                <a:cs typeface="Times New Roman" pitchFamily="18" charset="0"/>
              </a:rPr>
              <a:t> CRITICAL CONTROL POINTS </a:t>
            </a:r>
            <a:br>
              <a:rPr lang="en-US" sz="5400" b="1" dirty="0">
                <a:solidFill>
                  <a:srgbClr val="FF00FF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7200" b="1" dirty="0">
                <a:solidFill>
                  <a:srgbClr val="FF00FF"/>
                </a:solidFill>
                <a:latin typeface="Times New Roman" pitchFamily="18" charset="0"/>
                <a:cs typeface="Times New Roman" pitchFamily="18" charset="0"/>
              </a:rPr>
              <a:t>                 </a:t>
            </a:r>
            <a:r>
              <a:rPr lang="en-US" sz="4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(HACCP) </a:t>
            </a:r>
            <a:endParaRPr lang="en-US" sz="3600" b="1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A161D2A8-6646-4090-8049-D6451537BC1F}"/>
              </a:ext>
            </a:extLst>
          </p:cNvPr>
          <p:cNvSpPr/>
          <p:nvPr/>
        </p:nvSpPr>
        <p:spPr>
          <a:xfrm>
            <a:off x="-10160" y="182880"/>
            <a:ext cx="12202160" cy="778674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u="sng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Necessity of HACCP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There are many reasons for this : 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Foodborne diseases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 increase in the number of vulnerable people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Industrialization and increased mass production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Urbanization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New food technologies and processing methods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Changing lifestyles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Increased worldwide tourism and international trade in foodstuffs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Increased contamination of the environment. </a:t>
            </a:r>
          </a:p>
          <a:p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  Increased </a:t>
            </a:r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consumer awareness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of food safety. </a:t>
            </a:r>
          </a:p>
          <a:p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  Lack of or decreasing resources for food safety.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6585874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233680" y="41571"/>
            <a:ext cx="11287760" cy="78175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200" b="1" u="sng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HACCP Terminology 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a) Hazard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 biological, chemical, or physical agent that is reasonably likely to cause illness or injury in the absence of its control. </a:t>
            </a: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b) Contamination </a:t>
            </a:r>
          </a:p>
          <a:p>
            <a:r>
              <a:rPr lang="en-US" sz="3600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Exposure of food products to hazards, which can cause illness, disease, or even death. </a:t>
            </a: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c) Control (verb)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To take all necessary actions to ensure and maintain compliance with criteria established in the HACCP plan.</a:t>
            </a: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d) Control (noun)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The state wherein correct procedures are being followed and criteria are being met.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6DBB2A12-2C08-40DA-8AF7-1CEA37C1ED3C}"/>
              </a:ext>
            </a:extLst>
          </p:cNvPr>
          <p:cNvSpPr/>
          <p:nvPr/>
        </p:nvSpPr>
        <p:spPr>
          <a:xfrm>
            <a:off x="0" y="-45927"/>
            <a:ext cx="12192000" cy="726352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e) Control measure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Any action and activity that can be used to prevent or eliminate a food safety hazard or reduce it to an acceptable level. </a:t>
            </a: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f) Corrective action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Any action to be taken when the results of monitoring at the CCP indicate a loss of control. </a:t>
            </a: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g) Control Point 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Any step at which biological, chemical, or physical factors can be controlled. </a:t>
            </a: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h) Critical Control Point (CCP)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Essential Point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at which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Control can be applied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so that =&gt; a Food Safety Hazard can be </a:t>
            </a:r>
            <a:r>
              <a:rPr lang="en-US" sz="24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PREVENTED, ELIMINATED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or </a:t>
            </a:r>
            <a:r>
              <a:rPr lang="en-US" sz="24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REDUCED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to an Acceptable Level.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is the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last step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 the flow of food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where a hazard can be controlled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r>
              <a:rPr lang="en-US" dirty="0"/>
              <a:t>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78830663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B33636FD-8B41-44D4-99B7-5DA0FD654563}"/>
              </a:ext>
            </a:extLst>
          </p:cNvPr>
          <p:cNvSpPr/>
          <p:nvPr/>
        </p:nvSpPr>
        <p:spPr>
          <a:xfrm>
            <a:off x="365760" y="186864"/>
            <a:ext cx="11043920" cy="69865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00050" indent="-400050">
              <a:buAutoNum type="romanLcParenR"/>
            </a:pPr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Critical Limit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maximum and/or minimum value to which a biological, chemical, or physical parameter must be controlled at a CCP to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prevent, eliminate, or reduce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to an acceptable level the occurrence of a food safety hazard. </a:t>
            </a: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j) Deviation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Failure to meet a critical limit. </a:t>
            </a: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k) Flow diagram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systematic representation of the sequence of steps or operations used in the production or manufacture of a particular food item. </a:t>
            </a:r>
          </a:p>
          <a:p>
            <a:r>
              <a:rPr lang="en-US" sz="3200" b="1" dirty="0">
                <a:solidFill>
                  <a:srgbClr val="CC0099"/>
                </a:solidFill>
              </a:rPr>
              <a:t>l</a:t>
            </a:r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 HACCP (Hazard Analysis Critical Control Point) 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system designed to identify, evaluate, and control of the potential food safety hazards.  </a:t>
            </a:r>
          </a:p>
          <a:p>
            <a:endParaRPr lang="en-IN" sz="3200" dirty="0"/>
          </a:p>
        </p:txBody>
      </p:sp>
    </p:spTree>
    <p:extLst>
      <p:ext uri="{BB962C8B-B14F-4D97-AF65-F5344CB8AC3E}">
        <p14:creationId xmlns:p14="http://schemas.microsoft.com/office/powerpoint/2010/main" val="84426342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9812B45B-F312-4ADB-92AC-37E2564173CB}"/>
              </a:ext>
            </a:extLst>
          </p:cNvPr>
          <p:cNvSpPr/>
          <p:nvPr/>
        </p:nvSpPr>
        <p:spPr>
          <a:xfrm>
            <a:off x="345440" y="237665"/>
            <a:ext cx="11308080" cy="64940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m) HACCP Plan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The written document to describe the procedures based on the principles of HACCP and specific conditions. 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n) Risk 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Probability that conditions will lead to a hazard.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o) Prerequisite Programs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Procedures, including Good Manufacturing Practices that address operational conditions providing the foundation for the HACCP system. 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p) Monitor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To conduct a planned sequence of observations or measurements to assess whether a CCP is under control and to produce an accurate record for future use in verification.  </a:t>
            </a:r>
          </a:p>
        </p:txBody>
      </p:sp>
    </p:spTree>
    <p:extLst>
      <p:ext uri="{BB962C8B-B14F-4D97-AF65-F5344CB8AC3E}">
        <p14:creationId xmlns:p14="http://schemas.microsoft.com/office/powerpoint/2010/main" val="49512659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28320" y="42292"/>
            <a:ext cx="10800080" cy="67710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q) Corrective Action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Procedures followed when a deviation occurs.  </a:t>
            </a: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r) Step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 point, procedure, operation or stage in the food chain including raw materials, from primary production to final consumption. </a:t>
            </a:r>
          </a:p>
          <a:p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s) Validation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Obtaining evidence that the elements of the HACCP plan are effective.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t) Verification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Those activities, other than monitoring, that determine =&gt; 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validity of the HACCP plan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that the system is operating according to the plan. </a:t>
            </a: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52056" y="565235"/>
            <a:ext cx="9311704" cy="74481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600" b="1" u="sng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What is Hazard? </a:t>
            </a:r>
          </a:p>
          <a:p>
            <a:pPr algn="just"/>
            <a:endParaRPr lang="en-US" sz="3200" b="1" dirty="0">
              <a:solidFill>
                <a:srgbClr val="CC0099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is the potential to cause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harm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to the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consumer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(the safety aspect) or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product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(spoilage aspect).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hazard associated with food safety can be of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Physical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(extraneous matter), 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Chemical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(pesticides, insecticides,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radionucleides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carcinogenic components, allergens) and </a:t>
            </a:r>
          </a:p>
          <a:p>
            <a:pPr marL="457200" indent="-457200" algn="just">
              <a:buFont typeface="Wingdings" panose="05000000000000000000" pitchFamily="2" charset="2"/>
              <a:buChar char="v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Biological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nature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(pathogens, microbial toxins). 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endParaRPr lang="en-US" dirty="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CBBCAD78-CC10-4955-9C74-0C7195CCD189}"/>
              </a:ext>
            </a:extLst>
          </p:cNvPr>
          <p:cNvSpPr/>
          <p:nvPr/>
        </p:nvSpPr>
        <p:spPr>
          <a:xfrm>
            <a:off x="331912" y="219304"/>
            <a:ext cx="9797608" cy="60631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u="sng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Classification of hazards</a:t>
            </a:r>
          </a:p>
          <a:p>
            <a:pPr algn="just"/>
            <a:endParaRPr lang="en-US" sz="32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Based on process and basic ingredients hazards can be </a:t>
            </a:r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classified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as :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A food product containing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sensitive ingredient</a:t>
            </a:r>
          </a:p>
          <a:p>
            <a:pPr algn="just"/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•Manufacturing process does not contain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controlled processing step</a:t>
            </a:r>
          </a:p>
          <a:p>
            <a:pPr algn="just"/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•There is substantial potential for abuse in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distribution or in consumer handling</a:t>
            </a:r>
            <a:endParaRPr lang="en-IN" sz="32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9696890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36B62D49-A1D3-4E48-9F74-6D6398815686}"/>
              </a:ext>
            </a:extLst>
          </p:cNvPr>
          <p:cNvSpPr/>
          <p:nvPr/>
        </p:nvSpPr>
        <p:spPr>
          <a:xfrm>
            <a:off x="36384" y="-45927"/>
            <a:ext cx="11739056" cy="69865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On the basis of classification, with different combinations of hazard class, </a:t>
            </a:r>
            <a:r>
              <a:rPr lang="en-US" sz="2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as</a:t>
            </a:r>
            <a:r>
              <a:rPr lang="en-US" sz="28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positive (+) or no hazard as (0) is designated and then it is categorized as: </a:t>
            </a:r>
          </a:p>
          <a:p>
            <a:endParaRPr lang="en-US" sz="2800" b="1" dirty="0">
              <a:solidFill>
                <a:srgbClr val="CC0099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Category 1 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Special category for products meant for </a:t>
            </a:r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sensitive consumers 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like baby foods.</a:t>
            </a:r>
          </a:p>
          <a:p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Category 2  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Which contain </a:t>
            </a:r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either of two hazards 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as given above</a:t>
            </a:r>
          </a:p>
          <a:p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Category 3 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When </a:t>
            </a:r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one hazard 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present </a:t>
            </a:r>
          </a:p>
          <a:p>
            <a:endParaRPr lang="en-US" sz="2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Category 4 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When </a:t>
            </a:r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 hazard 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present 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probability that a hazard will be realized is called</a:t>
            </a:r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risk 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is assessed as </a:t>
            </a:r>
            <a:r>
              <a:rPr lang="en-US" sz="28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low, medium, high, 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is identified by three modes. </a:t>
            </a:r>
            <a:endParaRPr lang="en-IN" sz="2800" dirty="0"/>
          </a:p>
        </p:txBody>
      </p:sp>
    </p:spTree>
    <p:extLst>
      <p:ext uri="{BB962C8B-B14F-4D97-AF65-F5344CB8AC3E}">
        <p14:creationId xmlns:p14="http://schemas.microsoft.com/office/powerpoint/2010/main" val="135891780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0800" y="-45928"/>
            <a:ext cx="12141200" cy="77559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u="sng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Failure modes effect analysis</a:t>
            </a:r>
            <a:endParaRPr lang="en-US" sz="3200" u="sng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Applied to the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process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includes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systematic listing of each step of the process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and then =&gt; listing every mode of failure of these steps that can affect the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 of the end product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r>
              <a:rPr lang="en-US" sz="3200" b="1" u="sng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Fault trees </a:t>
            </a:r>
          </a:p>
          <a:p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Fault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which may occur in the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final product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is stated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=&gt; each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process step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involved in manufacturing that product is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identified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with reference to its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relevance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in causing the stated fault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r>
              <a:rPr lang="en-US" sz="3200" b="1" u="sng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Delphi technique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 group of experts from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different disciplines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arrive at a consensus regarding =&gt;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risk attached to a process or a product</a:t>
            </a:r>
            <a:r>
              <a:rPr 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=&gt; done through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questionnaire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circulated to process workers followed by =&gt;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discussion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on the answers by </a:t>
            </a:r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group of experts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until an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informed decision is reached on the risks involved. </a:t>
            </a:r>
          </a:p>
          <a:p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111760"/>
            <a:ext cx="11338560" cy="74481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</a:t>
            </a:r>
            <a:r>
              <a:rPr lang="en-US" sz="4000" b="1" u="sng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Types of Hazard:</a:t>
            </a:r>
            <a:endParaRPr lang="en-US" sz="32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>
              <a:buFont typeface="Wingdings" panose="05000000000000000000" pitchFamily="2" charset="2"/>
              <a:buChar char="v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Physical hazard 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Hairs • Stones • Stems and seeds • Bones fragments and feathers • Matchsticks •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Jewellery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• Nails nuts and bolts• Buttons • Bidis and cigarettes.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>
              <a:buFont typeface="Wingdings" panose="05000000000000000000" pitchFamily="2" charset="2"/>
              <a:buChar char="v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Chemical hazards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Cleaning agents • Adulterants • Excess of permissible additive • Non permissible additive • Veterinary residue • Pesticides residue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>
              <a:buFont typeface="Wingdings" panose="05000000000000000000" pitchFamily="2" charset="2"/>
              <a:buChar char="v"/>
            </a:pP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Biological hazards 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Invisible :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Bacteria • Yeast  • Protozoa • Molds • Viruses 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Visible    :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Fly • Worms • Cockroaches  • Caterpillars • Weevils </a:t>
            </a:r>
          </a:p>
          <a:p>
            <a:r>
              <a:rPr lang="en-US" dirty="0"/>
              <a:t> </a:t>
            </a:r>
          </a:p>
          <a:p>
            <a:endParaRPr lang="en-US" dirty="0"/>
          </a:p>
          <a:p>
            <a:r>
              <a:rPr lang="en-US" dirty="0"/>
              <a:t> 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32080" y="63728"/>
            <a:ext cx="11917680" cy="689419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u="sng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Principles of HACCP </a:t>
            </a:r>
            <a:r>
              <a:rPr lang="en-US" sz="36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:</a:t>
            </a:r>
          </a:p>
          <a:p>
            <a:pPr algn="just"/>
            <a:endParaRPr lang="en-US" sz="3600" b="1" dirty="0">
              <a:solidFill>
                <a:srgbClr val="CC0099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HACCP is based around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seven established principles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6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Principle 1</a:t>
            </a:r>
            <a:r>
              <a:rPr lang="en-US" sz="36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-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Conduct a hazard analysis</a:t>
            </a:r>
          </a:p>
          <a:p>
            <a:pPr algn="just"/>
            <a:r>
              <a:rPr lang="en-US" sz="36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Principle 2 -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Identify critical control point (CCP)</a:t>
            </a:r>
          </a:p>
          <a:p>
            <a:pPr algn="just"/>
            <a:r>
              <a:rPr lang="en-US" sz="36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Principle 3 -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Establish critical limits for each CCP</a:t>
            </a:r>
          </a:p>
          <a:p>
            <a:pPr algn="just"/>
            <a:r>
              <a:rPr lang="en-US" sz="36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Principle 4 -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Establish CCP monitoring requirements</a:t>
            </a:r>
          </a:p>
          <a:p>
            <a:pPr algn="just"/>
            <a:r>
              <a:rPr lang="en-US" sz="36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Principle 5 -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Establish corrective actions</a:t>
            </a:r>
          </a:p>
          <a:p>
            <a:pPr algn="just"/>
            <a:r>
              <a:rPr lang="en-US" sz="36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Principle 6 -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Establish record keeping procedures</a:t>
            </a:r>
          </a:p>
          <a:p>
            <a:pPr algn="just"/>
            <a:r>
              <a:rPr lang="en-US" sz="36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Principle 7-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Establish record keeping procedures the HACCP system is working as intended</a:t>
            </a:r>
          </a:p>
          <a:p>
            <a:r>
              <a:rPr lang="en-US" dirty="0"/>
              <a:t> </a:t>
            </a: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33350" y="357167"/>
            <a:ext cx="10737850" cy="744819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600" b="1" u="sng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Implementation of HACCP </a:t>
            </a:r>
          </a:p>
          <a:p>
            <a:pPr algn="just"/>
            <a:endParaRPr lang="en-US" sz="32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HACCP is a system that assists organizations to =&gt; identify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potential food safety hazards in the entire food supply chain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to take =&gt; </a:t>
            </a:r>
            <a:r>
              <a:rPr lang="en-US" sz="3200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preventive measures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for their control.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HACCP focuses on the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prevention of hazards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rather than relying on end product testing.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Sequence of </a:t>
            </a:r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12 steps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included in the guidelines =&gt;  developed by the </a:t>
            </a:r>
            <a:r>
              <a:rPr lang="en-US" sz="32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Codex Committee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on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Food Hygiene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is the recommended approach to develop a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HACCP </a:t>
            </a:r>
            <a:r>
              <a:rPr lang="en-US" sz="3200" b="1" dirty="0" err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programme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4736696D-161B-4D3B-8254-4691EDA2160D}"/>
              </a:ext>
            </a:extLst>
          </p:cNvPr>
          <p:cNvSpPr/>
          <p:nvPr/>
        </p:nvSpPr>
        <p:spPr>
          <a:xfrm>
            <a:off x="-518160" y="238552"/>
            <a:ext cx="12710160" cy="89562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Step   1 - Assemble HACCP team 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Step   2 - Describe product </a:t>
            </a:r>
          </a:p>
          <a:p>
            <a:pPr algn="just"/>
            <a:r>
              <a:rPr lang="en-US" sz="3200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Step   3 - Identify intended use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Step   4 - Construct flow diagram 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Step   5 - On-site confirmation of flow diagram</a:t>
            </a:r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Step   6 - List all potential hazards associated with each step, conduct</a:t>
            </a:r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a hazard analysis, and consider any measures to control hazards </a:t>
            </a:r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Step   7 - Determine critical control points (CCPs)</a:t>
            </a:r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Step   8 - Establish critical limits for each CCP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Step   9 - Establish a system of monitoring each CCP </a:t>
            </a:r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Step 10 - Establish corrective actions</a:t>
            </a:r>
          </a:p>
          <a:p>
            <a:pPr algn="just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Step 11 - Establish verification procedure </a:t>
            </a:r>
            <a:endParaRPr lang="en-US" sz="32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Step 12 - Establish documentation and record keeping </a:t>
            </a:r>
          </a:p>
          <a:p>
            <a:pPr algn="just"/>
            <a:endParaRPr lang="en-US" sz="3200" b="1" dirty="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200" dirty="0"/>
              <a:t> </a:t>
            </a:r>
            <a:endParaRPr lang="en-IN" sz="3200" dirty="0"/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b="1" dirty="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9331734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33400" y="214290"/>
            <a:ext cx="11106150" cy="650740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3" name="Rectangle 2"/>
          <p:cNvSpPr/>
          <p:nvPr/>
        </p:nvSpPr>
        <p:spPr>
          <a:xfrm>
            <a:off x="3309919" y="214290"/>
            <a:ext cx="5107583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dirty="0"/>
              <a:t>EXAMPLE OF DECISION TREE TO IDENTIFY CCPS </a:t>
            </a: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45493" y="-176213"/>
            <a:ext cx="7901014" cy="59579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3077" name="Picture 5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981200" y="5781691"/>
            <a:ext cx="6829444" cy="12673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AAB9DFEA-F6C4-48ED-A9AC-55DCF15774BA}"/>
              </a:ext>
            </a:extLst>
          </p:cNvPr>
          <p:cNvSpPr/>
          <p:nvPr/>
        </p:nvSpPr>
        <p:spPr>
          <a:xfrm>
            <a:off x="5753100" y="3739633"/>
            <a:ext cx="5943600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0" b="1" dirty="0">
                <a:solidFill>
                  <a:srgbClr val="CC00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THANKS</a:t>
            </a:r>
            <a:endParaRPr lang="en-IN" sz="8000" dirty="0">
              <a:solidFill>
                <a:srgbClr val="CC0099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52092157"/>
      </p:ext>
    </p:extLst>
  </p:cSld>
  <p:clrMapOvr>
    <a:masterClrMapping/>
  </p:clrMapOvr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F496CB"/>
      </a:accent1>
      <a:accent2>
        <a:srgbClr val="BC356F"/>
      </a:accent2>
      <a:accent3>
        <a:srgbClr val="E65331"/>
      </a:accent3>
      <a:accent4>
        <a:srgbClr val="F27E19"/>
      </a:accent4>
      <a:accent5>
        <a:srgbClr val="F2AC19"/>
      </a:accent5>
      <a:accent6>
        <a:srgbClr val="BC80E0"/>
      </a:accent6>
      <a:hlink>
        <a:srgbClr val="EF5285"/>
      </a:hlink>
      <a:folHlink>
        <a:srgbClr val="F77F90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23659B44-6E34-4CE8-8F0D-387DA7996826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552</TotalTime>
  <Words>1310</Words>
  <Application>Microsoft Office PowerPoint</Application>
  <PresentationFormat>Widescreen</PresentationFormat>
  <Paragraphs>162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4" baseType="lpstr">
      <vt:lpstr>Arial</vt:lpstr>
      <vt:lpstr>Times New Roman</vt:lpstr>
      <vt:lpstr>Trebuchet MS</vt:lpstr>
      <vt:lpstr>Wingdings</vt:lpstr>
      <vt:lpstr>Wingdings 3</vt:lpstr>
      <vt:lpstr>Facet</vt:lpstr>
      <vt:lpstr>           HAZARD ANALYSIS                          AND  CRITICAL CONTROL POINTS                   (HACCP)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HAZARD ANALYSIS  AND  CRITICAL CONTROL POINTS (HACCP)</dc:title>
  <dc:creator>Binita Rani</dc:creator>
  <cp:lastModifiedBy>Binita Rani</cp:lastModifiedBy>
  <cp:revision>47</cp:revision>
  <dcterms:created xsi:type="dcterms:W3CDTF">2020-09-22T00:11:21Z</dcterms:created>
  <dcterms:modified xsi:type="dcterms:W3CDTF">2020-10-18T04:24:28Z</dcterms:modified>
</cp:coreProperties>
</file>