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494" r:id="rId2"/>
    <p:sldId id="510" r:id="rId3"/>
    <p:sldId id="512" r:id="rId4"/>
    <p:sldId id="511" r:id="rId5"/>
    <p:sldId id="497" r:id="rId6"/>
    <p:sldId id="498" r:id="rId7"/>
    <p:sldId id="522" r:id="rId8"/>
    <p:sldId id="521" r:id="rId9"/>
    <p:sldId id="499" r:id="rId10"/>
    <p:sldId id="500" r:id="rId11"/>
    <p:sldId id="520" r:id="rId12"/>
    <p:sldId id="501" r:id="rId13"/>
    <p:sldId id="519" r:id="rId14"/>
    <p:sldId id="502" r:id="rId15"/>
    <p:sldId id="526" r:id="rId16"/>
    <p:sldId id="517" r:id="rId17"/>
    <p:sldId id="518" r:id="rId18"/>
    <p:sldId id="503" r:id="rId19"/>
    <p:sldId id="516" r:id="rId20"/>
    <p:sldId id="504" r:id="rId21"/>
    <p:sldId id="515" r:id="rId22"/>
    <p:sldId id="505" r:id="rId23"/>
    <p:sldId id="514" r:id="rId24"/>
    <p:sldId id="524" r:id="rId25"/>
    <p:sldId id="513" r:id="rId26"/>
    <p:sldId id="509" r:id="rId27"/>
    <p:sldId id="525" r:id="rId28"/>
    <p:sldId id="508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227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678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624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6942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3521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9154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7341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32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742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144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959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91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331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298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106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315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D4A80-BA47-4E04-A84F-E0E6BD377956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CF14B0-B58C-44BB-9538-9B0B3004F7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349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1950" y="209550"/>
            <a:ext cx="12201525" cy="573405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SETTING  UP </a:t>
            </a:r>
            <a:b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OF </a:t>
            </a:r>
            <a:b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  FACILITIES </a:t>
            </a:r>
            <a:b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AND </a:t>
            </a:r>
            <a:b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ANALYTICAL  LABORATORIES,</a:t>
            </a:r>
            <a:b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CONCEPT </a:t>
            </a:r>
            <a:b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OF </a:t>
            </a:r>
            <a:b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 TESTING  LABORATORIES </a:t>
            </a:r>
          </a:p>
        </p:txBody>
      </p:sp>
    </p:spTree>
    <p:extLst>
      <p:ext uri="{BB962C8B-B14F-4D97-AF65-F5344CB8AC3E}">
        <p14:creationId xmlns:p14="http://schemas.microsoft.com/office/powerpoint/2010/main" val="1901913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70327" y="2702065"/>
            <a:ext cx="85741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04BE99-6F5A-4B6E-BE3E-2224FD1D1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33" y="266700"/>
            <a:ext cx="11675575" cy="49053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846C77-483E-4FCB-8C72-D3235AD75C54}"/>
              </a:ext>
            </a:extLst>
          </p:cNvPr>
          <p:cNvSpPr txBox="1"/>
          <p:nvPr/>
        </p:nvSpPr>
        <p:spPr>
          <a:xfrm>
            <a:off x="8972551" y="5173146"/>
            <a:ext cx="32194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Quartz Distillation Assembly</a:t>
            </a:r>
            <a:endParaRPr lang="en-IN" sz="24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97FB14-7F9D-40E0-B768-614E4C65BA1D}"/>
              </a:ext>
            </a:extLst>
          </p:cNvPr>
          <p:cNvSpPr txBox="1"/>
          <p:nvPr/>
        </p:nvSpPr>
        <p:spPr>
          <a:xfrm>
            <a:off x="189934" y="5137430"/>
            <a:ext cx="32295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Metal Distillation Assembly</a:t>
            </a:r>
            <a:endParaRPr lang="en-IN" sz="2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EBF4BF-FEB1-4BA7-B00E-0B3903A054C2}"/>
              </a:ext>
            </a:extLst>
          </p:cNvPr>
          <p:cNvSpPr txBox="1"/>
          <p:nvPr/>
        </p:nvSpPr>
        <p:spPr>
          <a:xfrm>
            <a:off x="4562475" y="5168620"/>
            <a:ext cx="3048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Glass Distillation Assembly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19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D3EE6E-A7B3-45B6-988E-DC6F3BC64736}"/>
              </a:ext>
            </a:extLst>
          </p:cNvPr>
          <p:cNvSpPr txBox="1"/>
          <p:nvPr/>
        </p:nvSpPr>
        <p:spPr>
          <a:xfrm>
            <a:off x="228599" y="209550"/>
            <a:ext cx="11706226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 Gas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of gas supply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form of own gas supply, in the form of own gas plant or portable gas supply.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13) Electric supply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 supply, electric points for water bath, heaters, oven etc.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14) Service lines (of water, gas &amp; electric power)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water, electric power and gas, should run along the walls, concealed 80 cm above floor level and connection taken to the laboratory benches.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installing service lines, two main points should be kept in mind:</a:t>
            </a:r>
          </a:p>
          <a:p>
            <a:pPr marL="514350" indent="-514350">
              <a:buAutoNum type="alphaL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Benches should be easily removable. </a:t>
            </a:r>
          </a:p>
          <a:p>
            <a:pPr marL="514350" indent="-514350">
              <a:buAutoNum type="alphaL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lines should be easily accessible. </a:t>
            </a:r>
          </a:p>
        </p:txBody>
      </p:sp>
    </p:spTree>
    <p:extLst>
      <p:ext uri="{BB962C8B-B14F-4D97-AF65-F5344CB8AC3E}">
        <p14:creationId xmlns:p14="http://schemas.microsoft.com/office/powerpoint/2010/main" val="3373746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0525" y="555923"/>
            <a:ext cx="1143952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15) Drainage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16) Fire-extinguishers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17) Ventilation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18) Air-Conditioners</a:t>
            </a: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19) Chemicals, glassware &amp; Consumable Stores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20)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251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CC1C41-3885-4925-9FC0-1757B71DE15A}"/>
              </a:ext>
            </a:extLst>
          </p:cNvPr>
          <p:cNvSpPr txBox="1"/>
          <p:nvPr/>
        </p:nvSpPr>
        <p:spPr>
          <a:xfrm>
            <a:off x="457200" y="76200"/>
            <a:ext cx="11934824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of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equipments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ordinarily required in QC lab </a:t>
            </a:r>
          </a:p>
          <a:p>
            <a:endParaRPr lang="en-US" sz="32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Mojonnier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apparatus, water baths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 air oven, Hot plates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balances, Desiccators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Colorimeter / Spectrophotometer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Nitrogen digestion / distillation apparatus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640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024" y="476251"/>
            <a:ext cx="1022032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distillation apparatus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Refrigerator, BOD incubator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Microscope, Autoclaves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Milko tester / Milko scan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Gerber fat testing centrifuge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measure for Gerber acid and iso - amyl alcohol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584215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A934CE-ADA3-4DE2-86E2-A2CCC3E05449}"/>
              </a:ext>
            </a:extLst>
          </p:cNvPr>
          <p:cNvSpPr txBox="1"/>
          <p:nvPr/>
        </p:nvSpPr>
        <p:spPr>
          <a:xfrm>
            <a:off x="438150" y="523875"/>
            <a:ext cx="98298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Butyro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refractometer with circulating water bath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Polarimeter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 meter, Viscometer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Pro-milk, Infra-red Moisture tester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purpose centrifuge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Solubility index apparatus</a:t>
            </a:r>
          </a:p>
        </p:txBody>
      </p:sp>
    </p:spTree>
    <p:extLst>
      <p:ext uri="{BB962C8B-B14F-4D97-AF65-F5344CB8AC3E}">
        <p14:creationId xmlns:p14="http://schemas.microsoft.com/office/powerpoint/2010/main" val="4006029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643844-7B27-4F28-86B4-2E79FC0661F1}"/>
              </a:ext>
            </a:extLst>
          </p:cNvPr>
          <p:cNvSpPr txBox="1"/>
          <p:nvPr/>
        </p:nvSpPr>
        <p:spPr>
          <a:xfrm>
            <a:off x="219075" y="171450"/>
            <a:ext cx="1188720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Requirements for specific purposes </a:t>
            </a: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Fat Test 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 tiled platform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suitable dimension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Wash-up Room </a:t>
            </a:r>
          </a:p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sink units with draining board &amp; draining rack.</a:t>
            </a:r>
          </a:p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Balance Room </a:t>
            </a:r>
          </a:p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least affected by vibrations. </a:t>
            </a:r>
          </a:p>
          <a:p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Doors </a:t>
            </a:r>
          </a:p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 closing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4515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86E1A3-EE6D-4F8D-AF7D-F92824B4BE25}"/>
              </a:ext>
            </a:extLst>
          </p:cNvPr>
          <p:cNvSpPr txBox="1"/>
          <p:nvPr/>
        </p:nvSpPr>
        <p:spPr>
          <a:xfrm>
            <a:off x="238124" y="161925"/>
            <a:ext cx="1142047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Bacteriological Room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dust-free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air- conditioned. </a:t>
            </a:r>
          </a:p>
          <a:p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Drains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of an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acid-proof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of discharge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taken into account.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provided with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 traps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suitable places to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 blockage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drains.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rooms meant for analytical work in the laboratory should be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fly-proof and rodent proof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8286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604" y="116632"/>
            <a:ext cx="89289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 chemical tests ordinarily conducted in a dairy laboratory</a:t>
            </a:r>
          </a:p>
          <a:p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Organoleptic test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Sediment test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 test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 test 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Acidity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SNF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Freezing point determination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Adulterants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Preservatives</a:t>
            </a:r>
          </a:p>
        </p:txBody>
      </p:sp>
    </p:spTree>
    <p:extLst>
      <p:ext uri="{BB962C8B-B14F-4D97-AF65-F5344CB8AC3E}">
        <p14:creationId xmlns:p14="http://schemas.microsoft.com/office/powerpoint/2010/main" val="1141659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FCA812-0095-4ED0-A3B8-1772D6A60FDB}"/>
              </a:ext>
            </a:extLst>
          </p:cNvPr>
          <p:cNvSpPr txBox="1"/>
          <p:nvPr/>
        </p:nvSpPr>
        <p:spPr>
          <a:xfrm>
            <a:off x="400050" y="209550"/>
            <a:ext cx="1018222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Neutralizers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Phosphatase test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Hardness of water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Available chlorine (Cl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pH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Turbidity test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Salt (NaCl) purity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BR at 40°C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Reichert–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Meissl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(RM) and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Polenske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(PV)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Acid value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Sugar / lactose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Over-run (weight per liter)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Strength of alkali / acid etc.   </a:t>
            </a:r>
          </a:p>
        </p:txBody>
      </p:sp>
    </p:spTree>
    <p:extLst>
      <p:ext uri="{BB962C8B-B14F-4D97-AF65-F5344CB8AC3E}">
        <p14:creationId xmlns:p14="http://schemas.microsoft.com/office/powerpoint/2010/main" val="218800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301FAE-F1FC-4462-8260-079D40F71D31}"/>
              </a:ext>
            </a:extLst>
          </p:cNvPr>
          <p:cNvSpPr txBox="1"/>
          <p:nvPr/>
        </p:nvSpPr>
        <p:spPr>
          <a:xfrm>
            <a:off x="304800" y="-28575"/>
            <a:ext cx="10220325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dairy laboratories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BIS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types) :</a:t>
            </a:r>
          </a:p>
          <a:p>
            <a:pPr algn="just"/>
            <a:endParaRPr lang="en-US" sz="32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Category A 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lakh liters or more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milk per day.</a:t>
            </a:r>
          </a:p>
          <a:p>
            <a:pPr marL="342900" indent="-342900" algn="just">
              <a:buAutoNum type="arabicParenR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Category B 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25,000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litres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more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milk per day, but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1 lakh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litres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Category C 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10,000 liters of milk or more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day, but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25,000 liters.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Category D 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5,000 liters of milk or more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day, but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10,000 liters.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Category E 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5,000 liters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day.</a:t>
            </a:r>
          </a:p>
        </p:txBody>
      </p:sp>
    </p:spTree>
    <p:extLst>
      <p:ext uri="{BB962C8B-B14F-4D97-AF65-F5344CB8AC3E}">
        <p14:creationId xmlns:p14="http://schemas.microsoft.com/office/powerpoint/2010/main" val="2900842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-45292"/>
            <a:ext cx="105346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Mobile Testing Laboratories 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analytical platform equipped with state-of–the–art measurement systems - to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detect, analyze and confirm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and biological adulterants/contaminants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food, water, milk etc.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 for the detection of food adulteration - rapid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and microbiological tests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particular - should have proper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 features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fabricated on a specially modified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platform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like heavy duty trucks.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FSSAI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setup the mobile testing laboratories - expected to be positioned at various locations in the country. </a:t>
            </a:r>
          </a:p>
        </p:txBody>
      </p:sp>
    </p:spTree>
    <p:extLst>
      <p:ext uri="{BB962C8B-B14F-4D97-AF65-F5344CB8AC3E}">
        <p14:creationId xmlns:p14="http://schemas.microsoft.com/office/powerpoint/2010/main" val="2783524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148A34-4A91-412A-8EF1-463C30278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0"/>
            <a:ext cx="11858625" cy="61150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40BA87-CDF9-432A-B0CF-AB6A946A0C5F}"/>
              </a:ext>
            </a:extLst>
          </p:cNvPr>
          <p:cNvSpPr txBox="1"/>
          <p:nvPr/>
        </p:nvSpPr>
        <p:spPr>
          <a:xfrm>
            <a:off x="3276600" y="5749409"/>
            <a:ext cx="61150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Testing </a:t>
            </a:r>
            <a:endParaRPr lang="en-IN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83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121965"/>
            <a:ext cx="109347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Mobile Testing Laboratory</a:t>
            </a:r>
          </a:p>
          <a:p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To take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testing - door steps of the consumers and others.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Visit the local markets, households, restaurants,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godowns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schools and other public places, conduct tests on the spot and declare the result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thereby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 awareness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people and also furnish feedback to the food safety authorities.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ii) Collection of information by means of testing and preparation of a data base, useful 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maintaining surveillance and could also be utilized by the Food Safety Officers, Laboratories and others involved in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Safety regulation.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3886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54AE8C-6C43-4805-BB00-EA41F1B6D7AD}"/>
              </a:ext>
            </a:extLst>
          </p:cNvPr>
          <p:cNvSpPr txBox="1"/>
          <p:nvPr/>
        </p:nvSpPr>
        <p:spPr>
          <a:xfrm>
            <a:off x="219075" y="388233"/>
            <a:ext cx="1072515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Design of the Laboratory</a:t>
            </a:r>
          </a:p>
          <a:p>
            <a:pPr algn="just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laminated panels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excellent insulation properties.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dimensions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type and kind of testing to be carried out in a particular laboratory.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designed in such a manner that it can be lifted by both crane, truck with container hoist and can be transported by truck, ship, train and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aeroplane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portions internally by a sliding door.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87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1C6ACE-1196-44E4-859D-F961289465C2}"/>
              </a:ext>
            </a:extLst>
          </p:cNvPr>
          <p:cNvSpPr txBox="1"/>
          <p:nvPr/>
        </p:nvSpPr>
        <p:spPr>
          <a:xfrm>
            <a:off x="276225" y="209550"/>
            <a:ext cx="102108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half of the laboratory - the preparation of samples and the other functions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laboratory where instrumentation can be located.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platform includes both rear and side entry doors with dual pan windows.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number of generators most likely two numbers one on each side of the platform.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filtered fresh air intakes and exhaust vents with HEPA (High Efficiency Particulate Air) filters to avoid contamination of environment.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53155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CB9475-9DFA-49E8-9367-91CC6AD945E3}"/>
              </a:ext>
            </a:extLst>
          </p:cNvPr>
          <p:cNvSpPr txBox="1"/>
          <p:nvPr/>
        </p:nvSpPr>
        <p:spPr>
          <a:xfrm>
            <a:off x="276224" y="-19050"/>
            <a:ext cx="11468101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basic mobile laboratory should have the following features: </a:t>
            </a: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Mobile laboratory 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ft. container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laminated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aluminium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panels. Ext. dimensions: 606 x 244 x 244 cm. 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 to external power supply (230 - 400 V).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 to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water supplies, air conditioning and internal climate control for operation in adverse weather conditions.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air conditioning and ventilation systems.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 in diesel generator for power supply in the event of power cuts.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Fume hood, refrigerator/freezer/microwave.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Lines for telephony, data, internet, e-mail.</a:t>
            </a:r>
          </a:p>
        </p:txBody>
      </p:sp>
    </p:spTree>
    <p:extLst>
      <p:ext uri="{BB962C8B-B14F-4D97-AF65-F5344CB8AC3E}">
        <p14:creationId xmlns:p14="http://schemas.microsoft.com/office/powerpoint/2010/main" val="1574034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637E09-AB4D-4254-B9A7-DA9775B10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78641"/>
            <a:ext cx="11798093" cy="58459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702989-5052-4255-9600-CFC875BEAB24}"/>
              </a:ext>
            </a:extLst>
          </p:cNvPr>
          <p:cNvSpPr txBox="1"/>
          <p:nvPr/>
        </p:nvSpPr>
        <p:spPr>
          <a:xfrm>
            <a:off x="3052763" y="3249096"/>
            <a:ext cx="6105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97157-C2A1-4923-8B6E-C40DAC085B6A}"/>
              </a:ext>
            </a:extLst>
          </p:cNvPr>
          <p:cNvSpPr txBox="1"/>
          <p:nvPr/>
        </p:nvSpPr>
        <p:spPr>
          <a:xfrm>
            <a:off x="3924299" y="5763696"/>
            <a:ext cx="523398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Equipments</a:t>
            </a:r>
            <a:endParaRPr lang="en-IN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07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F38C87-2465-4E19-92DF-74C873C79A09}"/>
              </a:ext>
            </a:extLst>
          </p:cNvPr>
          <p:cNvSpPr txBox="1"/>
          <p:nvPr/>
        </p:nvSpPr>
        <p:spPr>
          <a:xfrm>
            <a:off x="209550" y="95250"/>
            <a:ext cx="1174432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 </a:t>
            </a:r>
            <a:endParaRPr lang="en-US" sz="3200" b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equipment depends upon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kind of testing to be performed.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possible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equipments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Sampling equipment and containers.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Milko tester/Milk analyzer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Ovens, Incubators.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Gerber Centrifuge and clinical centrifuge.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Rapid chemical testing kit.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Rapid microbiological testing kits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Biosensor based tests for antibiotics etc.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Lactometers,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Computers (PC’s), Printer</a:t>
            </a:r>
          </a:p>
          <a:p>
            <a:pPr marL="400050" indent="-400050">
              <a:buAutoNum type="roman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Protective equipment 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350041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8F127B-37CE-41BF-BC98-9367324A628E}"/>
              </a:ext>
            </a:extLst>
          </p:cNvPr>
          <p:cNvSpPr txBox="1"/>
          <p:nvPr/>
        </p:nvSpPr>
        <p:spPr>
          <a:xfrm>
            <a:off x="5395913" y="3925371"/>
            <a:ext cx="358616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IN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BD20D3-ED68-4FFF-B919-A5DE1F6AE73A}"/>
              </a:ext>
            </a:extLst>
          </p:cNvPr>
          <p:cNvSpPr txBox="1"/>
          <p:nvPr/>
        </p:nvSpPr>
        <p:spPr>
          <a:xfrm>
            <a:off x="466725" y="352425"/>
            <a:ext cx="1053465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 of QC lab in a dairy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not be at a remote place from the dairy operations.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not be very close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dairy operations where there can be lot of noise, vibrations, steam etc.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preferably be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 from boiler houses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 accessible for all the major activities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dairy. </a:t>
            </a:r>
          </a:p>
        </p:txBody>
      </p:sp>
    </p:spTree>
    <p:extLst>
      <p:ext uri="{BB962C8B-B14F-4D97-AF65-F5344CB8AC3E}">
        <p14:creationId xmlns:p14="http://schemas.microsoft.com/office/powerpoint/2010/main" val="426679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0AC294-CFD4-4C4E-8702-48B673C68584}"/>
              </a:ext>
            </a:extLst>
          </p:cNvPr>
          <p:cNvSpPr txBox="1"/>
          <p:nvPr/>
        </p:nvSpPr>
        <p:spPr>
          <a:xfrm>
            <a:off x="466724" y="666750"/>
            <a:ext cx="9953625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 / design of the laboratory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number of rooms/chambers and benches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suitable dimensions.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expansion of the dairy should be kept in view.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of 2 exits.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 has given two alternate layout plans.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6870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267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requirements for a QC lab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rabicParenR"/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Walls 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smoothly finished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glazed tiles 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 up room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 -     Gerber test is conducted.</a:t>
            </a:r>
          </a:p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Windows  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sufficient number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glass panes - to receive adequate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natural light.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Lighting –</a:t>
            </a: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atural day light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ii) Northern or east - northern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exposure is preferred 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 matching. </a:t>
            </a:r>
          </a:p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iii) Lights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minimum average intensity of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to 450 lumen/m2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working level.</a:t>
            </a:r>
          </a:p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iv) Direct sun light should be avoided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sensitive instruments (e.g.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Chemical balance) </a:t>
            </a:r>
          </a:p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v) Roof light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helpful. </a:t>
            </a:r>
          </a:p>
        </p:txBody>
      </p:sp>
    </p:spTree>
    <p:extLst>
      <p:ext uri="{BB962C8B-B14F-4D97-AF65-F5344CB8AC3E}">
        <p14:creationId xmlns:p14="http://schemas.microsoft.com/office/powerpoint/2010/main" val="115544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375" y="274365"/>
            <a:ext cx="101345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Flooring  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 slippery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cleaned easily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Store room 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1. acids,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alkalies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ammonia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2. fine chemicals, glassware, apparatus and equipment.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Benches 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 designs/sizes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examples : </a:t>
            </a:r>
          </a:p>
          <a:p>
            <a:pPr marL="400050" indent="-400050">
              <a:buAutoNum type="roman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 x 75 x 90 cm</a:t>
            </a:r>
          </a:p>
          <a:p>
            <a:pPr marL="400050" indent="-400050">
              <a:buAutoNum type="roman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220 x 75 x 90 cm</a:t>
            </a:r>
          </a:p>
          <a:p>
            <a:pPr marL="400050" indent="-400050">
              <a:buAutoNum type="roman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360 x 67.5 x 90 cm</a:t>
            </a:r>
          </a:p>
          <a:p>
            <a:pPr marL="400050" indent="-400050">
              <a:buAutoNum type="roman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 x 75 x 75 cm</a:t>
            </a:r>
          </a:p>
          <a:p>
            <a:pPr marL="400050" indent="-400050">
              <a:buAutoNum type="roman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210 x 75 x 75 cm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convenient size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51520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D84CDA-A53E-49AD-8728-E9BA01DA68FD}"/>
              </a:ext>
            </a:extLst>
          </p:cNvPr>
          <p:cNvSpPr txBox="1"/>
          <p:nvPr/>
        </p:nvSpPr>
        <p:spPr>
          <a:xfrm>
            <a:off x="228600" y="276225"/>
            <a:ext cx="11163300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 top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resistant to acid and alkali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Above bench fittings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Shelves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various solutions, chemicals, reagent bottles, glassware etc. </a:t>
            </a: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Under Bench fittings -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Drawers and cupboard with shelf accommodation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of fixed or removable type and inter changeable.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Cupboards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number.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wall cupboards preferred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space for storing without occupying the floor space. </a:t>
            </a:r>
          </a:p>
        </p:txBody>
      </p:sp>
    </p:spTree>
    <p:extLst>
      <p:ext uri="{BB962C8B-B14F-4D97-AF65-F5344CB8AC3E}">
        <p14:creationId xmlns:p14="http://schemas.microsoft.com/office/powerpoint/2010/main" val="226308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A1EBFB-8D4C-48D2-BA14-14E44A658EE0}"/>
              </a:ext>
            </a:extLst>
          </p:cNvPr>
          <p:cNvSpPr txBox="1"/>
          <p:nvPr/>
        </p:nvSpPr>
        <p:spPr>
          <a:xfrm>
            <a:off x="66676" y="-47624"/>
            <a:ext cx="12030074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Sinks </a:t>
            </a:r>
          </a:p>
          <a:p>
            <a:pPr marL="514350" indent="-514350">
              <a:buAutoNum type="alphaU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dimensions in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wash-up rooms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glazed earthenware or vitreous ware or stainless steel.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Preferable dimensions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 x 45 x 25 cm.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bench or laboratory bench or working bench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fitted beneath the bench top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porcelain or other suitable material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Dimensions are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x 30 x 20 cm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Fume cupboard/ fume hood/fume chamber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efficient means of removing objectionable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fumes, gases, vapors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carrying out operations which cause fumes etc. 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Fume chambers should have the provision for gas, water, waste outlet and electricity.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953061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04" y="116633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4708088"/>
            <a:ext cx="12192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Water supply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should be adequate water supply.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Distilled water plant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adequate capacity should be available in each lab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FD3E37-8812-4EA2-A4FE-02DCCB1FF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68" y="28575"/>
            <a:ext cx="9801721" cy="41862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E1FA46D-27CF-443E-9DC3-0E068BEC0029}"/>
              </a:ext>
            </a:extLst>
          </p:cNvPr>
          <p:cNvSpPr txBox="1"/>
          <p:nvPr/>
        </p:nvSpPr>
        <p:spPr>
          <a:xfrm>
            <a:off x="3948113" y="3958709"/>
            <a:ext cx="61055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Fume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hood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0258060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606</TotalTime>
  <Words>1667</Words>
  <Application>Microsoft Office PowerPoint</Application>
  <PresentationFormat>Widescreen</PresentationFormat>
  <Paragraphs>243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Times New Roman</vt:lpstr>
      <vt:lpstr>Trebuchet MS</vt:lpstr>
      <vt:lpstr>Wingdings</vt:lpstr>
      <vt:lpstr>Wingdings 3</vt:lpstr>
      <vt:lpstr>Facet</vt:lpstr>
      <vt:lpstr>                          SETTING  UP                                    OF                    TESTING  FACILITIES                                    AND           ANALYTICAL  LABORATORIES,                             CONCEPT                                     OF       MOBILE  TESTING  LABORATORIES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Binita Rani</dc:creator>
  <cp:lastModifiedBy>Binita Rani</cp:lastModifiedBy>
  <cp:revision>52</cp:revision>
  <dcterms:created xsi:type="dcterms:W3CDTF">2020-10-11T14:00:42Z</dcterms:created>
  <dcterms:modified xsi:type="dcterms:W3CDTF">2020-11-29T12:26:54Z</dcterms:modified>
</cp:coreProperties>
</file>