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2" r:id="rId3"/>
    <p:sldId id="298" r:id="rId4"/>
    <p:sldId id="299" r:id="rId5"/>
    <p:sldId id="300" r:id="rId6"/>
    <p:sldId id="301" r:id="rId7"/>
    <p:sldId id="280" r:id="rId8"/>
    <p:sldId id="303" r:id="rId9"/>
    <p:sldId id="304" r:id="rId10"/>
    <p:sldId id="305" r:id="rId11"/>
    <p:sldId id="306" r:id="rId12"/>
    <p:sldId id="307" r:id="rId13"/>
    <p:sldId id="308" r:id="rId14"/>
    <p:sldId id="309"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24635-61AC-4860-8050-DFA225919D7B}" type="datetimeFigureOut">
              <a:rPr lang="en-IN" smtClean="0"/>
              <a:t>26-11-2020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A61DA-CB92-4017-B105-567FD5FE158E}" type="slidenum">
              <a:rPr lang="en-IN" smtClean="0"/>
              <a:t>‹#›</a:t>
            </a:fld>
            <a:endParaRPr lang="en-IN"/>
          </a:p>
        </p:txBody>
      </p:sp>
    </p:spTree>
    <p:extLst>
      <p:ext uri="{BB962C8B-B14F-4D97-AF65-F5344CB8AC3E}">
        <p14:creationId xmlns:p14="http://schemas.microsoft.com/office/powerpoint/2010/main" val="309618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26-11-2020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2678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26-11-2020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44677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26-11-2020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0929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57946E-065D-452A-B483-91BCAA9E3FED}" type="datetimeFigureOut">
              <a:rPr lang="en-IN" smtClean="0"/>
              <a:t>26-11-2020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7541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57946E-065D-452A-B483-91BCAA9E3FED}" type="datetimeFigureOut">
              <a:rPr lang="en-IN" smtClean="0"/>
              <a:t>26-11-2020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2617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F57946E-065D-452A-B483-91BCAA9E3FED}" type="datetimeFigureOut">
              <a:rPr lang="en-IN" smtClean="0"/>
              <a:t>26-11-2020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66815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F57946E-065D-452A-B483-91BCAA9E3FED}" type="datetimeFigureOut">
              <a:rPr lang="en-IN" smtClean="0"/>
              <a:t>26-11-2020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74264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F57946E-065D-452A-B483-91BCAA9E3FED}" type="datetimeFigureOut">
              <a:rPr lang="en-IN" smtClean="0"/>
              <a:t>26-11-2020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31514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7946E-065D-452A-B483-91BCAA9E3FED}" type="datetimeFigureOut">
              <a:rPr lang="en-IN" smtClean="0"/>
              <a:t>26-11-2020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379524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26-11-2020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167042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57946E-065D-452A-B483-91BCAA9E3FED}" type="datetimeFigureOut">
              <a:rPr lang="en-IN" smtClean="0"/>
              <a:t>26-11-2020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5662D0-2C31-4320-88D6-18AFAF0297EF}" type="slidenum">
              <a:rPr lang="en-IN" smtClean="0"/>
              <a:t>‹#›</a:t>
            </a:fld>
            <a:endParaRPr lang="en-IN"/>
          </a:p>
        </p:txBody>
      </p:sp>
    </p:spTree>
    <p:extLst>
      <p:ext uri="{BB962C8B-B14F-4D97-AF65-F5344CB8AC3E}">
        <p14:creationId xmlns:p14="http://schemas.microsoft.com/office/powerpoint/2010/main" val="2553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7946E-065D-452A-B483-91BCAA9E3FED}" type="datetimeFigureOut">
              <a:rPr lang="en-IN" smtClean="0"/>
              <a:t>26-11-2020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662D0-2C31-4320-88D6-18AFAF0297EF}" type="slidenum">
              <a:rPr lang="en-IN" smtClean="0"/>
              <a:t>‹#›</a:t>
            </a:fld>
            <a:endParaRPr lang="en-IN"/>
          </a:p>
        </p:txBody>
      </p:sp>
    </p:spTree>
    <p:extLst>
      <p:ext uri="{BB962C8B-B14F-4D97-AF65-F5344CB8AC3E}">
        <p14:creationId xmlns:p14="http://schemas.microsoft.com/office/powerpoint/2010/main" val="1639672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215" y="515091"/>
            <a:ext cx="10779370" cy="3397478"/>
          </a:xfrm>
        </p:spPr>
        <p:txBody>
          <a:bodyPr>
            <a:normAutofit/>
          </a:bodyPr>
          <a:lstStyle/>
          <a:p>
            <a:r>
              <a:rPr lang="en-IN" u="sng" dirty="0" smtClean="0">
                <a:latin typeface="Algerian" panose="04020705040A02060702" pitchFamily="82" charset="0"/>
              </a:rPr>
              <a:t>Unit-III</a:t>
            </a:r>
            <a:br>
              <a:rPr lang="en-IN" u="sng" dirty="0" smtClean="0">
                <a:latin typeface="Algerian" panose="04020705040A02060702" pitchFamily="82" charset="0"/>
              </a:rPr>
            </a:br>
            <a:r>
              <a:rPr lang="en-IN" dirty="0">
                <a:latin typeface="+mn-lt"/>
              </a:rPr>
              <a:t>Regulation and metabolism of </a:t>
            </a:r>
            <a:r>
              <a:rPr lang="en-IN" dirty="0" smtClean="0">
                <a:latin typeface="+mn-lt"/>
              </a:rPr>
              <a:t>hypothalamic-</a:t>
            </a:r>
            <a:r>
              <a:rPr lang="en-IN" dirty="0" err="1" smtClean="0">
                <a:latin typeface="+mn-lt"/>
              </a:rPr>
              <a:t>hypophyseal</a:t>
            </a:r>
            <a:r>
              <a:rPr lang="en-IN" dirty="0" smtClean="0">
                <a:latin typeface="+mn-lt"/>
              </a:rPr>
              <a:t> </a:t>
            </a:r>
            <a:r>
              <a:rPr lang="en-IN" dirty="0" smtClean="0">
                <a:latin typeface="+mn-lt"/>
              </a:rPr>
              <a:t>hormones-I</a:t>
            </a:r>
            <a:endParaRPr lang="en-IN" dirty="0">
              <a:latin typeface="+mn-lt"/>
            </a:endParaRPr>
          </a:p>
        </p:txBody>
      </p:sp>
      <p:sp>
        <p:nvSpPr>
          <p:cNvPr id="3" name="Subtitle 2"/>
          <p:cNvSpPr>
            <a:spLocks noGrp="1"/>
          </p:cNvSpPr>
          <p:nvPr>
            <p:ph type="subTitle" idx="1"/>
          </p:nvPr>
        </p:nvSpPr>
        <p:spPr>
          <a:xfrm>
            <a:off x="1072662" y="3947737"/>
            <a:ext cx="9927786" cy="2813548"/>
          </a:xfrm>
        </p:spPr>
        <p:txBody>
          <a:bodyPr>
            <a:normAutofit fontScale="85000" lnSpcReduction="20000"/>
          </a:bodyPr>
          <a:lstStyle/>
          <a:p>
            <a:pPr algn="l"/>
            <a:r>
              <a:rPr lang="en-IN" sz="2600" dirty="0" smtClean="0"/>
              <a:t>Chemical Bioregulation in Physiological functions</a:t>
            </a:r>
          </a:p>
          <a:p>
            <a:pPr algn="l"/>
            <a:r>
              <a:rPr lang="en-IN" sz="2600" dirty="0" smtClean="0"/>
              <a:t>Course No. – VPY- 609</a:t>
            </a:r>
          </a:p>
          <a:p>
            <a:pPr algn="l"/>
            <a:r>
              <a:rPr lang="en-IN" sz="2600" dirty="0" smtClean="0"/>
              <a:t>Credit Hrs. – 3+0=3</a:t>
            </a:r>
          </a:p>
          <a:p>
            <a:pPr algn="l"/>
            <a:r>
              <a:rPr lang="en-US" sz="2600" dirty="0" smtClean="0"/>
              <a:t>Date: 25.11.2020</a:t>
            </a:r>
            <a:endParaRPr lang="en-IN" sz="2600" dirty="0" smtClean="0"/>
          </a:p>
          <a:p>
            <a:pPr algn="r"/>
            <a:r>
              <a:rPr lang="en-IN" b="1" dirty="0" err="1" smtClean="0"/>
              <a:t>Dr.</a:t>
            </a:r>
            <a:r>
              <a:rPr lang="en-IN" b="1" dirty="0" smtClean="0"/>
              <a:t> </a:t>
            </a:r>
            <a:r>
              <a:rPr lang="en-IN" b="1" dirty="0" err="1" smtClean="0"/>
              <a:t>Pramod</a:t>
            </a:r>
            <a:r>
              <a:rPr lang="en-IN" b="1" dirty="0" smtClean="0"/>
              <a:t> Kumar</a:t>
            </a:r>
          </a:p>
          <a:p>
            <a:pPr algn="r"/>
            <a:r>
              <a:rPr lang="en-IN" dirty="0" err="1" smtClean="0"/>
              <a:t>Asstt</a:t>
            </a:r>
            <a:r>
              <a:rPr lang="en-IN" dirty="0" smtClean="0"/>
              <a:t>. Professor</a:t>
            </a:r>
          </a:p>
          <a:p>
            <a:pPr algn="r"/>
            <a:r>
              <a:rPr lang="en-IN" dirty="0" err="1" smtClean="0"/>
              <a:t>Deptt</a:t>
            </a:r>
            <a:r>
              <a:rPr lang="en-IN" dirty="0" smtClean="0"/>
              <a:t>. of Veterinary Physiology</a:t>
            </a:r>
          </a:p>
          <a:p>
            <a:pPr algn="r"/>
            <a:r>
              <a:rPr lang="en-IN" dirty="0" smtClean="0"/>
              <a:t>BVC, Patna</a:t>
            </a:r>
            <a:endParaRPr lang="en-IN" dirty="0"/>
          </a:p>
        </p:txBody>
      </p:sp>
      <p:pic>
        <p:nvPicPr>
          <p:cNvPr id="4" name="Picture 3" descr="C:\Users\BVC\Desktop\BASU-Logo.jpg"/>
          <p:cNvPicPr/>
          <p:nvPr/>
        </p:nvPicPr>
        <p:blipFill>
          <a:blip r:embed="rId2"/>
          <a:srcRect/>
          <a:stretch>
            <a:fillRect/>
          </a:stretch>
        </p:blipFill>
        <p:spPr bwMode="auto">
          <a:xfrm>
            <a:off x="407376" y="161192"/>
            <a:ext cx="1466850" cy="733425"/>
          </a:xfrm>
          <a:prstGeom prst="rect">
            <a:avLst/>
          </a:prstGeom>
          <a:noFill/>
          <a:ln w="9525">
            <a:noFill/>
            <a:miter lim="800000"/>
            <a:headEnd/>
            <a:tailEnd/>
          </a:ln>
        </p:spPr>
      </p:pic>
      <p:pic>
        <p:nvPicPr>
          <p:cNvPr id="5" name="Picture 4" descr="C:\Users\BVC\Desktop\Colour_Logo_BVC.JPG"/>
          <p:cNvPicPr/>
          <p:nvPr/>
        </p:nvPicPr>
        <p:blipFill>
          <a:blip r:embed="rId3"/>
          <a:srcRect/>
          <a:stretch>
            <a:fillRect/>
          </a:stretch>
        </p:blipFill>
        <p:spPr bwMode="auto">
          <a:xfrm>
            <a:off x="11000448" y="152400"/>
            <a:ext cx="790575" cy="828675"/>
          </a:xfrm>
          <a:prstGeom prst="rect">
            <a:avLst/>
          </a:prstGeom>
          <a:noFill/>
          <a:ln w="9525">
            <a:noFill/>
            <a:miter lim="800000"/>
            <a:headEnd/>
            <a:tailEnd/>
          </a:ln>
        </p:spPr>
      </p:pic>
    </p:spTree>
    <p:extLst>
      <p:ext uri="{BB962C8B-B14F-4D97-AF65-F5344CB8AC3E}">
        <p14:creationId xmlns:p14="http://schemas.microsoft.com/office/powerpoint/2010/main" val="345696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6202"/>
            <a:ext cx="10515600" cy="4030052"/>
          </a:xfrm>
        </p:spPr>
        <p:txBody>
          <a:bodyPr/>
          <a:lstStyle/>
          <a:p>
            <a:pPr algn="just"/>
            <a:r>
              <a:rPr lang="en-IN" dirty="0"/>
              <a:t>The blood vessels connect together to form </a:t>
            </a:r>
            <a:r>
              <a:rPr lang="en-IN" dirty="0" err="1"/>
              <a:t>hypophyseal</a:t>
            </a:r>
            <a:r>
              <a:rPr lang="en-IN" dirty="0"/>
              <a:t> portal veins, carrying the blood through the infundibulum to the adenohypophysis. There the vessels branch out in order to form the secondary, capillary plexus.</a:t>
            </a:r>
          </a:p>
          <a:p>
            <a:pPr algn="just"/>
            <a:endParaRPr lang="en-IN" dirty="0" smtClean="0"/>
          </a:p>
          <a:p>
            <a:pPr algn="just"/>
            <a:r>
              <a:rPr lang="en-IN" dirty="0" smtClean="0"/>
              <a:t>The </a:t>
            </a:r>
            <a:r>
              <a:rPr lang="en-IN" dirty="0"/>
              <a:t>described system carries the hypothalamic hormones directly into the adenohypophysis, so they are not diluted in the systemic circulation and reach the secondary capillary plexus in high enough concentrations.</a:t>
            </a:r>
          </a:p>
        </p:txBody>
      </p:sp>
    </p:spTree>
    <p:extLst>
      <p:ext uri="{BB962C8B-B14F-4D97-AF65-F5344CB8AC3E}">
        <p14:creationId xmlns:p14="http://schemas.microsoft.com/office/powerpoint/2010/main" val="137957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604" y="365125"/>
            <a:ext cx="9272954" cy="1325563"/>
          </a:xfrm>
        </p:spPr>
        <p:txBody>
          <a:bodyPr>
            <a:normAutofit/>
          </a:bodyPr>
          <a:lstStyle/>
          <a:p>
            <a:pPr algn="ctr"/>
            <a:r>
              <a:rPr lang="en-IN" sz="4000" b="1" dirty="0" err="1"/>
              <a:t>Liberins</a:t>
            </a:r>
            <a:r>
              <a:rPr lang="en-IN" sz="4000" dirty="0"/>
              <a:t> – also known as releasing hormones or releasing factors (RH / RF</a:t>
            </a:r>
            <a:r>
              <a:rPr lang="en-IN" sz="4000" dirty="0" smtClean="0"/>
              <a:t>)</a:t>
            </a:r>
            <a:endParaRPr lang="en-IN" sz="4000" dirty="0"/>
          </a:p>
        </p:txBody>
      </p:sp>
      <p:sp>
        <p:nvSpPr>
          <p:cNvPr id="3" name="Content Placeholder 2"/>
          <p:cNvSpPr>
            <a:spLocks noGrp="1"/>
          </p:cNvSpPr>
          <p:nvPr>
            <p:ph idx="1"/>
          </p:nvPr>
        </p:nvSpPr>
        <p:spPr>
          <a:xfrm>
            <a:off x="838200" y="2063015"/>
            <a:ext cx="10515600" cy="3423383"/>
          </a:xfrm>
        </p:spPr>
        <p:txBody>
          <a:bodyPr/>
          <a:lstStyle/>
          <a:p>
            <a:pPr marL="0" indent="0" algn="just" fontAlgn="base">
              <a:buNone/>
            </a:pPr>
            <a:r>
              <a:rPr lang="en-IN" dirty="0"/>
              <a:t>Thyrotropin releasing hormone (TRH)</a:t>
            </a:r>
          </a:p>
          <a:p>
            <a:pPr algn="just" fontAlgn="base"/>
            <a:r>
              <a:rPr lang="en-IN" dirty="0"/>
              <a:t>TRH is a tripeptide produced in the cells of paraventricular nucleus of hypothalamus. </a:t>
            </a:r>
            <a:r>
              <a:rPr lang="en-IN" dirty="0" smtClean="0"/>
              <a:t>It</a:t>
            </a:r>
            <a:r>
              <a:rPr lang="en-IN" dirty="0"/>
              <a:t> stimulate the secretion of TSH in the adenohypophysis, but at the same time it has similar effect on the secretion of prolactin. The regulation of its production is via a negative feedback – increase in the concentration of thyroid hormones inhibits its synthesis. Furthermore, somatostatin also exerts some inhibitory effect on its production</a:t>
            </a:r>
            <a:r>
              <a:rPr lang="en-IN" dirty="0" smtClean="0"/>
              <a:t>.</a:t>
            </a:r>
            <a:endParaRPr lang="en-IN" dirty="0"/>
          </a:p>
        </p:txBody>
      </p:sp>
    </p:spTree>
    <p:extLst>
      <p:ext uri="{BB962C8B-B14F-4D97-AF65-F5344CB8AC3E}">
        <p14:creationId xmlns:p14="http://schemas.microsoft.com/office/powerpoint/2010/main" val="92448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0515600" cy="5794131"/>
          </a:xfrm>
        </p:spPr>
        <p:txBody>
          <a:bodyPr>
            <a:normAutofit fontScale="92500" lnSpcReduction="10000"/>
          </a:bodyPr>
          <a:lstStyle/>
          <a:p>
            <a:pPr marL="0" indent="0" algn="just" fontAlgn="base">
              <a:buNone/>
            </a:pPr>
            <a:r>
              <a:rPr lang="en-IN" dirty="0"/>
              <a:t>Gonadotropin releasing hormone – also known as </a:t>
            </a:r>
            <a:r>
              <a:rPr lang="en-IN" dirty="0" err="1"/>
              <a:t>gonadoliberin</a:t>
            </a:r>
            <a:r>
              <a:rPr lang="en-IN" dirty="0"/>
              <a:t> (</a:t>
            </a:r>
            <a:r>
              <a:rPr lang="en-IN" dirty="0" err="1" smtClean="0"/>
              <a:t>GnRH</a:t>
            </a:r>
            <a:r>
              <a:rPr lang="en-IN" dirty="0" smtClean="0"/>
              <a:t>)</a:t>
            </a:r>
          </a:p>
          <a:p>
            <a:pPr marL="0" indent="0" algn="just" fontAlgn="base">
              <a:buNone/>
            </a:pPr>
            <a:endParaRPr lang="en-IN" dirty="0"/>
          </a:p>
          <a:p>
            <a:pPr algn="just" fontAlgn="base"/>
            <a:r>
              <a:rPr lang="en-IN" dirty="0"/>
              <a:t>This 10 amino-acid-long hormone, produced in the medial part of </a:t>
            </a:r>
            <a:r>
              <a:rPr lang="en-IN" i="1" dirty="0"/>
              <a:t>area </a:t>
            </a:r>
            <a:r>
              <a:rPr lang="en-IN" i="1" dirty="0" err="1"/>
              <a:t>preoptica</a:t>
            </a:r>
            <a:r>
              <a:rPr lang="en-IN" dirty="0"/>
              <a:t>, stimulates the production of </a:t>
            </a:r>
            <a:r>
              <a:rPr lang="en-IN" dirty="0" err="1"/>
              <a:t>adenohypophyseal</a:t>
            </a:r>
            <a:r>
              <a:rPr lang="en-IN" dirty="0"/>
              <a:t> LH and FSH. Its secretion occurs </a:t>
            </a:r>
            <a:r>
              <a:rPr lang="en-IN" dirty="0" smtClean="0"/>
              <a:t>with </a:t>
            </a:r>
            <a:r>
              <a:rPr lang="en-IN" dirty="0"/>
              <a:t>variable frequency (pulses usually occur every 60 to 90 minutes and last about 1 minute). </a:t>
            </a:r>
            <a:r>
              <a:rPr lang="en-IN" dirty="0" smtClean="0"/>
              <a:t>When </a:t>
            </a:r>
            <a:r>
              <a:rPr lang="en-IN" dirty="0"/>
              <a:t>the level of </a:t>
            </a:r>
            <a:r>
              <a:rPr lang="en-IN" dirty="0" err="1"/>
              <a:t>GnRH</a:t>
            </a:r>
            <a:r>
              <a:rPr lang="en-IN" dirty="0"/>
              <a:t> stays constantly high, the secretion of LH decreases until it completely disappears. </a:t>
            </a:r>
            <a:endParaRPr lang="en-IN" dirty="0" smtClean="0"/>
          </a:p>
          <a:p>
            <a:pPr algn="just" fontAlgn="base"/>
            <a:endParaRPr lang="en-IN" dirty="0"/>
          </a:p>
          <a:p>
            <a:pPr algn="just" fontAlgn="base"/>
            <a:r>
              <a:rPr lang="en-IN" dirty="0" smtClean="0"/>
              <a:t>The </a:t>
            </a:r>
            <a:r>
              <a:rPr lang="en-IN" dirty="0"/>
              <a:t>neurons synthesizing </a:t>
            </a:r>
            <a:r>
              <a:rPr lang="en-IN" dirty="0" err="1"/>
              <a:t>GnRH</a:t>
            </a:r>
            <a:r>
              <a:rPr lang="en-IN" dirty="0"/>
              <a:t> develop during the embryonic </a:t>
            </a:r>
            <a:r>
              <a:rPr lang="en-IN" dirty="0" smtClean="0"/>
              <a:t>age. </a:t>
            </a:r>
            <a:r>
              <a:rPr lang="en-IN" dirty="0"/>
              <a:t>They have to migrate </a:t>
            </a:r>
            <a:r>
              <a:rPr lang="en-IN" dirty="0" smtClean="0"/>
              <a:t>through </a:t>
            </a:r>
            <a:r>
              <a:rPr lang="en-IN" dirty="0"/>
              <a:t>the brain to a region of future hypothalamus. A genetic defect of this migration (an X-linked mutation) called a </a:t>
            </a:r>
            <a:r>
              <a:rPr lang="en-IN" dirty="0" err="1"/>
              <a:t>Kallmann</a:t>
            </a:r>
            <a:r>
              <a:rPr lang="en-IN" dirty="0"/>
              <a:t> syndrome causes the absence of </a:t>
            </a:r>
            <a:r>
              <a:rPr lang="en-IN" dirty="0" err="1"/>
              <a:t>GnRH</a:t>
            </a:r>
            <a:r>
              <a:rPr lang="en-IN" dirty="0"/>
              <a:t>-producing cells in the hypothalamus. As a consequence of low level of sex hormones, the gonads are underdeveloped </a:t>
            </a:r>
            <a:r>
              <a:rPr lang="en-IN" dirty="0" smtClean="0"/>
              <a:t>and</a:t>
            </a:r>
            <a:r>
              <a:rPr lang="en-IN" dirty="0"/>
              <a:t>, in the case of </a:t>
            </a:r>
            <a:r>
              <a:rPr lang="en-IN" dirty="0" err="1"/>
              <a:t>Kallmann</a:t>
            </a:r>
            <a:r>
              <a:rPr lang="en-IN" dirty="0"/>
              <a:t> syndrome, associated with impaired sense of smell.</a:t>
            </a:r>
          </a:p>
          <a:p>
            <a:pPr algn="just"/>
            <a:endParaRPr lang="en-IN" dirty="0"/>
          </a:p>
        </p:txBody>
      </p:sp>
    </p:spTree>
    <p:extLst>
      <p:ext uri="{BB962C8B-B14F-4D97-AF65-F5344CB8AC3E}">
        <p14:creationId xmlns:p14="http://schemas.microsoft.com/office/powerpoint/2010/main" val="199909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2177"/>
            <a:ext cx="10515600" cy="5464786"/>
          </a:xfrm>
        </p:spPr>
        <p:txBody>
          <a:bodyPr>
            <a:normAutofit/>
          </a:bodyPr>
          <a:lstStyle/>
          <a:p>
            <a:pPr marL="0" indent="0" algn="just" fontAlgn="base">
              <a:buNone/>
            </a:pPr>
            <a:r>
              <a:rPr lang="en-IN" dirty="0" err="1" smtClean="0"/>
              <a:t>Corticotropin</a:t>
            </a:r>
            <a:r>
              <a:rPr lang="en-IN" dirty="0" smtClean="0"/>
              <a:t> (CRH</a:t>
            </a:r>
            <a:r>
              <a:rPr lang="en-IN" dirty="0"/>
              <a:t>)</a:t>
            </a:r>
          </a:p>
          <a:p>
            <a:pPr algn="just" fontAlgn="base"/>
            <a:r>
              <a:rPr lang="en-IN" dirty="0" smtClean="0"/>
              <a:t>A </a:t>
            </a:r>
            <a:r>
              <a:rPr lang="en-IN" dirty="0"/>
              <a:t>protein hormone made of 41 amino acids, produced by the paraventricular nucleus. It enhances the synthesis of </a:t>
            </a:r>
            <a:r>
              <a:rPr lang="en-IN" dirty="0" smtClean="0"/>
              <a:t>pro-</a:t>
            </a:r>
            <a:r>
              <a:rPr lang="en-IN" dirty="0" err="1" smtClean="0"/>
              <a:t>opiomelanocortin</a:t>
            </a:r>
            <a:r>
              <a:rPr lang="en-IN" dirty="0"/>
              <a:t> (POMC) and all of its derived hormones (ACTH, MSH, </a:t>
            </a:r>
            <a:r>
              <a:rPr lang="el-GR" dirty="0"/>
              <a:t>β-</a:t>
            </a:r>
            <a:r>
              <a:rPr lang="en-IN" dirty="0"/>
              <a:t>endorphin etc</a:t>
            </a:r>
            <a:r>
              <a:rPr lang="en-IN" dirty="0" smtClean="0"/>
              <a:t>.).</a:t>
            </a:r>
          </a:p>
          <a:p>
            <a:pPr algn="just" fontAlgn="base"/>
            <a:endParaRPr lang="en-IN" dirty="0"/>
          </a:p>
          <a:p>
            <a:pPr marL="0" indent="0" algn="just" fontAlgn="base">
              <a:buNone/>
            </a:pPr>
            <a:r>
              <a:rPr lang="en-IN" dirty="0"/>
              <a:t>Growth hormone releasing hormone, </a:t>
            </a:r>
            <a:r>
              <a:rPr lang="en-IN" dirty="0" smtClean="0"/>
              <a:t>somatoliberin </a:t>
            </a:r>
            <a:r>
              <a:rPr lang="en-IN" dirty="0"/>
              <a:t>(GRH)</a:t>
            </a:r>
          </a:p>
          <a:p>
            <a:pPr algn="just" fontAlgn="base"/>
            <a:r>
              <a:rPr lang="en-IN" dirty="0"/>
              <a:t>GRH is synthesized in the </a:t>
            </a:r>
            <a:r>
              <a:rPr lang="en-IN" i="1" dirty="0"/>
              <a:t>nucleus </a:t>
            </a:r>
            <a:r>
              <a:rPr lang="en-IN" i="1" dirty="0" err="1"/>
              <a:t>arcuatus</a:t>
            </a:r>
            <a:r>
              <a:rPr lang="en-IN" dirty="0"/>
              <a:t> and is a representative of peptide hormones with the length of 44 amino acids. Its main function is to stimulate the production of growth hormone (somatotropin – STH). Through negative feedback, it also influences the synthesis of IGF-1 (insulin-like growth </a:t>
            </a:r>
            <a:r>
              <a:rPr lang="en-IN" dirty="0" smtClean="0"/>
              <a:t>factor).</a:t>
            </a:r>
            <a:endParaRPr lang="en-IN" dirty="0"/>
          </a:p>
          <a:p>
            <a:pPr algn="just" fontAlgn="base"/>
            <a:endParaRPr lang="en-IN" dirty="0"/>
          </a:p>
          <a:p>
            <a:pPr algn="just"/>
            <a:endParaRPr lang="en-IN" dirty="0"/>
          </a:p>
        </p:txBody>
      </p:sp>
    </p:spTree>
    <p:extLst>
      <p:ext uri="{BB962C8B-B14F-4D97-AF65-F5344CB8AC3E}">
        <p14:creationId xmlns:p14="http://schemas.microsoft.com/office/powerpoint/2010/main" val="3542304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944" y="285997"/>
            <a:ext cx="9185033" cy="1325563"/>
          </a:xfrm>
        </p:spPr>
        <p:txBody>
          <a:bodyPr>
            <a:normAutofit/>
          </a:bodyPr>
          <a:lstStyle/>
          <a:p>
            <a:r>
              <a:rPr lang="en-IN" sz="4000" b="1" dirty="0"/>
              <a:t>Statins</a:t>
            </a:r>
            <a:r>
              <a:rPr lang="en-IN" sz="4000" dirty="0"/>
              <a:t> – also known as inhibitory hormones or inhibitory factors (IH / IF</a:t>
            </a:r>
            <a:r>
              <a:rPr lang="en-IN" sz="4000" dirty="0" smtClean="0"/>
              <a:t>)</a:t>
            </a:r>
            <a:endParaRPr lang="en-IN" sz="4000" dirty="0"/>
          </a:p>
        </p:txBody>
      </p:sp>
      <p:sp>
        <p:nvSpPr>
          <p:cNvPr id="3" name="Content Placeholder 2"/>
          <p:cNvSpPr>
            <a:spLocks noGrp="1"/>
          </p:cNvSpPr>
          <p:nvPr>
            <p:ph idx="1"/>
          </p:nvPr>
        </p:nvSpPr>
        <p:spPr>
          <a:xfrm>
            <a:off x="838200" y="1776043"/>
            <a:ext cx="10515600" cy="4492870"/>
          </a:xfrm>
        </p:spPr>
        <p:txBody>
          <a:bodyPr/>
          <a:lstStyle/>
          <a:p>
            <a:pPr algn="just" fontAlgn="base"/>
            <a:r>
              <a:rPr lang="en-IN" dirty="0"/>
              <a:t>Statins decrease the production of </a:t>
            </a:r>
            <a:r>
              <a:rPr lang="en-IN" dirty="0" err="1"/>
              <a:t>hypophyseal</a:t>
            </a:r>
            <a:r>
              <a:rPr lang="en-IN" dirty="0"/>
              <a:t> hormones.</a:t>
            </a:r>
          </a:p>
          <a:p>
            <a:pPr marL="0" indent="0" algn="just" fontAlgn="base">
              <a:buNone/>
            </a:pPr>
            <a:r>
              <a:rPr lang="en-IN" dirty="0" smtClean="0"/>
              <a:t>Somatostatin</a:t>
            </a:r>
            <a:r>
              <a:rPr lang="en-IN" dirty="0"/>
              <a:t> (growth hormone inhibitory hormone – GIH)</a:t>
            </a:r>
          </a:p>
          <a:p>
            <a:pPr algn="just" fontAlgn="base"/>
            <a:r>
              <a:rPr lang="en-IN" dirty="0"/>
              <a:t>Somatostatin is a hormone formed in the neurons of paraventricular nucleus of hypothalamus in the form of a </a:t>
            </a:r>
            <a:r>
              <a:rPr lang="en-IN" dirty="0" err="1" smtClean="0"/>
              <a:t>prepro</a:t>
            </a:r>
            <a:r>
              <a:rPr lang="en-IN" dirty="0" smtClean="0"/>
              <a:t>-protein</a:t>
            </a:r>
            <a:r>
              <a:rPr lang="en-IN" dirty="0"/>
              <a:t>. This precursor molecule can be split into one of two forms: shorter, 14 amino-acid long molecule that constitutes most of the produced hormone (up to 90 %) or longer, 28 amino-acid hormone (around 10 % of the produced GIH). Both forms are active and their main role is to reduce the release of STH. To a lesser extent they also participate in the inhibition of TSH secretion</a:t>
            </a:r>
            <a:r>
              <a:rPr lang="en-IN" dirty="0" smtClean="0"/>
              <a:t>.</a:t>
            </a:r>
            <a:endParaRPr lang="en-IN" dirty="0"/>
          </a:p>
        </p:txBody>
      </p:sp>
    </p:spTree>
    <p:extLst>
      <p:ext uri="{BB962C8B-B14F-4D97-AF65-F5344CB8AC3E}">
        <p14:creationId xmlns:p14="http://schemas.microsoft.com/office/powerpoint/2010/main" val="360891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9954"/>
            <a:ext cx="10515600" cy="2769577"/>
          </a:xfrm>
        </p:spPr>
        <p:txBody>
          <a:bodyPr/>
          <a:lstStyle/>
          <a:p>
            <a:pPr marL="0" indent="0" algn="just" fontAlgn="base">
              <a:buNone/>
            </a:pPr>
            <a:r>
              <a:rPr lang="en-IN" dirty="0"/>
              <a:t>Prolactin inhibitory hormone (PIH, dopamine)</a:t>
            </a:r>
          </a:p>
          <a:p>
            <a:pPr algn="just" fontAlgn="base"/>
            <a:r>
              <a:rPr lang="en-IN" dirty="0"/>
              <a:t>PIH is synthesized, like GRH, in the </a:t>
            </a:r>
            <a:r>
              <a:rPr lang="en-IN" i="1" dirty="0"/>
              <a:t>nucleus </a:t>
            </a:r>
            <a:r>
              <a:rPr lang="en-IN" i="1" dirty="0" err="1"/>
              <a:t>arcuatus</a:t>
            </a:r>
            <a:r>
              <a:rPr lang="en-IN" dirty="0"/>
              <a:t> and is an inhibitor of prolactin and TSH production. Apart from an inhibitory effect of GRH, it is believed that the secretion of prolactin is suppressed by another neuropeptide called GAP (gonadotropin-releasing hormone associated peptide).</a:t>
            </a:r>
          </a:p>
          <a:p>
            <a:pPr algn="just"/>
            <a:endParaRPr lang="en-IN" dirty="0"/>
          </a:p>
        </p:txBody>
      </p:sp>
    </p:spTree>
    <p:extLst>
      <p:ext uri="{BB962C8B-B14F-4D97-AF65-F5344CB8AC3E}">
        <p14:creationId xmlns:p14="http://schemas.microsoft.com/office/powerpoint/2010/main" val="321106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260" y="198077"/>
            <a:ext cx="6761285" cy="593237"/>
          </a:xfrm>
        </p:spPr>
        <p:txBody>
          <a:bodyPr>
            <a:normAutofit fontScale="90000"/>
          </a:bodyPr>
          <a:lstStyle/>
          <a:p>
            <a:r>
              <a:rPr lang="en-IN" b="1" dirty="0"/>
              <a:t>Hypothalamic – Pituitary </a:t>
            </a:r>
            <a:r>
              <a:rPr lang="en-IN" b="1" dirty="0" smtClean="0"/>
              <a:t>System</a:t>
            </a:r>
            <a:endParaRPr lang="en-IN" b="1" dirty="0"/>
          </a:p>
        </p:txBody>
      </p:sp>
      <p:sp>
        <p:nvSpPr>
          <p:cNvPr id="3" name="Content Placeholder 2"/>
          <p:cNvSpPr>
            <a:spLocks noGrp="1"/>
          </p:cNvSpPr>
          <p:nvPr>
            <p:ph idx="1"/>
          </p:nvPr>
        </p:nvSpPr>
        <p:spPr>
          <a:xfrm>
            <a:off x="838200" y="1151792"/>
            <a:ext cx="10515600" cy="5354516"/>
          </a:xfrm>
        </p:spPr>
        <p:txBody>
          <a:bodyPr>
            <a:normAutofit fontScale="92500" lnSpcReduction="20000"/>
          </a:bodyPr>
          <a:lstStyle/>
          <a:p>
            <a:pPr algn="just"/>
            <a:r>
              <a:rPr lang="en-IN" dirty="0"/>
              <a:t>T</a:t>
            </a:r>
            <a:r>
              <a:rPr lang="en-IN" dirty="0" smtClean="0"/>
              <a:t>he </a:t>
            </a:r>
            <a:r>
              <a:rPr lang="en-IN" dirty="0" err="1"/>
              <a:t>hypothalamo-hypophyseal</a:t>
            </a:r>
            <a:r>
              <a:rPr lang="en-IN" dirty="0"/>
              <a:t> system represents the most important component of the endocrine system. Apart from these so-called </a:t>
            </a:r>
            <a:r>
              <a:rPr lang="en-IN" dirty="0" err="1"/>
              <a:t>glandotropic</a:t>
            </a:r>
            <a:r>
              <a:rPr lang="en-IN" dirty="0"/>
              <a:t> functions (affecting other glands of endocrine secretion), it also has the capacity to regulate non-endocrine tissues as well, functions termed as </a:t>
            </a:r>
            <a:r>
              <a:rPr lang="en-IN" dirty="0" err="1"/>
              <a:t>aglandotropic</a:t>
            </a:r>
            <a:r>
              <a:rPr lang="en-IN" dirty="0" smtClean="0"/>
              <a:t>.</a:t>
            </a:r>
          </a:p>
          <a:p>
            <a:pPr algn="just"/>
            <a:endParaRPr lang="en-IN" dirty="0"/>
          </a:p>
          <a:p>
            <a:pPr algn="just"/>
            <a:r>
              <a:rPr lang="en-IN" dirty="0"/>
              <a:t>Hypothalamus is a part of </a:t>
            </a:r>
            <a:r>
              <a:rPr lang="en-IN" dirty="0" smtClean="0"/>
              <a:t>diencephalon and it </a:t>
            </a:r>
            <a:r>
              <a:rPr lang="en-IN" dirty="0"/>
              <a:t>is situated in the region of brain under the thalamus </a:t>
            </a:r>
            <a:r>
              <a:rPr lang="en-IN" dirty="0" smtClean="0"/>
              <a:t>and (3</a:t>
            </a:r>
            <a:r>
              <a:rPr lang="en-IN" baseline="30000" dirty="0" smtClean="0"/>
              <a:t>rd</a:t>
            </a:r>
            <a:r>
              <a:rPr lang="en-IN" dirty="0"/>
              <a:t> cerebral ventricle). This is the place where forebrain, midbrain and hindbrain meet one another. </a:t>
            </a:r>
            <a:endParaRPr lang="en-IN" dirty="0" smtClean="0"/>
          </a:p>
          <a:p>
            <a:pPr algn="just"/>
            <a:endParaRPr lang="en-IN" dirty="0"/>
          </a:p>
          <a:p>
            <a:pPr algn="just"/>
            <a:r>
              <a:rPr lang="en-IN" dirty="0" smtClean="0"/>
              <a:t>Hypothalamus is made of several nuclei with diverse functions (controlling, for example, thermoregulation, intake of food, functions of the autonomic nervous system or our experience of emotions). The hypothalamus and </a:t>
            </a:r>
            <a:r>
              <a:rPr lang="en-IN" dirty="0" err="1" smtClean="0"/>
              <a:t>hypophysis</a:t>
            </a:r>
            <a:r>
              <a:rPr lang="en-IN" dirty="0" smtClean="0"/>
              <a:t> axis represents a structure connecting nervous and endocrine system with an ability to convert humoral signals from the body periphery into efferent nerve impulses and conversely, to convert the afferent nerve impulses to humoral signals.</a:t>
            </a:r>
            <a:endParaRPr lang="en-IN" dirty="0"/>
          </a:p>
        </p:txBody>
      </p:sp>
    </p:spTree>
    <p:extLst>
      <p:ext uri="{BB962C8B-B14F-4D97-AF65-F5344CB8AC3E}">
        <p14:creationId xmlns:p14="http://schemas.microsoft.com/office/powerpoint/2010/main" val="4191410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192" y="307730"/>
            <a:ext cx="2813539" cy="565273"/>
          </a:xfrm>
        </p:spPr>
        <p:txBody>
          <a:bodyPr>
            <a:noAutofit/>
          </a:bodyPr>
          <a:lstStyle/>
          <a:p>
            <a:pPr algn="ctr"/>
            <a:r>
              <a:rPr lang="en-IN" sz="3600" b="1" dirty="0" smtClean="0"/>
              <a:t>Hypothalamus</a:t>
            </a:r>
            <a:endParaRPr lang="en-IN" sz="3600" b="1" dirty="0"/>
          </a:p>
        </p:txBody>
      </p:sp>
      <p:sp>
        <p:nvSpPr>
          <p:cNvPr id="3" name="Content Placeholder 2"/>
          <p:cNvSpPr>
            <a:spLocks noGrp="1"/>
          </p:cNvSpPr>
          <p:nvPr>
            <p:ph idx="1"/>
          </p:nvPr>
        </p:nvSpPr>
        <p:spPr>
          <a:xfrm>
            <a:off x="838200" y="984736"/>
            <a:ext cx="10515600" cy="5556739"/>
          </a:xfrm>
        </p:spPr>
        <p:txBody>
          <a:bodyPr>
            <a:normAutofit/>
          </a:bodyPr>
          <a:lstStyle/>
          <a:p>
            <a:pPr algn="just"/>
            <a:r>
              <a:rPr lang="en-IN" dirty="0"/>
              <a:t>The hypothalamus is a small but important area in the </a:t>
            </a:r>
            <a:r>
              <a:rPr lang="en-IN" dirty="0" err="1"/>
              <a:t>center</a:t>
            </a:r>
            <a:r>
              <a:rPr lang="en-IN" dirty="0"/>
              <a:t> of the brain. It plays an important role in hormone production and helps to stimulate many important processes in the body and is located in the brain, between the pituitary gland and thalamus</a:t>
            </a:r>
            <a:r>
              <a:rPr lang="en-IN" dirty="0" smtClean="0"/>
              <a:t>.</a:t>
            </a:r>
          </a:p>
          <a:p>
            <a:pPr algn="just"/>
            <a:endParaRPr lang="en-IN" dirty="0"/>
          </a:p>
          <a:p>
            <a:pPr algn="just"/>
            <a:r>
              <a:rPr lang="en-IN" dirty="0"/>
              <a:t>The hypothalamus’ main role is to keep the body in homeostasis as much as possible</a:t>
            </a:r>
            <a:r>
              <a:rPr lang="en-IN" dirty="0" smtClean="0"/>
              <a:t>.</a:t>
            </a:r>
          </a:p>
          <a:p>
            <a:pPr algn="just"/>
            <a:endParaRPr lang="en-IN" dirty="0"/>
          </a:p>
          <a:p>
            <a:pPr algn="just"/>
            <a:r>
              <a:rPr lang="en-IN" dirty="0"/>
              <a:t>Homeostasis means a healthful, balanced bodily state. The body is always trying to achieve this balance. Feelings of hunger, </a:t>
            </a:r>
            <a:r>
              <a:rPr lang="en-IN" dirty="0" smtClean="0"/>
              <a:t>are </a:t>
            </a:r>
            <a:r>
              <a:rPr lang="en-IN" dirty="0"/>
              <a:t>the brain’s way of letting its owner know that they need more nutrients to achieve homeostasis.</a:t>
            </a:r>
          </a:p>
          <a:p>
            <a:pPr algn="just"/>
            <a:endParaRPr lang="en-IN" dirty="0"/>
          </a:p>
        </p:txBody>
      </p:sp>
    </p:spTree>
    <p:extLst>
      <p:ext uri="{BB962C8B-B14F-4D97-AF65-F5344CB8AC3E}">
        <p14:creationId xmlns:p14="http://schemas.microsoft.com/office/powerpoint/2010/main" val="47653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108"/>
            <a:ext cx="10515600" cy="6339254"/>
          </a:xfrm>
        </p:spPr>
        <p:txBody>
          <a:bodyPr>
            <a:normAutofit lnSpcReduction="10000"/>
          </a:bodyPr>
          <a:lstStyle/>
          <a:p>
            <a:pPr algn="just"/>
            <a:r>
              <a:rPr lang="en-IN" dirty="0"/>
              <a:t>The hypothalamus acts as the connector between the endocrine and nervous </a:t>
            </a:r>
            <a:r>
              <a:rPr lang="en-IN" dirty="0" smtClean="0"/>
              <a:t>systems. </a:t>
            </a:r>
            <a:r>
              <a:rPr lang="en-IN" dirty="0"/>
              <a:t>It plays a part in many essential functions of the body such as</a:t>
            </a:r>
            <a:r>
              <a:rPr lang="en-IN" dirty="0" smtClean="0"/>
              <a:t>:</a:t>
            </a:r>
          </a:p>
          <a:p>
            <a:pPr algn="just"/>
            <a:endParaRPr lang="en-IN" dirty="0"/>
          </a:p>
          <a:p>
            <a:pPr algn="just"/>
            <a:r>
              <a:rPr lang="en-IN" dirty="0"/>
              <a:t>body temperature</a:t>
            </a:r>
          </a:p>
          <a:p>
            <a:pPr algn="just"/>
            <a:r>
              <a:rPr lang="en-IN" dirty="0"/>
              <a:t>thirst</a:t>
            </a:r>
          </a:p>
          <a:p>
            <a:pPr algn="just"/>
            <a:r>
              <a:rPr lang="en-IN" dirty="0"/>
              <a:t>appetite and weight control</a:t>
            </a:r>
          </a:p>
          <a:p>
            <a:pPr algn="just"/>
            <a:r>
              <a:rPr lang="en-IN" dirty="0"/>
              <a:t>emotions</a:t>
            </a:r>
          </a:p>
          <a:p>
            <a:pPr algn="just"/>
            <a:r>
              <a:rPr lang="en-IN" dirty="0"/>
              <a:t>sleep cycles</a:t>
            </a:r>
          </a:p>
          <a:p>
            <a:pPr algn="just"/>
            <a:r>
              <a:rPr lang="en-IN" dirty="0"/>
              <a:t>sex drive</a:t>
            </a:r>
          </a:p>
          <a:p>
            <a:pPr algn="just"/>
            <a:r>
              <a:rPr lang="en-IN" dirty="0"/>
              <a:t>childbirth</a:t>
            </a:r>
          </a:p>
          <a:p>
            <a:pPr algn="just"/>
            <a:r>
              <a:rPr lang="en-IN" dirty="0"/>
              <a:t>blood pressure and heart rate</a:t>
            </a:r>
          </a:p>
          <a:p>
            <a:pPr algn="just"/>
            <a:r>
              <a:rPr lang="en-IN" dirty="0"/>
              <a:t>production of digestive juices</a:t>
            </a:r>
          </a:p>
          <a:p>
            <a:pPr algn="just"/>
            <a:r>
              <a:rPr lang="en-IN" dirty="0"/>
              <a:t>balancing bodily fluids</a:t>
            </a:r>
          </a:p>
        </p:txBody>
      </p:sp>
    </p:spTree>
    <p:extLst>
      <p:ext uri="{BB962C8B-B14F-4D97-AF65-F5344CB8AC3E}">
        <p14:creationId xmlns:p14="http://schemas.microsoft.com/office/powerpoint/2010/main" val="114821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6862"/>
            <a:ext cx="10515600" cy="6057900"/>
          </a:xfrm>
        </p:spPr>
        <p:txBody>
          <a:bodyPr>
            <a:normAutofit/>
          </a:bodyPr>
          <a:lstStyle/>
          <a:p>
            <a:pPr algn="just"/>
            <a:r>
              <a:rPr lang="en-IN" dirty="0"/>
              <a:t>As different systems and parts of the body send signals to the brain, they alert the hypothalamus to any unbalanced factors that need addressing. The hypothalamus then responds by releasing the right hormones into the bloodstream to balance the body</a:t>
            </a:r>
            <a:r>
              <a:rPr lang="en-IN" dirty="0" smtClean="0"/>
              <a:t>.</a:t>
            </a:r>
          </a:p>
          <a:p>
            <a:pPr algn="just"/>
            <a:endParaRPr lang="en-IN" dirty="0"/>
          </a:p>
          <a:p>
            <a:pPr algn="just"/>
            <a:r>
              <a:rPr lang="en-IN" dirty="0"/>
              <a:t>If the hypothalamus receives a signal that the internal temperature is too high, it will tell the body to sweat. If it receives the signal that the temperature is too cold, the body will create its own heat by shivering</a:t>
            </a:r>
            <a:r>
              <a:rPr lang="en-IN" dirty="0" smtClean="0"/>
              <a:t>.</a:t>
            </a:r>
          </a:p>
          <a:p>
            <a:pPr algn="just"/>
            <a:endParaRPr lang="en-IN" dirty="0"/>
          </a:p>
          <a:p>
            <a:pPr algn="just"/>
            <a:endParaRPr lang="en-IN" dirty="0" smtClean="0"/>
          </a:p>
        </p:txBody>
      </p:sp>
    </p:spTree>
    <p:extLst>
      <p:ext uri="{BB962C8B-B14F-4D97-AF65-F5344CB8AC3E}">
        <p14:creationId xmlns:p14="http://schemas.microsoft.com/office/powerpoint/2010/main" val="181770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1032"/>
            <a:ext cx="10515600" cy="5313730"/>
          </a:xfrm>
        </p:spPr>
        <p:txBody>
          <a:bodyPr>
            <a:normAutofit lnSpcReduction="10000"/>
          </a:bodyPr>
          <a:lstStyle/>
          <a:p>
            <a:pPr algn="just"/>
            <a:r>
              <a:rPr lang="en-IN" dirty="0"/>
              <a:t>To maintain homeostasis, the hypothalamus is responsible for creating or controlling many hormones in the body. The hypothalamus works with the pituitary gland, which makes and sends other important hormones around the body</a:t>
            </a:r>
            <a:r>
              <a:rPr lang="en-IN" dirty="0" smtClean="0"/>
              <a:t>.</a:t>
            </a:r>
          </a:p>
          <a:p>
            <a:pPr algn="just"/>
            <a:endParaRPr lang="en-IN" dirty="0"/>
          </a:p>
          <a:p>
            <a:pPr algn="just"/>
            <a:r>
              <a:rPr lang="en-IN" dirty="0"/>
              <a:t>Together, the hypothalamus and pituitary gland control many of the glands that produce hormones of the body, called the endocrine system. This includes the adrenal cortex, gonads, and thyroid</a:t>
            </a:r>
            <a:r>
              <a:rPr lang="en-IN" dirty="0" smtClean="0"/>
              <a:t>.</a:t>
            </a:r>
          </a:p>
          <a:p>
            <a:pPr algn="just"/>
            <a:endParaRPr lang="en-IN" dirty="0"/>
          </a:p>
          <a:p>
            <a:pPr algn="just"/>
            <a:r>
              <a:rPr lang="en-IN" dirty="0"/>
              <a:t>The hypothalamus also directly influences growth hormones. It commands the pituitary gland to either increase or decrease their presence in the body, which is essential for both growing </a:t>
            </a:r>
            <a:r>
              <a:rPr lang="en-IN" dirty="0" smtClean="0"/>
              <a:t>and </a:t>
            </a:r>
            <a:r>
              <a:rPr lang="en-IN" dirty="0"/>
              <a:t>fully developed </a:t>
            </a:r>
            <a:r>
              <a:rPr lang="en-IN" dirty="0" smtClean="0"/>
              <a:t>animals.</a:t>
            </a:r>
            <a:endParaRPr lang="en-IN" dirty="0"/>
          </a:p>
          <a:p>
            <a:pPr algn="just"/>
            <a:endParaRPr lang="en-IN" dirty="0"/>
          </a:p>
        </p:txBody>
      </p:sp>
      <p:sp>
        <p:nvSpPr>
          <p:cNvPr id="2" name="TextBox 1"/>
          <p:cNvSpPr txBox="1"/>
          <p:nvPr/>
        </p:nvSpPr>
        <p:spPr>
          <a:xfrm>
            <a:off x="2734409" y="246184"/>
            <a:ext cx="6330460" cy="646331"/>
          </a:xfrm>
          <a:prstGeom prst="rect">
            <a:avLst/>
          </a:prstGeom>
          <a:noFill/>
        </p:spPr>
        <p:txBody>
          <a:bodyPr wrap="square" rtlCol="0">
            <a:spAutoFit/>
          </a:bodyPr>
          <a:lstStyle/>
          <a:p>
            <a:r>
              <a:rPr lang="en-IN" sz="3600" b="1" dirty="0"/>
              <a:t>Hormones of the hypothalamus</a:t>
            </a:r>
            <a:endParaRPr lang="en-IN" sz="3600" dirty="0"/>
          </a:p>
        </p:txBody>
      </p:sp>
    </p:spTree>
    <p:extLst>
      <p:ext uri="{BB962C8B-B14F-4D97-AF65-F5344CB8AC3E}">
        <p14:creationId xmlns:p14="http://schemas.microsoft.com/office/powerpoint/2010/main" val="135697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661" y="404446"/>
            <a:ext cx="11570677" cy="6031523"/>
          </a:xfrm>
        </p:spPr>
        <p:txBody>
          <a:bodyPr>
            <a:normAutofit fontScale="92500"/>
          </a:bodyPr>
          <a:lstStyle/>
          <a:p>
            <a:r>
              <a:rPr lang="en-IN" dirty="0"/>
              <a:t>Hormones secreted by the hypothalamus include:</a:t>
            </a:r>
          </a:p>
          <a:p>
            <a:pPr algn="just">
              <a:buFont typeface="Courier New" panose="02070309020205020404" pitchFamily="49" charset="0"/>
              <a:buChar char="o"/>
            </a:pPr>
            <a:r>
              <a:rPr lang="en-IN" dirty="0"/>
              <a:t>antidiuretic hormone, which increases how much water is absorbed into the blood by the kidneys</a:t>
            </a:r>
          </a:p>
          <a:p>
            <a:pPr algn="just">
              <a:buFont typeface="Courier New" panose="02070309020205020404" pitchFamily="49" charset="0"/>
              <a:buChar char="o"/>
            </a:pPr>
            <a:r>
              <a:rPr lang="en-IN" dirty="0" err="1"/>
              <a:t>corticotropin</a:t>
            </a:r>
            <a:r>
              <a:rPr lang="en-IN" dirty="0"/>
              <a:t>-releasing hormone, which helps regulate metabolism and immune response by working with the pituitary gland and adrenal gland to release certain steroids</a:t>
            </a:r>
          </a:p>
          <a:p>
            <a:pPr algn="just">
              <a:buFont typeface="Courier New" panose="02070309020205020404" pitchFamily="49" charset="0"/>
              <a:buChar char="o"/>
            </a:pPr>
            <a:r>
              <a:rPr lang="en-IN" dirty="0"/>
              <a:t>gonadotropin-releasing hormone, which instructs the pituitary gland to release more hormones that keep the sexual organs working</a:t>
            </a:r>
          </a:p>
          <a:p>
            <a:pPr algn="just">
              <a:buFont typeface="Courier New" panose="02070309020205020404" pitchFamily="49" charset="0"/>
              <a:buChar char="o"/>
            </a:pPr>
            <a:r>
              <a:rPr lang="en-IN" dirty="0"/>
              <a:t>oxytocin, a hormone involved in several processes, including the release of a mother’s breast milk, moderating body temperature, and regulating sleep cycles</a:t>
            </a:r>
          </a:p>
          <a:p>
            <a:pPr algn="just">
              <a:buFont typeface="Courier New" panose="02070309020205020404" pitchFamily="49" charset="0"/>
              <a:buChar char="o"/>
            </a:pPr>
            <a:r>
              <a:rPr lang="en-IN" dirty="0"/>
              <a:t>prolactin-controlling hormones, which tell the pituitary gland to either start or stop breast milk production in lactating mothers</a:t>
            </a:r>
          </a:p>
          <a:p>
            <a:pPr algn="just">
              <a:buFont typeface="Courier New" panose="02070309020205020404" pitchFamily="49" charset="0"/>
              <a:buChar char="o"/>
            </a:pPr>
            <a:r>
              <a:rPr lang="en-IN" dirty="0"/>
              <a:t>thyrotropin-releasing hormone activates the thyroid, which releases the hormones that regulate metabolism, energy levels, and developmental growth</a:t>
            </a:r>
          </a:p>
        </p:txBody>
      </p:sp>
    </p:spTree>
    <p:extLst>
      <p:ext uri="{BB962C8B-B14F-4D97-AF65-F5344CB8AC3E}">
        <p14:creationId xmlns:p14="http://schemas.microsoft.com/office/powerpoint/2010/main" val="1287652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3" y="285997"/>
            <a:ext cx="8428892" cy="707537"/>
          </a:xfrm>
        </p:spPr>
        <p:txBody>
          <a:bodyPr>
            <a:normAutofit/>
          </a:bodyPr>
          <a:lstStyle/>
          <a:p>
            <a:pPr algn="ctr"/>
            <a:r>
              <a:rPr lang="en-IN" b="1" dirty="0"/>
              <a:t>Anterior pituitary (adenohypophysis</a:t>
            </a:r>
            <a:r>
              <a:rPr lang="en-IN" b="1" dirty="0" smtClean="0"/>
              <a:t>)</a:t>
            </a:r>
            <a:endParaRPr lang="en-IN" b="1" dirty="0"/>
          </a:p>
        </p:txBody>
      </p:sp>
      <p:sp>
        <p:nvSpPr>
          <p:cNvPr id="3" name="Content Placeholder 2"/>
          <p:cNvSpPr>
            <a:spLocks noGrp="1"/>
          </p:cNvSpPr>
          <p:nvPr>
            <p:ph idx="1"/>
          </p:nvPr>
        </p:nvSpPr>
        <p:spPr>
          <a:xfrm>
            <a:off x="838200" y="1186962"/>
            <a:ext cx="10515600" cy="1802423"/>
          </a:xfrm>
        </p:spPr>
        <p:txBody>
          <a:bodyPr/>
          <a:lstStyle/>
          <a:p>
            <a:pPr marL="0" indent="0" algn="just" fontAlgn="base">
              <a:buNone/>
            </a:pPr>
            <a:r>
              <a:rPr lang="en-IN" dirty="0" smtClean="0"/>
              <a:t>They </a:t>
            </a:r>
            <a:r>
              <a:rPr lang="en-IN" dirty="0"/>
              <a:t>represent a part of the gland formed from the ectodermal lining of the primitive oral cavity. The cells of anterior pituitary, under </a:t>
            </a:r>
            <a:r>
              <a:rPr lang="en-IN" dirty="0" smtClean="0"/>
              <a:t>the control of </a:t>
            </a:r>
            <a:r>
              <a:rPr lang="en-IN" dirty="0"/>
              <a:t>hypothalamus, actively participate </a:t>
            </a:r>
            <a:r>
              <a:rPr lang="en-IN" dirty="0" smtClean="0"/>
              <a:t>in the</a:t>
            </a:r>
            <a:r>
              <a:rPr lang="en-IN" dirty="0"/>
              <a:t> </a:t>
            </a:r>
            <a:r>
              <a:rPr lang="en-IN" dirty="0" smtClean="0"/>
              <a:t>synthesis</a:t>
            </a:r>
            <a:r>
              <a:rPr lang="en-IN" dirty="0"/>
              <a:t> </a:t>
            </a:r>
            <a:r>
              <a:rPr lang="en-IN" dirty="0" smtClean="0"/>
              <a:t>and</a:t>
            </a:r>
            <a:r>
              <a:rPr lang="en-IN" dirty="0"/>
              <a:t> secretion of the </a:t>
            </a:r>
            <a:r>
              <a:rPr lang="en-IN" dirty="0" err="1"/>
              <a:t>hypophyseal</a:t>
            </a:r>
            <a:r>
              <a:rPr lang="en-IN" dirty="0"/>
              <a:t> </a:t>
            </a:r>
            <a:r>
              <a:rPr lang="en-IN" dirty="0" smtClean="0"/>
              <a:t>hormones.</a:t>
            </a:r>
          </a:p>
          <a:p>
            <a:pPr marL="0" indent="0" algn="just" fontAlgn="base">
              <a:buNone/>
            </a:pPr>
            <a:endParaRPr lang="en-IN" dirty="0"/>
          </a:p>
          <a:p>
            <a:pPr marL="0" indent="0" algn="just">
              <a:buNone/>
            </a:pPr>
            <a:endParaRPr lang="en-IN" dirty="0"/>
          </a:p>
        </p:txBody>
      </p:sp>
      <p:sp>
        <p:nvSpPr>
          <p:cNvPr id="4" name="TextBox 3"/>
          <p:cNvSpPr txBox="1"/>
          <p:nvPr/>
        </p:nvSpPr>
        <p:spPr>
          <a:xfrm>
            <a:off x="1573822" y="3270730"/>
            <a:ext cx="8704385" cy="769441"/>
          </a:xfrm>
          <a:prstGeom prst="rect">
            <a:avLst/>
          </a:prstGeom>
          <a:noFill/>
        </p:spPr>
        <p:txBody>
          <a:bodyPr wrap="square" rtlCol="0">
            <a:spAutoFit/>
          </a:bodyPr>
          <a:lstStyle/>
          <a:p>
            <a:r>
              <a:rPr lang="en-IN" sz="4400" dirty="0" smtClean="0"/>
              <a:t>Posterior </a:t>
            </a:r>
            <a:r>
              <a:rPr lang="en-IN" sz="4400" dirty="0"/>
              <a:t>pituitary (neurohypophysis</a:t>
            </a:r>
            <a:r>
              <a:rPr lang="en-IN" sz="4400" dirty="0" smtClean="0"/>
              <a:t>)</a:t>
            </a:r>
            <a:endParaRPr lang="en-IN" sz="4400" dirty="0"/>
          </a:p>
        </p:txBody>
      </p:sp>
      <p:sp>
        <p:nvSpPr>
          <p:cNvPr id="5" name="TextBox 4"/>
          <p:cNvSpPr txBox="1"/>
          <p:nvPr/>
        </p:nvSpPr>
        <p:spPr>
          <a:xfrm>
            <a:off x="838200" y="4229100"/>
            <a:ext cx="10515600" cy="2246769"/>
          </a:xfrm>
          <a:prstGeom prst="rect">
            <a:avLst/>
          </a:prstGeom>
          <a:noFill/>
        </p:spPr>
        <p:txBody>
          <a:bodyPr wrap="square" rtlCol="0">
            <a:spAutoFit/>
          </a:bodyPr>
          <a:lstStyle/>
          <a:p>
            <a:pPr algn="just"/>
            <a:r>
              <a:rPr lang="en-IN" sz="2800" dirty="0"/>
              <a:t>T</a:t>
            </a:r>
            <a:r>
              <a:rPr lang="en-IN" sz="2800" dirty="0" smtClean="0"/>
              <a:t>he </a:t>
            </a:r>
            <a:r>
              <a:rPr lang="en-IN" sz="2800" dirty="0"/>
              <a:t>posterior pituitary is made </a:t>
            </a:r>
            <a:r>
              <a:rPr lang="en-IN" sz="2800" dirty="0" smtClean="0"/>
              <a:t>up </a:t>
            </a:r>
            <a:r>
              <a:rPr lang="en-IN" sz="2800" dirty="0"/>
              <a:t>of axonal endings originating in the hypothalamic nuclei. Through these axons, the hormones produced by hypothalamus </a:t>
            </a:r>
            <a:r>
              <a:rPr lang="en-IN" sz="2800" dirty="0" smtClean="0"/>
              <a:t>are </a:t>
            </a:r>
            <a:r>
              <a:rPr lang="en-IN" sz="2800" dirty="0"/>
              <a:t>delivered via plasmatic transport directly into the neurohypophysis. The axonal endings store the hormones in vesicles before secreting them into the bloodstream.</a:t>
            </a:r>
          </a:p>
        </p:txBody>
      </p:sp>
    </p:spTree>
    <p:extLst>
      <p:ext uri="{BB962C8B-B14F-4D97-AF65-F5344CB8AC3E}">
        <p14:creationId xmlns:p14="http://schemas.microsoft.com/office/powerpoint/2010/main" val="178737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7875"/>
            <a:ext cx="10515600" cy="758703"/>
          </a:xfrm>
        </p:spPr>
        <p:txBody>
          <a:bodyPr>
            <a:normAutofit/>
          </a:bodyPr>
          <a:lstStyle/>
          <a:p>
            <a:r>
              <a:rPr lang="en-IN" dirty="0"/>
              <a:t>Hypothalamic regulation of </a:t>
            </a:r>
            <a:r>
              <a:rPr lang="en-IN" dirty="0" smtClean="0"/>
              <a:t>adenohypophysis</a:t>
            </a:r>
            <a:endParaRPr lang="en-IN" dirty="0"/>
          </a:p>
        </p:txBody>
      </p:sp>
      <p:sp>
        <p:nvSpPr>
          <p:cNvPr id="3" name="Content Placeholder 2"/>
          <p:cNvSpPr>
            <a:spLocks noGrp="1"/>
          </p:cNvSpPr>
          <p:nvPr>
            <p:ph idx="1"/>
          </p:nvPr>
        </p:nvSpPr>
        <p:spPr>
          <a:xfrm>
            <a:off x="838200" y="1723282"/>
            <a:ext cx="10515600" cy="4018086"/>
          </a:xfrm>
        </p:spPr>
        <p:txBody>
          <a:bodyPr>
            <a:normAutofit/>
          </a:bodyPr>
          <a:lstStyle/>
          <a:p>
            <a:pPr algn="just"/>
            <a:r>
              <a:rPr lang="en-IN" dirty="0"/>
              <a:t>For </a:t>
            </a:r>
            <a:r>
              <a:rPr lang="en-IN" dirty="0" smtClean="0"/>
              <a:t>effectively regulation of </a:t>
            </a:r>
            <a:r>
              <a:rPr lang="en-IN" dirty="0"/>
              <a:t>the </a:t>
            </a:r>
            <a:r>
              <a:rPr lang="en-IN" dirty="0" err="1"/>
              <a:t>adenohypophyseal</a:t>
            </a:r>
            <a:r>
              <a:rPr lang="en-IN" dirty="0"/>
              <a:t> function, there has evolved a special vascular system </a:t>
            </a:r>
            <a:r>
              <a:rPr lang="en-IN" dirty="0" smtClean="0"/>
              <a:t>of </a:t>
            </a:r>
            <a:r>
              <a:rPr lang="en-IN" dirty="0"/>
              <a:t>the brain – a </a:t>
            </a:r>
            <a:r>
              <a:rPr lang="en-IN" dirty="0" err="1"/>
              <a:t>hypophyseal</a:t>
            </a:r>
            <a:r>
              <a:rPr lang="en-IN" dirty="0"/>
              <a:t> portal system. </a:t>
            </a:r>
            <a:endParaRPr lang="en-IN" dirty="0" smtClean="0"/>
          </a:p>
          <a:p>
            <a:pPr algn="just"/>
            <a:endParaRPr lang="en-IN" dirty="0"/>
          </a:p>
          <a:p>
            <a:pPr algn="just"/>
            <a:r>
              <a:rPr lang="en-IN" dirty="0" smtClean="0"/>
              <a:t>For action of </a:t>
            </a:r>
            <a:r>
              <a:rPr lang="en-IN" dirty="0"/>
              <a:t>portal </a:t>
            </a:r>
            <a:r>
              <a:rPr lang="en-IN" dirty="0" smtClean="0"/>
              <a:t>systems, </a:t>
            </a:r>
            <a:r>
              <a:rPr lang="en-IN" dirty="0"/>
              <a:t>it is made of two </a:t>
            </a:r>
            <a:r>
              <a:rPr lang="en-IN" dirty="0" smtClean="0"/>
              <a:t>consecutive </a:t>
            </a:r>
            <a:r>
              <a:rPr lang="en-IN" dirty="0"/>
              <a:t>connected capillary networks. The first, primary, capillary plexus arises from </a:t>
            </a:r>
            <a:r>
              <a:rPr lang="en-IN" i="1" dirty="0" smtClean="0"/>
              <a:t>anterior</a:t>
            </a:r>
            <a:r>
              <a:rPr lang="en-IN" dirty="0"/>
              <a:t> </a:t>
            </a:r>
            <a:r>
              <a:rPr lang="en-IN" dirty="0" smtClean="0"/>
              <a:t>and </a:t>
            </a:r>
            <a:r>
              <a:rPr lang="en-IN" dirty="0"/>
              <a:t>can be found in infundibular </a:t>
            </a:r>
            <a:r>
              <a:rPr lang="en-IN" dirty="0" smtClean="0"/>
              <a:t>region. </a:t>
            </a:r>
            <a:r>
              <a:rPr lang="en-IN" dirty="0"/>
              <a:t>Capillaries of this part of the portal system take up the hypothalamic hormones regulating the activity of anterior pituitary. </a:t>
            </a:r>
            <a:endParaRPr lang="en-IN" dirty="0" smtClean="0"/>
          </a:p>
          <a:p>
            <a:pPr algn="just"/>
            <a:endParaRPr lang="en-IN" dirty="0"/>
          </a:p>
        </p:txBody>
      </p:sp>
    </p:spTree>
    <p:extLst>
      <p:ext uri="{BB962C8B-B14F-4D97-AF65-F5344CB8AC3E}">
        <p14:creationId xmlns:p14="http://schemas.microsoft.com/office/powerpoint/2010/main" val="94079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649</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Algerian</vt:lpstr>
      <vt:lpstr>Arial</vt:lpstr>
      <vt:lpstr>Calibri</vt:lpstr>
      <vt:lpstr>Calibri Light</vt:lpstr>
      <vt:lpstr>Courier New</vt:lpstr>
      <vt:lpstr>Office Theme</vt:lpstr>
      <vt:lpstr>Unit-III Regulation and metabolism of hypothalamic-hypophyseal hormones-I</vt:lpstr>
      <vt:lpstr>Hypothalamic – Pituitary System</vt:lpstr>
      <vt:lpstr>Hypothalamus</vt:lpstr>
      <vt:lpstr>PowerPoint Presentation</vt:lpstr>
      <vt:lpstr>PowerPoint Presentation</vt:lpstr>
      <vt:lpstr>PowerPoint Presentation</vt:lpstr>
      <vt:lpstr>PowerPoint Presentation</vt:lpstr>
      <vt:lpstr>Anterior pituitary (adenohypophysis)</vt:lpstr>
      <vt:lpstr>Hypothalamic regulation of adenohypophysis</vt:lpstr>
      <vt:lpstr>PowerPoint Presentation</vt:lpstr>
      <vt:lpstr>Liberins – also known as releasing hormones or releasing factors (RH / RF)</vt:lpstr>
      <vt:lpstr>PowerPoint Presentation</vt:lpstr>
      <vt:lpstr>PowerPoint Presentation</vt:lpstr>
      <vt:lpstr>Statins – also known as inhibitory hormones or inhibitory factors (IH / IF)</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 Methods for Assessing the Effects of Chemicals on the Endocrine System</dc:title>
  <dc:creator>HP Inc.</dc:creator>
  <cp:lastModifiedBy>HP Inc.</cp:lastModifiedBy>
  <cp:revision>104</cp:revision>
  <dcterms:created xsi:type="dcterms:W3CDTF">2020-09-23T04:34:57Z</dcterms:created>
  <dcterms:modified xsi:type="dcterms:W3CDTF">2020-11-26T05:14:35Z</dcterms:modified>
</cp:coreProperties>
</file>