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6" r:id="rId2"/>
    <p:sldId id="311" r:id="rId3"/>
    <p:sldId id="312" r:id="rId4"/>
    <p:sldId id="313" r:id="rId5"/>
    <p:sldId id="282" r:id="rId6"/>
    <p:sldId id="291" r:id="rId7"/>
    <p:sldId id="315" r:id="rId8"/>
    <p:sldId id="320" r:id="rId9"/>
    <p:sldId id="321" r:id="rId10"/>
    <p:sldId id="322" r:id="rId11"/>
    <p:sldId id="316" r:id="rId12"/>
    <p:sldId id="323"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9" d="100"/>
          <a:sy n="109" d="100"/>
        </p:scale>
        <p:origin x="63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3924635-61AC-4860-8050-DFA225919D7B}" type="datetimeFigureOut">
              <a:rPr lang="en-IN" smtClean="0"/>
              <a:t>02-12-2020</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61A61DA-CB92-4017-B105-567FD5FE158E}" type="slidenum">
              <a:rPr lang="en-IN" smtClean="0"/>
              <a:t>‹#›</a:t>
            </a:fld>
            <a:endParaRPr lang="en-IN"/>
          </a:p>
        </p:txBody>
      </p:sp>
    </p:spTree>
    <p:extLst>
      <p:ext uri="{BB962C8B-B14F-4D97-AF65-F5344CB8AC3E}">
        <p14:creationId xmlns:p14="http://schemas.microsoft.com/office/powerpoint/2010/main" val="30961809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IN"/>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IN"/>
          </a:p>
        </p:txBody>
      </p:sp>
      <p:sp>
        <p:nvSpPr>
          <p:cNvPr id="4" name="Date Placeholder 3"/>
          <p:cNvSpPr>
            <a:spLocks noGrp="1"/>
          </p:cNvSpPr>
          <p:nvPr>
            <p:ph type="dt" sz="half" idx="10"/>
          </p:nvPr>
        </p:nvSpPr>
        <p:spPr/>
        <p:txBody>
          <a:bodyPr/>
          <a:lstStyle/>
          <a:p>
            <a:fld id="{FF57946E-065D-452A-B483-91BCAA9E3FED}" type="datetimeFigureOut">
              <a:rPr lang="en-IN" smtClean="0"/>
              <a:t>02-12-2020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695662D0-2C31-4320-88D6-18AFAF0297EF}" type="slidenum">
              <a:rPr lang="en-IN" smtClean="0"/>
              <a:t>‹#›</a:t>
            </a:fld>
            <a:endParaRPr lang="en-IN"/>
          </a:p>
        </p:txBody>
      </p:sp>
    </p:spTree>
    <p:extLst>
      <p:ext uri="{BB962C8B-B14F-4D97-AF65-F5344CB8AC3E}">
        <p14:creationId xmlns:p14="http://schemas.microsoft.com/office/powerpoint/2010/main" val="1267832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FF57946E-065D-452A-B483-91BCAA9E3FED}" type="datetimeFigureOut">
              <a:rPr lang="en-IN" smtClean="0"/>
              <a:t>02-12-2020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695662D0-2C31-4320-88D6-18AFAF0297EF}" type="slidenum">
              <a:rPr lang="en-IN" smtClean="0"/>
              <a:t>‹#›</a:t>
            </a:fld>
            <a:endParaRPr lang="en-IN"/>
          </a:p>
        </p:txBody>
      </p:sp>
    </p:spTree>
    <p:extLst>
      <p:ext uri="{BB962C8B-B14F-4D97-AF65-F5344CB8AC3E}">
        <p14:creationId xmlns:p14="http://schemas.microsoft.com/office/powerpoint/2010/main" val="14467755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IN"/>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FF57946E-065D-452A-B483-91BCAA9E3FED}" type="datetimeFigureOut">
              <a:rPr lang="en-IN" smtClean="0"/>
              <a:t>02-12-2020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695662D0-2C31-4320-88D6-18AFAF0297EF}" type="slidenum">
              <a:rPr lang="en-IN" smtClean="0"/>
              <a:t>‹#›</a:t>
            </a:fld>
            <a:endParaRPr lang="en-IN"/>
          </a:p>
        </p:txBody>
      </p:sp>
    </p:spTree>
    <p:extLst>
      <p:ext uri="{BB962C8B-B14F-4D97-AF65-F5344CB8AC3E}">
        <p14:creationId xmlns:p14="http://schemas.microsoft.com/office/powerpoint/2010/main" val="26092981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FF57946E-065D-452A-B483-91BCAA9E3FED}" type="datetimeFigureOut">
              <a:rPr lang="en-IN" smtClean="0"/>
              <a:t>02-12-2020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695662D0-2C31-4320-88D6-18AFAF0297EF}" type="slidenum">
              <a:rPr lang="en-IN" smtClean="0"/>
              <a:t>‹#›</a:t>
            </a:fld>
            <a:endParaRPr lang="en-IN"/>
          </a:p>
        </p:txBody>
      </p:sp>
    </p:spTree>
    <p:extLst>
      <p:ext uri="{BB962C8B-B14F-4D97-AF65-F5344CB8AC3E}">
        <p14:creationId xmlns:p14="http://schemas.microsoft.com/office/powerpoint/2010/main" val="7541455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IN"/>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FF57946E-065D-452A-B483-91BCAA9E3FED}" type="datetimeFigureOut">
              <a:rPr lang="en-IN" smtClean="0"/>
              <a:t>02-12-2020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695662D0-2C31-4320-88D6-18AFAF0297EF}" type="slidenum">
              <a:rPr lang="en-IN" smtClean="0"/>
              <a:t>‹#›</a:t>
            </a:fld>
            <a:endParaRPr lang="en-IN"/>
          </a:p>
        </p:txBody>
      </p:sp>
    </p:spTree>
    <p:extLst>
      <p:ext uri="{BB962C8B-B14F-4D97-AF65-F5344CB8AC3E}">
        <p14:creationId xmlns:p14="http://schemas.microsoft.com/office/powerpoint/2010/main" val="3261789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Date Placeholder 4"/>
          <p:cNvSpPr>
            <a:spLocks noGrp="1"/>
          </p:cNvSpPr>
          <p:nvPr>
            <p:ph type="dt" sz="half" idx="10"/>
          </p:nvPr>
        </p:nvSpPr>
        <p:spPr/>
        <p:txBody>
          <a:bodyPr/>
          <a:lstStyle/>
          <a:p>
            <a:fld id="{FF57946E-065D-452A-B483-91BCAA9E3FED}" type="datetimeFigureOut">
              <a:rPr lang="en-IN" smtClean="0"/>
              <a:t>02-12-2020</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695662D0-2C31-4320-88D6-18AFAF0297EF}" type="slidenum">
              <a:rPr lang="en-IN" smtClean="0"/>
              <a:t>‹#›</a:t>
            </a:fld>
            <a:endParaRPr lang="en-IN"/>
          </a:p>
        </p:txBody>
      </p:sp>
    </p:spTree>
    <p:extLst>
      <p:ext uri="{BB962C8B-B14F-4D97-AF65-F5344CB8AC3E}">
        <p14:creationId xmlns:p14="http://schemas.microsoft.com/office/powerpoint/2010/main" val="26681538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IN"/>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7" name="Date Placeholder 6"/>
          <p:cNvSpPr>
            <a:spLocks noGrp="1"/>
          </p:cNvSpPr>
          <p:nvPr>
            <p:ph type="dt" sz="half" idx="10"/>
          </p:nvPr>
        </p:nvSpPr>
        <p:spPr/>
        <p:txBody>
          <a:bodyPr/>
          <a:lstStyle/>
          <a:p>
            <a:fld id="{FF57946E-065D-452A-B483-91BCAA9E3FED}" type="datetimeFigureOut">
              <a:rPr lang="en-IN" smtClean="0"/>
              <a:t>02-12-2020</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695662D0-2C31-4320-88D6-18AFAF0297EF}" type="slidenum">
              <a:rPr lang="en-IN" smtClean="0"/>
              <a:t>‹#›</a:t>
            </a:fld>
            <a:endParaRPr lang="en-IN"/>
          </a:p>
        </p:txBody>
      </p:sp>
    </p:spTree>
    <p:extLst>
      <p:ext uri="{BB962C8B-B14F-4D97-AF65-F5344CB8AC3E}">
        <p14:creationId xmlns:p14="http://schemas.microsoft.com/office/powerpoint/2010/main" val="27426480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Date Placeholder 2"/>
          <p:cNvSpPr>
            <a:spLocks noGrp="1"/>
          </p:cNvSpPr>
          <p:nvPr>
            <p:ph type="dt" sz="half" idx="10"/>
          </p:nvPr>
        </p:nvSpPr>
        <p:spPr/>
        <p:txBody>
          <a:bodyPr/>
          <a:lstStyle/>
          <a:p>
            <a:fld id="{FF57946E-065D-452A-B483-91BCAA9E3FED}" type="datetimeFigureOut">
              <a:rPr lang="en-IN" smtClean="0"/>
              <a:t>02-12-2020</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695662D0-2C31-4320-88D6-18AFAF0297EF}" type="slidenum">
              <a:rPr lang="en-IN" smtClean="0"/>
              <a:t>‹#›</a:t>
            </a:fld>
            <a:endParaRPr lang="en-IN"/>
          </a:p>
        </p:txBody>
      </p:sp>
    </p:spTree>
    <p:extLst>
      <p:ext uri="{BB962C8B-B14F-4D97-AF65-F5344CB8AC3E}">
        <p14:creationId xmlns:p14="http://schemas.microsoft.com/office/powerpoint/2010/main" val="33151487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F57946E-065D-452A-B483-91BCAA9E3FED}" type="datetimeFigureOut">
              <a:rPr lang="en-IN" smtClean="0"/>
              <a:t>02-12-2020</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695662D0-2C31-4320-88D6-18AFAF0297EF}" type="slidenum">
              <a:rPr lang="en-IN" smtClean="0"/>
              <a:t>‹#›</a:t>
            </a:fld>
            <a:endParaRPr lang="en-IN"/>
          </a:p>
        </p:txBody>
      </p:sp>
    </p:spTree>
    <p:extLst>
      <p:ext uri="{BB962C8B-B14F-4D97-AF65-F5344CB8AC3E}">
        <p14:creationId xmlns:p14="http://schemas.microsoft.com/office/powerpoint/2010/main" val="37952489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IN"/>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F57946E-065D-452A-B483-91BCAA9E3FED}" type="datetimeFigureOut">
              <a:rPr lang="en-IN" smtClean="0"/>
              <a:t>02-12-2020</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695662D0-2C31-4320-88D6-18AFAF0297EF}" type="slidenum">
              <a:rPr lang="en-IN" smtClean="0"/>
              <a:t>‹#›</a:t>
            </a:fld>
            <a:endParaRPr lang="en-IN"/>
          </a:p>
        </p:txBody>
      </p:sp>
    </p:spTree>
    <p:extLst>
      <p:ext uri="{BB962C8B-B14F-4D97-AF65-F5344CB8AC3E}">
        <p14:creationId xmlns:p14="http://schemas.microsoft.com/office/powerpoint/2010/main" val="16704227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IN"/>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F57946E-065D-452A-B483-91BCAA9E3FED}" type="datetimeFigureOut">
              <a:rPr lang="en-IN" smtClean="0"/>
              <a:t>02-12-2020</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695662D0-2C31-4320-88D6-18AFAF0297EF}" type="slidenum">
              <a:rPr lang="en-IN" smtClean="0"/>
              <a:t>‹#›</a:t>
            </a:fld>
            <a:endParaRPr lang="en-IN"/>
          </a:p>
        </p:txBody>
      </p:sp>
    </p:spTree>
    <p:extLst>
      <p:ext uri="{BB962C8B-B14F-4D97-AF65-F5344CB8AC3E}">
        <p14:creationId xmlns:p14="http://schemas.microsoft.com/office/powerpoint/2010/main" val="2553433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IN"/>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F57946E-065D-452A-B483-91BCAA9E3FED}" type="datetimeFigureOut">
              <a:rPr lang="en-IN" smtClean="0"/>
              <a:t>02-12-2020</a:t>
            </a:fld>
            <a:endParaRPr lang="en-IN"/>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95662D0-2C31-4320-88D6-18AFAF0297EF}" type="slidenum">
              <a:rPr lang="en-IN" smtClean="0"/>
              <a:t>‹#›</a:t>
            </a:fld>
            <a:endParaRPr lang="en-IN"/>
          </a:p>
        </p:txBody>
      </p:sp>
    </p:spTree>
    <p:extLst>
      <p:ext uri="{BB962C8B-B14F-4D97-AF65-F5344CB8AC3E}">
        <p14:creationId xmlns:p14="http://schemas.microsoft.com/office/powerpoint/2010/main" val="16396722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68215" y="515091"/>
            <a:ext cx="10779370" cy="3397478"/>
          </a:xfrm>
        </p:spPr>
        <p:txBody>
          <a:bodyPr>
            <a:normAutofit/>
          </a:bodyPr>
          <a:lstStyle/>
          <a:p>
            <a:r>
              <a:rPr lang="en-IN" u="sng" dirty="0" smtClean="0">
                <a:latin typeface="Algerian" panose="04020705040A02060702" pitchFamily="82" charset="0"/>
              </a:rPr>
              <a:t>Unit-III</a:t>
            </a:r>
            <a:br>
              <a:rPr lang="en-IN" u="sng" dirty="0" smtClean="0">
                <a:latin typeface="Algerian" panose="04020705040A02060702" pitchFamily="82" charset="0"/>
              </a:rPr>
            </a:br>
            <a:r>
              <a:rPr lang="en-IN" dirty="0">
                <a:latin typeface="+mn-lt"/>
              </a:rPr>
              <a:t>Regulation and metabolism of </a:t>
            </a:r>
            <a:r>
              <a:rPr lang="en-IN" dirty="0" smtClean="0">
                <a:latin typeface="+mn-lt"/>
              </a:rPr>
              <a:t>hypothalamic-</a:t>
            </a:r>
            <a:r>
              <a:rPr lang="en-IN" dirty="0" err="1" smtClean="0">
                <a:latin typeface="+mn-lt"/>
              </a:rPr>
              <a:t>hypophyseal</a:t>
            </a:r>
            <a:r>
              <a:rPr lang="en-IN" dirty="0" smtClean="0">
                <a:latin typeface="+mn-lt"/>
              </a:rPr>
              <a:t> hormones-II</a:t>
            </a:r>
            <a:endParaRPr lang="en-IN" dirty="0">
              <a:latin typeface="+mn-lt"/>
            </a:endParaRPr>
          </a:p>
        </p:txBody>
      </p:sp>
      <p:sp>
        <p:nvSpPr>
          <p:cNvPr id="3" name="Subtitle 2"/>
          <p:cNvSpPr>
            <a:spLocks noGrp="1"/>
          </p:cNvSpPr>
          <p:nvPr>
            <p:ph type="subTitle" idx="1"/>
          </p:nvPr>
        </p:nvSpPr>
        <p:spPr>
          <a:xfrm>
            <a:off x="1072662" y="3947737"/>
            <a:ext cx="9927786" cy="2813548"/>
          </a:xfrm>
        </p:spPr>
        <p:txBody>
          <a:bodyPr>
            <a:normAutofit fontScale="85000" lnSpcReduction="20000"/>
          </a:bodyPr>
          <a:lstStyle/>
          <a:p>
            <a:pPr algn="l"/>
            <a:r>
              <a:rPr lang="en-IN" sz="2600" dirty="0" smtClean="0"/>
              <a:t>Chemical Bioregulation in Physiological functions</a:t>
            </a:r>
          </a:p>
          <a:p>
            <a:pPr algn="l"/>
            <a:r>
              <a:rPr lang="en-IN" sz="2600" dirty="0" smtClean="0"/>
              <a:t>Course No. – VPY- 609</a:t>
            </a:r>
          </a:p>
          <a:p>
            <a:pPr algn="l"/>
            <a:r>
              <a:rPr lang="en-IN" sz="2600" dirty="0" smtClean="0"/>
              <a:t>Credit Hrs. – 3+0=3</a:t>
            </a:r>
          </a:p>
          <a:p>
            <a:pPr algn="l"/>
            <a:r>
              <a:rPr lang="en-US" sz="2600" dirty="0" smtClean="0"/>
              <a:t>Date: </a:t>
            </a:r>
            <a:r>
              <a:rPr lang="en-US" sz="2600" dirty="0" smtClean="0"/>
              <a:t>02.12.2020</a:t>
            </a:r>
            <a:endParaRPr lang="en-IN" sz="2600" dirty="0" smtClean="0"/>
          </a:p>
          <a:p>
            <a:pPr algn="r"/>
            <a:r>
              <a:rPr lang="en-IN" b="1" dirty="0" err="1" smtClean="0"/>
              <a:t>Dr.</a:t>
            </a:r>
            <a:r>
              <a:rPr lang="en-IN" b="1" dirty="0" smtClean="0"/>
              <a:t> </a:t>
            </a:r>
            <a:r>
              <a:rPr lang="en-IN" b="1" dirty="0" err="1" smtClean="0"/>
              <a:t>Pramod</a:t>
            </a:r>
            <a:r>
              <a:rPr lang="en-IN" b="1" dirty="0" smtClean="0"/>
              <a:t> Kumar</a:t>
            </a:r>
          </a:p>
          <a:p>
            <a:pPr algn="r"/>
            <a:r>
              <a:rPr lang="en-IN" dirty="0" err="1" smtClean="0"/>
              <a:t>Asstt</a:t>
            </a:r>
            <a:r>
              <a:rPr lang="en-IN" dirty="0" smtClean="0"/>
              <a:t>. Professor</a:t>
            </a:r>
          </a:p>
          <a:p>
            <a:pPr algn="r"/>
            <a:r>
              <a:rPr lang="en-IN" dirty="0" err="1" smtClean="0"/>
              <a:t>Deptt</a:t>
            </a:r>
            <a:r>
              <a:rPr lang="en-IN" dirty="0" smtClean="0"/>
              <a:t>. of Veterinary Physiology</a:t>
            </a:r>
          </a:p>
          <a:p>
            <a:pPr algn="r"/>
            <a:r>
              <a:rPr lang="en-IN" dirty="0" smtClean="0"/>
              <a:t>BVC, Patna</a:t>
            </a:r>
            <a:endParaRPr lang="en-IN" dirty="0"/>
          </a:p>
        </p:txBody>
      </p:sp>
      <p:pic>
        <p:nvPicPr>
          <p:cNvPr id="4" name="Picture 3" descr="C:\Users\BVC\Desktop\BASU-Logo.jpg"/>
          <p:cNvPicPr/>
          <p:nvPr/>
        </p:nvPicPr>
        <p:blipFill>
          <a:blip r:embed="rId2"/>
          <a:srcRect/>
          <a:stretch>
            <a:fillRect/>
          </a:stretch>
        </p:blipFill>
        <p:spPr bwMode="auto">
          <a:xfrm>
            <a:off x="407376" y="161192"/>
            <a:ext cx="1466850" cy="733425"/>
          </a:xfrm>
          <a:prstGeom prst="rect">
            <a:avLst/>
          </a:prstGeom>
          <a:noFill/>
          <a:ln w="9525">
            <a:noFill/>
            <a:miter lim="800000"/>
            <a:headEnd/>
            <a:tailEnd/>
          </a:ln>
        </p:spPr>
      </p:pic>
      <p:pic>
        <p:nvPicPr>
          <p:cNvPr id="5" name="Picture 4" descr="C:\Users\BVC\Desktop\Colour_Logo_BVC.JPG"/>
          <p:cNvPicPr/>
          <p:nvPr/>
        </p:nvPicPr>
        <p:blipFill>
          <a:blip r:embed="rId3"/>
          <a:srcRect/>
          <a:stretch>
            <a:fillRect/>
          </a:stretch>
        </p:blipFill>
        <p:spPr bwMode="auto">
          <a:xfrm>
            <a:off x="11000448" y="152400"/>
            <a:ext cx="790575" cy="828675"/>
          </a:xfrm>
          <a:prstGeom prst="rect">
            <a:avLst/>
          </a:prstGeom>
          <a:noFill/>
          <a:ln w="9525">
            <a:noFill/>
            <a:miter lim="800000"/>
            <a:headEnd/>
            <a:tailEnd/>
          </a:ln>
        </p:spPr>
      </p:pic>
    </p:spTree>
    <p:extLst>
      <p:ext uri="{BB962C8B-B14F-4D97-AF65-F5344CB8AC3E}">
        <p14:creationId xmlns:p14="http://schemas.microsoft.com/office/powerpoint/2010/main" val="34569661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28601"/>
            <a:ext cx="10515600" cy="6506308"/>
          </a:xfrm>
        </p:spPr>
        <p:txBody>
          <a:bodyPr>
            <a:normAutofit fontScale="92500" lnSpcReduction="10000"/>
          </a:bodyPr>
          <a:lstStyle/>
          <a:p>
            <a:pPr marL="0" indent="0" algn="just" fontAlgn="base">
              <a:buNone/>
            </a:pPr>
            <a:r>
              <a:rPr lang="en-IN" dirty="0"/>
              <a:t>The effects of growth hormone:</a:t>
            </a:r>
          </a:p>
          <a:p>
            <a:pPr marL="0" indent="0" algn="just" fontAlgn="base">
              <a:buNone/>
            </a:pPr>
            <a:r>
              <a:rPr lang="en-IN" dirty="0"/>
              <a:t>1) Growth stimulation -</a:t>
            </a:r>
          </a:p>
          <a:p>
            <a:pPr marL="0" indent="0" algn="just" fontAlgn="base">
              <a:buNone/>
            </a:pPr>
            <a:r>
              <a:rPr lang="en-IN" dirty="0"/>
              <a:t>a) It stimulates </a:t>
            </a:r>
            <a:r>
              <a:rPr lang="en-IN" dirty="0" err="1"/>
              <a:t>chondrogenesis</a:t>
            </a:r>
            <a:r>
              <a:rPr lang="en-IN" dirty="0"/>
              <a:t> and sulphate deposition to cartilage in young individuals with unclosed growth plates – the bones grow in length</a:t>
            </a:r>
          </a:p>
          <a:p>
            <a:pPr marL="0" indent="0" algn="just" fontAlgn="base">
              <a:buNone/>
            </a:pPr>
            <a:r>
              <a:rPr lang="en-IN" dirty="0"/>
              <a:t>b) It has effect on organ growth </a:t>
            </a:r>
            <a:r>
              <a:rPr lang="en-IN" dirty="0" smtClean="0"/>
              <a:t>also</a:t>
            </a:r>
            <a:endParaRPr lang="en-IN" dirty="0"/>
          </a:p>
          <a:p>
            <a:pPr marL="0" indent="0" algn="just" fontAlgn="base">
              <a:buNone/>
            </a:pPr>
            <a:r>
              <a:rPr lang="en-IN" dirty="0" smtClean="0"/>
              <a:t>2</a:t>
            </a:r>
            <a:r>
              <a:rPr lang="en-IN" dirty="0"/>
              <a:t>) Metabolic changes -</a:t>
            </a:r>
          </a:p>
          <a:p>
            <a:pPr marL="0" indent="0" algn="just" fontAlgn="base">
              <a:buNone/>
            </a:pPr>
            <a:r>
              <a:rPr lang="en-IN" dirty="0"/>
              <a:t>a) It activates protein anabolism with positive nitrogen balance, transport of amino acids to the cells, increase in mRNA transcription and translation and increase in the collagen synthesis</a:t>
            </a:r>
          </a:p>
          <a:p>
            <a:pPr marL="0" indent="0" algn="just" fontAlgn="base">
              <a:buNone/>
            </a:pPr>
            <a:r>
              <a:rPr lang="en-IN" dirty="0"/>
              <a:t>b) It causes an electrolyte retention (Na</a:t>
            </a:r>
            <a:r>
              <a:rPr lang="en-IN" baseline="30000" dirty="0"/>
              <a:t>+</a:t>
            </a:r>
            <a:r>
              <a:rPr lang="en-IN" dirty="0"/>
              <a:t>, phosphates, K</a:t>
            </a:r>
            <a:r>
              <a:rPr lang="en-IN" baseline="30000" dirty="0"/>
              <a:t>+</a:t>
            </a:r>
            <a:r>
              <a:rPr lang="en-IN" dirty="0"/>
              <a:t>, Mg</a:t>
            </a:r>
            <a:r>
              <a:rPr lang="en-IN" baseline="30000" dirty="0"/>
              <a:t>2+</a:t>
            </a:r>
            <a:r>
              <a:rPr lang="en-IN" dirty="0"/>
              <a:t> and Ca</a:t>
            </a:r>
            <a:r>
              <a:rPr lang="en-IN" baseline="30000" dirty="0"/>
              <a:t>2+</a:t>
            </a:r>
            <a:r>
              <a:rPr lang="en-IN" dirty="0"/>
              <a:t>), necessary for growing tissues</a:t>
            </a:r>
          </a:p>
          <a:p>
            <a:pPr marL="0" indent="0" algn="just" fontAlgn="base">
              <a:buNone/>
            </a:pPr>
            <a:r>
              <a:rPr lang="en-IN" dirty="0"/>
              <a:t>c) It has </a:t>
            </a:r>
            <a:r>
              <a:rPr lang="en-IN" dirty="0" err="1"/>
              <a:t>diabetogenic</a:t>
            </a:r>
            <a:r>
              <a:rPr lang="en-IN" dirty="0"/>
              <a:t> effect promoting the increase in glucose release from the liver </a:t>
            </a:r>
            <a:r>
              <a:rPr lang="en-IN" dirty="0" smtClean="0"/>
              <a:t>and</a:t>
            </a:r>
            <a:r>
              <a:rPr lang="en-IN" dirty="0"/>
              <a:t> decrease in peripheral glucose utilization. The effect can even result in hyperglycaemia</a:t>
            </a:r>
          </a:p>
          <a:p>
            <a:pPr marL="0" indent="0" algn="just" fontAlgn="base">
              <a:buNone/>
            </a:pPr>
            <a:r>
              <a:rPr lang="en-IN" dirty="0"/>
              <a:t>d) It decreases the amount of adipose tissue in the body </a:t>
            </a:r>
            <a:r>
              <a:rPr lang="en-IN" dirty="0" smtClean="0"/>
              <a:t>via</a:t>
            </a:r>
            <a:r>
              <a:rPr lang="en-IN" dirty="0"/>
              <a:t> activation of lipolysis. The fatty acids and glycerol are released into the bloodstream and serve as an energy source. The process can result in ketogenic </a:t>
            </a:r>
            <a:r>
              <a:rPr lang="en-IN" dirty="0" smtClean="0"/>
              <a:t>effect.</a:t>
            </a:r>
            <a:endParaRPr lang="en-IN" dirty="0"/>
          </a:p>
        </p:txBody>
      </p:sp>
    </p:spTree>
    <p:extLst>
      <p:ext uri="{BB962C8B-B14F-4D97-AF65-F5344CB8AC3E}">
        <p14:creationId xmlns:p14="http://schemas.microsoft.com/office/powerpoint/2010/main" val="33145440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93436"/>
            <a:ext cx="10515600" cy="6453549"/>
          </a:xfrm>
        </p:spPr>
        <p:txBody>
          <a:bodyPr>
            <a:normAutofit fontScale="25000" lnSpcReduction="20000"/>
          </a:bodyPr>
          <a:lstStyle/>
          <a:p>
            <a:pPr marL="0" indent="0" algn="just" fontAlgn="base">
              <a:buNone/>
            </a:pPr>
            <a:r>
              <a:rPr lang="en-IN" sz="11200" dirty="0"/>
              <a:t>3) Prolactin-like </a:t>
            </a:r>
            <a:r>
              <a:rPr lang="en-IN" sz="11200" dirty="0" smtClean="0"/>
              <a:t>effects: its</a:t>
            </a:r>
            <a:r>
              <a:rPr lang="en-IN" sz="11200" dirty="0"/>
              <a:t> structural </a:t>
            </a:r>
            <a:r>
              <a:rPr lang="en-IN" sz="11200" dirty="0" smtClean="0"/>
              <a:t>similar </a:t>
            </a:r>
            <a:r>
              <a:rPr lang="en-IN" sz="11200" dirty="0"/>
              <a:t>with prolactin, the STH exerts an effect on </a:t>
            </a:r>
            <a:r>
              <a:rPr lang="en-IN" sz="11200" dirty="0" err="1"/>
              <a:t>lactotropic</a:t>
            </a:r>
            <a:r>
              <a:rPr lang="en-IN" sz="11200" dirty="0"/>
              <a:t> receptor and can stimulate </a:t>
            </a:r>
            <a:r>
              <a:rPr lang="en-IN" sz="11200" dirty="0" err="1"/>
              <a:t>lactogenesis</a:t>
            </a:r>
            <a:r>
              <a:rPr lang="en-IN" sz="11200" dirty="0"/>
              <a:t>.</a:t>
            </a:r>
          </a:p>
          <a:p>
            <a:pPr algn="just" fontAlgn="base"/>
            <a:r>
              <a:rPr lang="en-IN" sz="11200" dirty="0" smtClean="0"/>
              <a:t>Regulation: The </a:t>
            </a:r>
            <a:r>
              <a:rPr lang="en-IN" sz="11200" dirty="0"/>
              <a:t>regulation of growth hormone secretion occurs via a negative feedback – an increase in the level of IGF-1 inhibits the secretion of STH and stimulates the secretion of somatostatin. Hormones regulating the synthesis of STH involve:</a:t>
            </a:r>
          </a:p>
          <a:p>
            <a:pPr marL="0" indent="0" algn="just" fontAlgn="base">
              <a:buNone/>
            </a:pPr>
            <a:r>
              <a:rPr lang="en-IN" sz="11200" dirty="0"/>
              <a:t>1) Episodically produced GRH stimulating the synthesis and release of STH in anterior pituitary</a:t>
            </a:r>
          </a:p>
          <a:p>
            <a:pPr marL="0" indent="0" algn="just" fontAlgn="base">
              <a:buNone/>
            </a:pPr>
            <a:r>
              <a:rPr lang="en-IN" sz="11200" dirty="0" smtClean="0"/>
              <a:t>2) </a:t>
            </a:r>
            <a:r>
              <a:rPr lang="en-IN" sz="11200" dirty="0"/>
              <a:t>Somatostatin </a:t>
            </a:r>
            <a:r>
              <a:rPr lang="en-IN" sz="11200" dirty="0" smtClean="0"/>
              <a:t>with </a:t>
            </a:r>
            <a:r>
              <a:rPr lang="en-IN" sz="11200" dirty="0"/>
              <a:t>an inhibitory effect on STH production</a:t>
            </a:r>
          </a:p>
          <a:p>
            <a:pPr algn="just" fontAlgn="base"/>
            <a:r>
              <a:rPr lang="en-IN" sz="11200" dirty="0"/>
              <a:t>Apart from these hypothalamic products, there are other stimuli regulating the level of STH in </a:t>
            </a:r>
            <a:r>
              <a:rPr lang="en-IN" sz="11200" dirty="0" smtClean="0"/>
              <a:t>animal`s </a:t>
            </a:r>
            <a:r>
              <a:rPr lang="en-IN" sz="11200" dirty="0"/>
              <a:t>body. The production increases after stressful </a:t>
            </a:r>
            <a:r>
              <a:rPr lang="en-IN" sz="11200" dirty="0" smtClean="0"/>
              <a:t>stimuli;</a:t>
            </a:r>
            <a:r>
              <a:rPr lang="en-IN" sz="11200" dirty="0"/>
              <a:t> </a:t>
            </a:r>
            <a:r>
              <a:rPr lang="en-IN" sz="11200" dirty="0" smtClean="0"/>
              <a:t>a </a:t>
            </a:r>
            <a:r>
              <a:rPr lang="en-IN" sz="11200" dirty="0"/>
              <a:t>lack of food, excessive physical activity or </a:t>
            </a:r>
            <a:r>
              <a:rPr lang="en-IN" sz="11200" dirty="0" err="1"/>
              <a:t>hypoglycemia</a:t>
            </a:r>
            <a:r>
              <a:rPr lang="en-IN" sz="11200" dirty="0"/>
              <a:t>. </a:t>
            </a:r>
            <a:endParaRPr lang="en-IN" sz="11200" dirty="0" smtClean="0"/>
          </a:p>
          <a:p>
            <a:pPr algn="just" fontAlgn="base"/>
            <a:r>
              <a:rPr lang="en-IN" sz="11200" dirty="0" smtClean="0"/>
              <a:t>An </a:t>
            </a:r>
            <a:r>
              <a:rPr lang="en-IN" sz="11200" dirty="0"/>
              <a:t>increase in the plasmatic level of some of the amino acids, glucagon or α-adrenergic agonists also causes a rise in STH production. </a:t>
            </a:r>
            <a:endParaRPr lang="en-IN" sz="11200" dirty="0" smtClean="0"/>
          </a:p>
          <a:p>
            <a:pPr algn="just" fontAlgn="base"/>
            <a:r>
              <a:rPr lang="en-IN" sz="11200" dirty="0" smtClean="0"/>
              <a:t>Decrease</a:t>
            </a:r>
            <a:r>
              <a:rPr lang="en-IN" sz="11200" dirty="0"/>
              <a:t>, on the other hand, might be </a:t>
            </a:r>
            <a:r>
              <a:rPr lang="en-IN" sz="11200" dirty="0" smtClean="0"/>
              <a:t>increase </a:t>
            </a:r>
            <a:r>
              <a:rPr lang="en-IN" sz="11200" dirty="0"/>
              <a:t>in glycaemia, β-adrenergic agonists and indirectly by rise in free fatty acids or cortisol in blood</a:t>
            </a:r>
            <a:r>
              <a:rPr lang="en-IN" sz="11200" dirty="0" smtClean="0"/>
              <a:t>.</a:t>
            </a:r>
            <a:endParaRPr lang="en-IN" sz="11200" dirty="0"/>
          </a:p>
        </p:txBody>
      </p:sp>
    </p:spTree>
    <p:extLst>
      <p:ext uri="{BB962C8B-B14F-4D97-AF65-F5344CB8AC3E}">
        <p14:creationId xmlns:p14="http://schemas.microsoft.com/office/powerpoint/2010/main" val="16247153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677004"/>
            <a:ext cx="10515600" cy="3754315"/>
          </a:xfrm>
        </p:spPr>
        <p:txBody>
          <a:bodyPr>
            <a:normAutofit fontScale="40000" lnSpcReduction="20000"/>
          </a:bodyPr>
          <a:lstStyle/>
          <a:p>
            <a:pPr algn="just" fontAlgn="base"/>
            <a:r>
              <a:rPr lang="en-IN" sz="7000" dirty="0" smtClean="0"/>
              <a:t>Disorders - Surplus </a:t>
            </a:r>
            <a:r>
              <a:rPr lang="en-IN" sz="7000" dirty="0"/>
              <a:t>of growth hormone in </a:t>
            </a:r>
            <a:r>
              <a:rPr lang="en-IN" sz="7000" dirty="0" smtClean="0"/>
              <a:t>young ones </a:t>
            </a:r>
            <a:r>
              <a:rPr lang="en-IN" sz="7000" dirty="0"/>
              <a:t>results in an excessive growth of body and extreme height – the condition is called gigantism. In adults, the epiphyseal parts of the bones no longer have the ability to grow, but an observable enlargement of body extremities – </a:t>
            </a:r>
            <a:r>
              <a:rPr lang="en-IN" sz="7000" dirty="0" err="1"/>
              <a:t>acral</a:t>
            </a:r>
            <a:r>
              <a:rPr lang="en-IN" sz="7000" dirty="0"/>
              <a:t> parts such as lower jaw, brow ridges, hands, feet or nose – occurs. The resulting change in body proportions is called acromegaly</a:t>
            </a:r>
            <a:r>
              <a:rPr lang="en-IN" sz="7000" dirty="0" smtClean="0"/>
              <a:t>.</a:t>
            </a:r>
          </a:p>
          <a:p>
            <a:pPr algn="just" fontAlgn="base"/>
            <a:endParaRPr lang="en-IN" sz="7000" dirty="0"/>
          </a:p>
          <a:p>
            <a:pPr algn="just" fontAlgn="base"/>
            <a:r>
              <a:rPr lang="en-IN" sz="7000" dirty="0"/>
              <a:t>A shortage of somatotropin in </a:t>
            </a:r>
            <a:r>
              <a:rPr lang="en-IN" sz="7000" dirty="0" smtClean="0"/>
              <a:t>young causes </a:t>
            </a:r>
            <a:r>
              <a:rPr lang="en-IN" sz="7000" dirty="0"/>
              <a:t>small stature – dwarfism. The reason may lie in inadequate production of STH or insensitivity of its receptors.</a:t>
            </a:r>
          </a:p>
          <a:p>
            <a:endParaRPr lang="en-IN" dirty="0"/>
          </a:p>
        </p:txBody>
      </p:sp>
    </p:spTree>
    <p:extLst>
      <p:ext uri="{BB962C8B-B14F-4D97-AF65-F5344CB8AC3E}">
        <p14:creationId xmlns:p14="http://schemas.microsoft.com/office/powerpoint/2010/main" val="2791491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61492" y="149473"/>
            <a:ext cx="6793523" cy="714742"/>
          </a:xfrm>
        </p:spPr>
        <p:txBody>
          <a:bodyPr/>
          <a:lstStyle/>
          <a:p>
            <a:r>
              <a:rPr lang="en-IN" b="1" dirty="0" err="1"/>
              <a:t>Adenohypophyseal</a:t>
            </a:r>
            <a:r>
              <a:rPr lang="en-IN" b="1" dirty="0"/>
              <a:t> </a:t>
            </a:r>
            <a:r>
              <a:rPr lang="en-IN" b="1" dirty="0" smtClean="0"/>
              <a:t>hormones</a:t>
            </a:r>
            <a:endParaRPr lang="en-IN" dirty="0"/>
          </a:p>
        </p:txBody>
      </p:sp>
      <p:sp>
        <p:nvSpPr>
          <p:cNvPr id="3" name="Content Placeholder 2"/>
          <p:cNvSpPr>
            <a:spLocks noGrp="1"/>
          </p:cNvSpPr>
          <p:nvPr>
            <p:ph idx="1"/>
          </p:nvPr>
        </p:nvSpPr>
        <p:spPr>
          <a:xfrm>
            <a:off x="838200" y="908176"/>
            <a:ext cx="10515600" cy="5633300"/>
          </a:xfrm>
        </p:spPr>
        <p:txBody>
          <a:bodyPr>
            <a:normAutofit fontScale="92500"/>
          </a:bodyPr>
          <a:lstStyle/>
          <a:p>
            <a:pPr algn="just" fontAlgn="base"/>
            <a:r>
              <a:rPr lang="en-IN" dirty="0" smtClean="0"/>
              <a:t>Anterior </a:t>
            </a:r>
            <a:r>
              <a:rPr lang="en-IN" dirty="0"/>
              <a:t>pituitary (adenohypophysis), with its enormous influence over the endocrine and non-endocrine tissues and organs, represents a crucial part of the hormonal system. It secretes both, hormones with a direct influence on tissues (STH and prolactin) and </a:t>
            </a:r>
            <a:r>
              <a:rPr lang="en-IN" dirty="0" err="1"/>
              <a:t>glandotropic</a:t>
            </a:r>
            <a:r>
              <a:rPr lang="en-IN" dirty="0"/>
              <a:t> hormones as well (ACTH, TSH, FSH and LH). It therefore controls the activity of several endocrine glands and the failure in its secretory function can result in their malfunction, even when the glands themselves are not affected by any pathological process.</a:t>
            </a:r>
          </a:p>
          <a:p>
            <a:pPr algn="just" fontAlgn="base"/>
            <a:r>
              <a:rPr lang="en-IN" dirty="0"/>
              <a:t>All </a:t>
            </a:r>
            <a:r>
              <a:rPr lang="en-IN" dirty="0" err="1"/>
              <a:t>adenohypophyseal</a:t>
            </a:r>
            <a:r>
              <a:rPr lang="en-IN" dirty="0"/>
              <a:t> hormones are made of amino acids and they vary in the length of the chain and its modifications:</a:t>
            </a:r>
          </a:p>
          <a:p>
            <a:pPr marL="0" indent="0" algn="just" fontAlgn="base">
              <a:buNone/>
            </a:pPr>
            <a:r>
              <a:rPr lang="en-IN" dirty="0"/>
              <a:t>1) Short peptide hormones: ACTH, α-MSH or β-endorphin</a:t>
            </a:r>
          </a:p>
          <a:p>
            <a:pPr marL="0" indent="0" algn="just" fontAlgn="base">
              <a:buNone/>
            </a:pPr>
            <a:r>
              <a:rPr lang="en-IN" dirty="0"/>
              <a:t>2) Protein hormones made of long chain of amino acids: STH and prolactin</a:t>
            </a:r>
          </a:p>
          <a:p>
            <a:pPr marL="0" indent="0" algn="just" fontAlgn="base">
              <a:buNone/>
            </a:pPr>
            <a:r>
              <a:rPr lang="en-IN" dirty="0"/>
              <a:t>3) Protein hormones with modified amino-acid chain – glycoproteins: TSH, LH and FSH</a:t>
            </a:r>
          </a:p>
          <a:p>
            <a:pPr algn="just"/>
            <a:endParaRPr lang="en-IN" dirty="0"/>
          </a:p>
        </p:txBody>
      </p:sp>
    </p:spTree>
    <p:extLst>
      <p:ext uri="{BB962C8B-B14F-4D97-AF65-F5344CB8AC3E}">
        <p14:creationId xmlns:p14="http://schemas.microsoft.com/office/powerpoint/2010/main" val="27873962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509951"/>
            <a:ext cx="10515600" cy="5811715"/>
          </a:xfrm>
        </p:spPr>
        <p:txBody>
          <a:bodyPr>
            <a:normAutofit lnSpcReduction="10000"/>
          </a:bodyPr>
          <a:lstStyle/>
          <a:p>
            <a:pPr algn="just" fontAlgn="base"/>
            <a:r>
              <a:rPr lang="en-IN" dirty="0"/>
              <a:t>Glycoprotein hormones have a very characteristic structure, made of two subunits linked by non-covalent bonds. </a:t>
            </a:r>
            <a:endParaRPr lang="en-IN" dirty="0" smtClean="0"/>
          </a:p>
          <a:p>
            <a:pPr algn="just" fontAlgn="base"/>
            <a:endParaRPr lang="en-IN" dirty="0"/>
          </a:p>
          <a:p>
            <a:pPr algn="just" fontAlgn="base"/>
            <a:r>
              <a:rPr lang="en-IN" dirty="0" smtClean="0"/>
              <a:t>A-subunit </a:t>
            </a:r>
            <a:r>
              <a:rPr lang="en-IN" dirty="0"/>
              <a:t>has the same amino-acid arrangement in all hormones; they differ only in the composition of saccharide residues. </a:t>
            </a:r>
            <a:endParaRPr lang="en-IN" dirty="0" smtClean="0"/>
          </a:p>
          <a:p>
            <a:pPr algn="just" fontAlgn="base"/>
            <a:endParaRPr lang="en-IN" dirty="0"/>
          </a:p>
          <a:p>
            <a:pPr algn="just" fontAlgn="base"/>
            <a:r>
              <a:rPr lang="en-IN" dirty="0" smtClean="0"/>
              <a:t>On </a:t>
            </a:r>
            <a:r>
              <a:rPr lang="en-IN" dirty="0"/>
              <a:t>the contrary, β-subunit is structurally unique in every particular hormone and thus brings about its specific effect. Receptors, however, always recognize the complex of both subunits. That is why they are both necessary for a proper function of a hormone</a:t>
            </a:r>
            <a:r>
              <a:rPr lang="en-IN" dirty="0" smtClean="0"/>
              <a:t>.</a:t>
            </a:r>
          </a:p>
          <a:p>
            <a:pPr algn="just" fontAlgn="base"/>
            <a:endParaRPr lang="en-IN" dirty="0"/>
          </a:p>
          <a:p>
            <a:pPr algn="just" fontAlgn="base"/>
            <a:r>
              <a:rPr lang="en-IN" dirty="0" err="1"/>
              <a:t>Chromophilic</a:t>
            </a:r>
            <a:r>
              <a:rPr lang="en-IN" dirty="0"/>
              <a:t> cells can further be divided according to the type of stain they take on. They can either stain with acidic </a:t>
            </a:r>
            <a:r>
              <a:rPr lang="en-IN" dirty="0" smtClean="0"/>
              <a:t>(</a:t>
            </a:r>
            <a:r>
              <a:rPr lang="en-IN" dirty="0"/>
              <a:t>eosin) – </a:t>
            </a:r>
            <a:r>
              <a:rPr lang="en-IN" dirty="0" smtClean="0"/>
              <a:t>acidophilic </a:t>
            </a:r>
            <a:r>
              <a:rPr lang="en-IN" dirty="0"/>
              <a:t>cells or with basic </a:t>
            </a:r>
            <a:r>
              <a:rPr lang="en-IN" dirty="0" smtClean="0"/>
              <a:t>(</a:t>
            </a:r>
            <a:r>
              <a:rPr lang="en-IN" dirty="0" err="1"/>
              <a:t>hematoxylin</a:t>
            </a:r>
            <a:r>
              <a:rPr lang="en-IN" dirty="0"/>
              <a:t>) – </a:t>
            </a:r>
            <a:r>
              <a:rPr lang="en-IN" dirty="0" smtClean="0"/>
              <a:t>basophilic </a:t>
            </a:r>
            <a:r>
              <a:rPr lang="en-IN" dirty="0"/>
              <a:t>cells.</a:t>
            </a:r>
          </a:p>
          <a:p>
            <a:pPr algn="just"/>
            <a:endParaRPr lang="en-IN" dirty="0"/>
          </a:p>
        </p:txBody>
      </p:sp>
    </p:spTree>
    <p:extLst>
      <p:ext uri="{BB962C8B-B14F-4D97-AF65-F5344CB8AC3E}">
        <p14:creationId xmlns:p14="http://schemas.microsoft.com/office/powerpoint/2010/main" val="34356158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492368"/>
            <a:ext cx="10515600" cy="5864469"/>
          </a:xfrm>
        </p:spPr>
        <p:txBody>
          <a:bodyPr>
            <a:normAutofit fontScale="92500" lnSpcReduction="10000"/>
          </a:bodyPr>
          <a:lstStyle/>
          <a:p>
            <a:pPr algn="just" fontAlgn="base"/>
            <a:r>
              <a:rPr lang="en-IN" b="1" dirty="0"/>
              <a:t>Acidophilic cells </a:t>
            </a:r>
            <a:r>
              <a:rPr lang="en-IN" dirty="0"/>
              <a:t>synthesize simple proteins and include</a:t>
            </a:r>
            <a:r>
              <a:rPr lang="en-IN" dirty="0" smtClean="0"/>
              <a:t>:</a:t>
            </a:r>
          </a:p>
          <a:p>
            <a:pPr algn="just" fontAlgn="base"/>
            <a:endParaRPr lang="en-IN" dirty="0"/>
          </a:p>
          <a:p>
            <a:pPr marL="0" indent="0" algn="just" fontAlgn="base">
              <a:buNone/>
            </a:pPr>
            <a:r>
              <a:rPr lang="en-IN" dirty="0"/>
              <a:t>1) </a:t>
            </a:r>
            <a:r>
              <a:rPr lang="en-IN" dirty="0" err="1"/>
              <a:t>Somatrotropic</a:t>
            </a:r>
            <a:r>
              <a:rPr lang="en-IN" dirty="0"/>
              <a:t> cells producing growth </a:t>
            </a:r>
            <a:r>
              <a:rPr lang="en-IN" dirty="0" smtClean="0"/>
              <a:t>hormone</a:t>
            </a:r>
          </a:p>
          <a:p>
            <a:pPr marL="0" indent="0" algn="just" fontAlgn="base">
              <a:buNone/>
            </a:pPr>
            <a:endParaRPr lang="en-IN" dirty="0"/>
          </a:p>
          <a:p>
            <a:pPr marL="0" indent="0" algn="just" fontAlgn="base">
              <a:buNone/>
            </a:pPr>
            <a:r>
              <a:rPr lang="en-IN" dirty="0"/>
              <a:t>2) </a:t>
            </a:r>
            <a:r>
              <a:rPr lang="en-IN" dirty="0" err="1"/>
              <a:t>Mammotropic</a:t>
            </a:r>
            <a:r>
              <a:rPr lang="en-IN" dirty="0"/>
              <a:t> cells producing </a:t>
            </a:r>
            <a:r>
              <a:rPr lang="en-IN" dirty="0" smtClean="0"/>
              <a:t>prolactin</a:t>
            </a:r>
          </a:p>
          <a:p>
            <a:pPr marL="0" indent="0" algn="just" fontAlgn="base">
              <a:buNone/>
            </a:pPr>
            <a:endParaRPr lang="en-IN" dirty="0"/>
          </a:p>
          <a:p>
            <a:pPr algn="just" fontAlgn="base"/>
            <a:r>
              <a:rPr lang="en-IN" b="1" dirty="0"/>
              <a:t>Basophilic cells </a:t>
            </a:r>
            <a:r>
              <a:rPr lang="en-IN" dirty="0"/>
              <a:t>synthesize glycoproteins and involve</a:t>
            </a:r>
            <a:r>
              <a:rPr lang="en-IN" dirty="0" smtClean="0"/>
              <a:t>:</a:t>
            </a:r>
          </a:p>
          <a:p>
            <a:pPr algn="just" fontAlgn="base"/>
            <a:endParaRPr lang="en-IN" dirty="0"/>
          </a:p>
          <a:p>
            <a:pPr marL="0" indent="0" algn="just" fontAlgn="base">
              <a:buNone/>
            </a:pPr>
            <a:r>
              <a:rPr lang="en-IN" dirty="0"/>
              <a:t>1) Corticotropic cells producing </a:t>
            </a:r>
            <a:r>
              <a:rPr lang="en-IN" dirty="0" smtClean="0"/>
              <a:t>ACTH</a:t>
            </a:r>
          </a:p>
          <a:p>
            <a:pPr marL="0" indent="0" algn="just" fontAlgn="base">
              <a:buNone/>
            </a:pPr>
            <a:endParaRPr lang="en-IN" dirty="0"/>
          </a:p>
          <a:p>
            <a:pPr marL="0" indent="0" algn="just" fontAlgn="base">
              <a:buNone/>
            </a:pPr>
            <a:r>
              <a:rPr lang="en-IN" dirty="0"/>
              <a:t>2) </a:t>
            </a:r>
            <a:r>
              <a:rPr lang="en-IN" dirty="0" err="1"/>
              <a:t>Thyrotropic</a:t>
            </a:r>
            <a:r>
              <a:rPr lang="en-IN" dirty="0"/>
              <a:t> cells producing </a:t>
            </a:r>
            <a:r>
              <a:rPr lang="en-IN" dirty="0" smtClean="0"/>
              <a:t>TSH</a:t>
            </a:r>
          </a:p>
          <a:p>
            <a:pPr marL="0" indent="0" algn="just" fontAlgn="base">
              <a:buNone/>
            </a:pPr>
            <a:endParaRPr lang="en-IN" dirty="0"/>
          </a:p>
          <a:p>
            <a:pPr marL="0" indent="0" algn="just" fontAlgn="base">
              <a:buNone/>
            </a:pPr>
            <a:r>
              <a:rPr lang="en-IN" dirty="0"/>
              <a:t>3) Gonadotropic cells producing FSH and LH</a:t>
            </a:r>
          </a:p>
          <a:p>
            <a:pPr algn="just"/>
            <a:endParaRPr lang="en-IN" dirty="0"/>
          </a:p>
        </p:txBody>
      </p:sp>
    </p:spTree>
    <p:extLst>
      <p:ext uri="{BB962C8B-B14F-4D97-AF65-F5344CB8AC3E}">
        <p14:creationId xmlns:p14="http://schemas.microsoft.com/office/powerpoint/2010/main" val="6530154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993531"/>
            <a:ext cx="10515600" cy="4958857"/>
          </a:xfrm>
        </p:spPr>
        <p:txBody>
          <a:bodyPr>
            <a:normAutofit/>
          </a:bodyPr>
          <a:lstStyle/>
          <a:p>
            <a:pPr marL="0" indent="0" algn="ctr">
              <a:buNone/>
            </a:pPr>
            <a:r>
              <a:rPr lang="en-IN" sz="3200" b="1" dirty="0" smtClean="0"/>
              <a:t>Disorders</a:t>
            </a:r>
            <a:endParaRPr lang="en-IN" b="1" dirty="0" smtClean="0"/>
          </a:p>
          <a:p>
            <a:pPr algn="just"/>
            <a:r>
              <a:rPr lang="en-IN" dirty="0" smtClean="0"/>
              <a:t>A </a:t>
            </a:r>
            <a:r>
              <a:rPr lang="en-IN" dirty="0"/>
              <a:t>hypothalamic disease is any disorder that prevents the hypothalamus from functioning correctly. These diseases are very hard to pinpoint and diagnose because the hypothalamus has a wide range of roles in the endocrine system</a:t>
            </a:r>
            <a:r>
              <a:rPr lang="en-IN" dirty="0" smtClean="0"/>
              <a:t>.</a:t>
            </a:r>
          </a:p>
          <a:p>
            <a:pPr algn="just"/>
            <a:endParaRPr lang="en-IN" dirty="0"/>
          </a:p>
          <a:p>
            <a:pPr algn="just"/>
            <a:r>
              <a:rPr lang="en-IN" dirty="0"/>
              <a:t>The hypothalamus also serves the vital purpose of </a:t>
            </a:r>
            <a:r>
              <a:rPr lang="en-IN" dirty="0" err="1"/>
              <a:t>signaling</a:t>
            </a:r>
            <a:r>
              <a:rPr lang="en-IN" dirty="0"/>
              <a:t> that the pituitary gland should release hormones to the rest of the endocrine system. As it is difficult for doctors to diagnose a specific, incorrectly functioning gland, these disorders are often called hypothalamic-pituitary disorders.</a:t>
            </a:r>
          </a:p>
        </p:txBody>
      </p:sp>
    </p:spTree>
    <p:extLst>
      <p:ext uri="{BB962C8B-B14F-4D97-AF65-F5344CB8AC3E}">
        <p14:creationId xmlns:p14="http://schemas.microsoft.com/office/powerpoint/2010/main" val="60356579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38200" y="351692"/>
            <a:ext cx="10515600" cy="6093070"/>
          </a:xfrm>
        </p:spPr>
        <p:txBody>
          <a:bodyPr>
            <a:normAutofit/>
          </a:bodyPr>
          <a:lstStyle/>
          <a:p>
            <a:r>
              <a:rPr lang="en-IN" dirty="0"/>
              <a:t>Low adrenal function might produce symptoms such as weakness and dizziness.</a:t>
            </a:r>
          </a:p>
          <a:p>
            <a:r>
              <a:rPr lang="en-IN" dirty="0"/>
              <a:t>Symptoms caused by an overactive thyroid gland include:</a:t>
            </a:r>
          </a:p>
          <a:p>
            <a:pPr>
              <a:buFont typeface="Courier New" panose="02070309020205020404" pitchFamily="49" charset="0"/>
              <a:buChar char="o"/>
            </a:pPr>
            <a:r>
              <a:rPr lang="en-IN" dirty="0"/>
              <a:t>sensitivity to heat</a:t>
            </a:r>
          </a:p>
          <a:p>
            <a:pPr>
              <a:buFont typeface="Courier New" panose="02070309020205020404" pitchFamily="49" charset="0"/>
              <a:buChar char="o"/>
            </a:pPr>
            <a:r>
              <a:rPr lang="en-IN" dirty="0"/>
              <a:t>anxiety</a:t>
            </a:r>
          </a:p>
          <a:p>
            <a:pPr>
              <a:buFont typeface="Courier New" panose="02070309020205020404" pitchFamily="49" charset="0"/>
              <a:buChar char="o"/>
            </a:pPr>
            <a:r>
              <a:rPr lang="en-IN" dirty="0"/>
              <a:t>feeling irritable</a:t>
            </a:r>
          </a:p>
          <a:p>
            <a:pPr>
              <a:buFont typeface="Courier New" panose="02070309020205020404" pitchFamily="49" charset="0"/>
              <a:buChar char="o"/>
            </a:pPr>
            <a:r>
              <a:rPr lang="en-IN" dirty="0"/>
              <a:t>mood swings</a:t>
            </a:r>
          </a:p>
          <a:p>
            <a:pPr>
              <a:buFont typeface="Courier New" panose="02070309020205020404" pitchFamily="49" charset="0"/>
              <a:buChar char="o"/>
            </a:pPr>
            <a:r>
              <a:rPr lang="en-IN" dirty="0"/>
              <a:t>tiredness and difficulty sleeping</a:t>
            </a:r>
          </a:p>
          <a:p>
            <a:pPr>
              <a:buFont typeface="Courier New" panose="02070309020205020404" pitchFamily="49" charset="0"/>
              <a:buChar char="o"/>
            </a:pPr>
            <a:r>
              <a:rPr lang="en-IN" dirty="0"/>
              <a:t>lack of sex drive</a:t>
            </a:r>
          </a:p>
          <a:p>
            <a:pPr>
              <a:buFont typeface="Courier New" panose="02070309020205020404" pitchFamily="49" charset="0"/>
              <a:buChar char="o"/>
            </a:pPr>
            <a:r>
              <a:rPr lang="en-IN" dirty="0" err="1"/>
              <a:t>diarrhea</a:t>
            </a:r>
            <a:endParaRPr lang="en-IN" dirty="0"/>
          </a:p>
          <a:p>
            <a:pPr>
              <a:buFont typeface="Courier New" panose="02070309020205020404" pitchFamily="49" charset="0"/>
              <a:buChar char="o"/>
            </a:pPr>
            <a:r>
              <a:rPr lang="en-IN" dirty="0"/>
              <a:t>constant thirst</a:t>
            </a:r>
          </a:p>
          <a:p>
            <a:pPr>
              <a:buFont typeface="Courier New" panose="02070309020205020404" pitchFamily="49" charset="0"/>
              <a:buChar char="o"/>
            </a:pPr>
            <a:r>
              <a:rPr lang="en-IN" dirty="0"/>
              <a:t>itchiness</a:t>
            </a:r>
          </a:p>
        </p:txBody>
      </p:sp>
    </p:spTree>
    <p:extLst>
      <p:ext uri="{BB962C8B-B14F-4D97-AF65-F5344CB8AC3E}">
        <p14:creationId xmlns:p14="http://schemas.microsoft.com/office/powerpoint/2010/main" val="137636138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75846"/>
            <a:ext cx="10515600" cy="6515100"/>
          </a:xfrm>
        </p:spPr>
        <p:txBody>
          <a:bodyPr>
            <a:normAutofit fontScale="25000" lnSpcReduction="20000"/>
          </a:bodyPr>
          <a:lstStyle/>
          <a:p>
            <a:pPr marL="0" indent="0" algn="ctr" fontAlgn="base">
              <a:buNone/>
            </a:pPr>
            <a:r>
              <a:rPr lang="en-IN" sz="11200" b="1" dirty="0"/>
              <a:t>Somatotropin (STH; GH – growth hormone)</a:t>
            </a:r>
          </a:p>
          <a:p>
            <a:pPr algn="just" fontAlgn="base"/>
            <a:r>
              <a:rPr lang="en-IN" sz="11200" dirty="0"/>
              <a:t>Chemical structure and </a:t>
            </a:r>
            <a:r>
              <a:rPr lang="en-IN" sz="11200" dirty="0" smtClean="0"/>
              <a:t>metabolism - Somatotropin </a:t>
            </a:r>
            <a:r>
              <a:rPr lang="en-IN" sz="11200" dirty="0"/>
              <a:t>is a polypeptide hormone synthesized by </a:t>
            </a:r>
            <a:r>
              <a:rPr lang="en-IN" sz="11200" dirty="0" err="1"/>
              <a:t>somatotropic</a:t>
            </a:r>
            <a:r>
              <a:rPr lang="en-IN" sz="11200" dirty="0"/>
              <a:t> cells of anterior pituitary. It is encoded on the long arm of chromosome </a:t>
            </a:r>
            <a:r>
              <a:rPr lang="en-IN" sz="11200" dirty="0" smtClean="0"/>
              <a:t>17.</a:t>
            </a:r>
          </a:p>
          <a:p>
            <a:pPr algn="just" fontAlgn="base"/>
            <a:endParaRPr lang="en-IN" sz="11200" dirty="0"/>
          </a:p>
          <a:p>
            <a:pPr algn="just" fontAlgn="base">
              <a:buFont typeface="Courier New" panose="02070309020205020404" pitchFamily="49" charset="0"/>
              <a:buChar char="o"/>
            </a:pPr>
            <a:r>
              <a:rPr lang="en-IN" sz="11200" dirty="0" smtClean="0"/>
              <a:t>Most </a:t>
            </a:r>
            <a:r>
              <a:rPr lang="en-IN" sz="11200" dirty="0"/>
              <a:t>of GH found in blood (approximately 75 %) is the so-called „normal” variant (coded by </a:t>
            </a:r>
            <a:r>
              <a:rPr lang="en-IN" sz="11200" dirty="0" err="1"/>
              <a:t>hGH</a:t>
            </a:r>
            <a:r>
              <a:rPr lang="en-IN" sz="11200" dirty="0"/>
              <a:t>-N gene), also </a:t>
            </a:r>
            <a:r>
              <a:rPr lang="en-IN" sz="11200" dirty="0" err="1"/>
              <a:t>labeled</a:t>
            </a:r>
            <a:r>
              <a:rPr lang="en-IN" sz="11200" dirty="0"/>
              <a:t> as 22k STH due to it molecular mass of 22 000</a:t>
            </a:r>
            <a:r>
              <a:rPr lang="en-IN" sz="11200" dirty="0" smtClean="0"/>
              <a:t>.</a:t>
            </a:r>
          </a:p>
          <a:p>
            <a:pPr algn="just" fontAlgn="base">
              <a:buFont typeface="Courier New" panose="02070309020205020404" pitchFamily="49" charset="0"/>
              <a:buChar char="o"/>
            </a:pPr>
            <a:endParaRPr lang="en-IN" sz="11200" dirty="0"/>
          </a:p>
          <a:p>
            <a:pPr algn="just" fontAlgn="base">
              <a:buFont typeface="Courier New" panose="02070309020205020404" pitchFamily="49" charset="0"/>
              <a:buChar char="o"/>
            </a:pPr>
            <a:r>
              <a:rPr lang="en-IN" sz="11200" dirty="0" smtClean="0"/>
              <a:t>To </a:t>
            </a:r>
            <a:r>
              <a:rPr lang="en-IN" sz="11200" dirty="0"/>
              <a:t>a lesser extent a product of another gene – </a:t>
            </a:r>
            <a:r>
              <a:rPr lang="en-IN" sz="11200" dirty="0" err="1"/>
              <a:t>hGH</a:t>
            </a:r>
            <a:r>
              <a:rPr lang="en-IN" sz="11200" dirty="0"/>
              <a:t>-V, the so-called „variable” form, can be found in bloodstream. It is produced mostly in the placenta during pregnancy. Both normal and variable forms are 191 amino acids long and they slightly differ in their sequence</a:t>
            </a:r>
            <a:r>
              <a:rPr lang="en-IN" sz="11200" dirty="0" smtClean="0"/>
              <a:t>.</a:t>
            </a:r>
          </a:p>
          <a:p>
            <a:pPr algn="just" fontAlgn="base">
              <a:buFont typeface="Courier New" panose="02070309020205020404" pitchFamily="49" charset="0"/>
              <a:buChar char="o"/>
            </a:pPr>
            <a:endParaRPr lang="en-IN" sz="11200" dirty="0"/>
          </a:p>
          <a:p>
            <a:pPr algn="just" fontAlgn="base">
              <a:buFont typeface="Courier New" panose="02070309020205020404" pitchFamily="49" charset="0"/>
              <a:buChar char="o"/>
            </a:pPr>
            <a:r>
              <a:rPr lang="en-IN" sz="11200" dirty="0" smtClean="0"/>
              <a:t>Alternative </a:t>
            </a:r>
            <a:r>
              <a:rPr lang="en-IN" sz="11200" dirty="0"/>
              <a:t>splicing of mRNA for </a:t>
            </a:r>
            <a:r>
              <a:rPr lang="en-IN" sz="11200" dirty="0" err="1"/>
              <a:t>hGH</a:t>
            </a:r>
            <a:r>
              <a:rPr lang="en-IN" sz="11200" dirty="0"/>
              <a:t>-V results in a molecule of STH that is shorter and thus lighter with molecular mass is 20 000 – it is therefore termed 20k STH. </a:t>
            </a:r>
            <a:endParaRPr lang="en-IN" dirty="0"/>
          </a:p>
        </p:txBody>
      </p:sp>
    </p:spTree>
    <p:extLst>
      <p:ext uri="{BB962C8B-B14F-4D97-AF65-F5344CB8AC3E}">
        <p14:creationId xmlns:p14="http://schemas.microsoft.com/office/powerpoint/2010/main" val="18396224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29408" y="729764"/>
            <a:ext cx="10515600" cy="5117122"/>
          </a:xfrm>
        </p:spPr>
        <p:txBody>
          <a:bodyPr>
            <a:noAutofit/>
          </a:bodyPr>
          <a:lstStyle/>
          <a:p>
            <a:pPr algn="just" fontAlgn="base"/>
            <a:r>
              <a:rPr lang="en-IN" dirty="0"/>
              <a:t>Somatotropin exhibits a significant interspecies variability in its effect despite the high degree of similarity </a:t>
            </a:r>
            <a:r>
              <a:rPr lang="en-IN" dirty="0" smtClean="0"/>
              <a:t>in </a:t>
            </a:r>
            <a:r>
              <a:rPr lang="en-IN" dirty="0"/>
              <a:t>the molecular structure. In practice, STH from other animal species </a:t>
            </a:r>
            <a:r>
              <a:rPr lang="en-IN" dirty="0" smtClean="0"/>
              <a:t>will </a:t>
            </a:r>
            <a:r>
              <a:rPr lang="en-IN" dirty="0"/>
              <a:t>not work in humans. That is the reason why, for the treatment of STH deficiency, we use genetically engineered recombinant hormone</a:t>
            </a:r>
            <a:r>
              <a:rPr lang="en-IN" dirty="0" smtClean="0"/>
              <a:t>.</a:t>
            </a:r>
          </a:p>
          <a:p>
            <a:pPr algn="just" fontAlgn="base"/>
            <a:endParaRPr lang="en-IN" dirty="0"/>
          </a:p>
          <a:p>
            <a:pPr algn="just" fontAlgn="base"/>
            <a:r>
              <a:rPr lang="en-IN" dirty="0"/>
              <a:t>Approximately half of the STH molecules found in the blood are bound to a special transport protein called GHBP (GH binding protein). GHBP is </a:t>
            </a:r>
            <a:r>
              <a:rPr lang="en-IN" dirty="0" smtClean="0"/>
              <a:t>most </a:t>
            </a:r>
            <a:r>
              <a:rPr lang="en-IN" dirty="0"/>
              <a:t>probably made by its cleavage. Binding to a transport protein increases the biological half time of somatotropin, which is quite short for unbound molecules (around 6-20 minutes). Quick breakdown takes place in liver</a:t>
            </a:r>
            <a:r>
              <a:rPr lang="en-IN" dirty="0" smtClean="0"/>
              <a:t>.</a:t>
            </a:r>
          </a:p>
        </p:txBody>
      </p:sp>
    </p:spTree>
    <p:extLst>
      <p:ext uri="{BB962C8B-B14F-4D97-AF65-F5344CB8AC3E}">
        <p14:creationId xmlns:p14="http://schemas.microsoft.com/office/powerpoint/2010/main" val="9405135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49479"/>
            <a:ext cx="10515600" cy="6277708"/>
          </a:xfrm>
        </p:spPr>
        <p:txBody>
          <a:bodyPr>
            <a:normAutofit fontScale="25000" lnSpcReduction="20000"/>
          </a:bodyPr>
          <a:lstStyle/>
          <a:p>
            <a:pPr algn="just" fontAlgn="base"/>
            <a:r>
              <a:rPr lang="en-IN" sz="11200" dirty="0"/>
              <a:t>The secretion of STH is pulsatile with interval within the range of several hours. The most intense pulse takes place several hours after falling asleep and overall, the amount of STH released during the sleep represents around 70 % of its daily production. The hormone is mainly secreted during 3</a:t>
            </a:r>
            <a:r>
              <a:rPr lang="en-IN" sz="11200" baseline="30000" dirty="0"/>
              <a:t>rd</a:t>
            </a:r>
            <a:r>
              <a:rPr lang="en-IN" sz="11200" dirty="0"/>
              <a:t> and 4</a:t>
            </a:r>
            <a:r>
              <a:rPr lang="en-IN" sz="11200" baseline="30000" dirty="0"/>
              <a:t>th</a:t>
            </a:r>
            <a:r>
              <a:rPr lang="en-IN" sz="11200" dirty="0"/>
              <a:t> phase of non-REM sleep</a:t>
            </a:r>
            <a:r>
              <a:rPr lang="en-IN" sz="11200" dirty="0" smtClean="0"/>
              <a:t>.</a:t>
            </a:r>
          </a:p>
          <a:p>
            <a:pPr algn="just" fontAlgn="base"/>
            <a:endParaRPr lang="en-IN" sz="11200" dirty="0" smtClean="0"/>
          </a:p>
          <a:p>
            <a:pPr algn="just" fontAlgn="base"/>
            <a:r>
              <a:rPr lang="en-IN" sz="11200" dirty="0" smtClean="0"/>
              <a:t>Mechanism </a:t>
            </a:r>
            <a:r>
              <a:rPr lang="en-IN" sz="11200" dirty="0"/>
              <a:t>of action and target tissues - The effect of </a:t>
            </a:r>
            <a:r>
              <a:rPr lang="en-IN" sz="11200" dirty="0" smtClean="0"/>
              <a:t>GH </a:t>
            </a:r>
            <a:r>
              <a:rPr lang="en-IN" sz="11200" dirty="0"/>
              <a:t>on its target tissues takes place in two ways:</a:t>
            </a:r>
          </a:p>
          <a:p>
            <a:pPr marL="0" indent="0" algn="just" fontAlgn="base">
              <a:buNone/>
            </a:pPr>
            <a:r>
              <a:rPr lang="en-IN" sz="11200" dirty="0" smtClean="0"/>
              <a:t>1) Directly </a:t>
            </a:r>
            <a:r>
              <a:rPr lang="en-IN" sz="11200" dirty="0"/>
              <a:t>- GHR belongs to a group of transmembrane receptors that include receptors for prolactin and for many cytokine molecules. It is associated with an intracellular tyrosine-kinase called JAK2. When the GH binds to its receptor, it causes its </a:t>
            </a:r>
            <a:r>
              <a:rPr lang="en-IN" sz="11200" dirty="0" err="1"/>
              <a:t>homodimerization</a:t>
            </a:r>
            <a:r>
              <a:rPr lang="en-IN" sz="11200" dirty="0"/>
              <a:t> followed by a phosphorylation and activation of JAK2 kinase. This kinase then further mediates the intracellular </a:t>
            </a:r>
            <a:r>
              <a:rPr lang="en-IN" sz="11200" dirty="0" err="1"/>
              <a:t>signaling</a:t>
            </a:r>
            <a:r>
              <a:rPr lang="en-IN" sz="11200" dirty="0"/>
              <a:t> </a:t>
            </a:r>
            <a:r>
              <a:rPr lang="en-IN" sz="11200" dirty="0" smtClean="0"/>
              <a:t>pathway.</a:t>
            </a:r>
          </a:p>
          <a:p>
            <a:pPr marL="0" indent="0" algn="just" fontAlgn="base">
              <a:buNone/>
            </a:pPr>
            <a:endParaRPr lang="en-IN" sz="11200" dirty="0"/>
          </a:p>
          <a:p>
            <a:pPr marL="0" indent="0" algn="just" fontAlgn="base">
              <a:buNone/>
            </a:pPr>
            <a:r>
              <a:rPr lang="en-IN" sz="11200" dirty="0" smtClean="0"/>
              <a:t>2</a:t>
            </a:r>
            <a:r>
              <a:rPr lang="en-IN" sz="11200" dirty="0"/>
              <a:t>) Indirectly </a:t>
            </a:r>
            <a:r>
              <a:rPr lang="en-IN" sz="11200" dirty="0" smtClean="0"/>
              <a:t>- </a:t>
            </a:r>
            <a:r>
              <a:rPr lang="en-IN" sz="11200" dirty="0"/>
              <a:t>IGF receptors are transmembrane </a:t>
            </a:r>
            <a:r>
              <a:rPr lang="en-IN" sz="11200" dirty="0" smtClean="0"/>
              <a:t>and</a:t>
            </a:r>
            <a:r>
              <a:rPr lang="en-IN" sz="11200" dirty="0"/>
              <a:t> their structure resembles that of insulin </a:t>
            </a:r>
            <a:r>
              <a:rPr lang="en-IN" sz="11200" dirty="0" smtClean="0"/>
              <a:t>receptor:</a:t>
            </a:r>
            <a:r>
              <a:rPr lang="en-IN" sz="11200" dirty="0"/>
              <a:t> two extracellular alpha and two transmembrane beta subunits having intracellular domains with tyrosine-kinase activity</a:t>
            </a:r>
            <a:r>
              <a:rPr lang="en-IN" sz="11200" dirty="0" smtClean="0"/>
              <a:t>.</a:t>
            </a:r>
            <a:endParaRPr lang="en-IN" sz="11200" dirty="0"/>
          </a:p>
          <a:p>
            <a:endParaRPr lang="en-IN" dirty="0"/>
          </a:p>
        </p:txBody>
      </p:sp>
    </p:spTree>
    <p:extLst>
      <p:ext uri="{BB962C8B-B14F-4D97-AF65-F5344CB8AC3E}">
        <p14:creationId xmlns:p14="http://schemas.microsoft.com/office/powerpoint/2010/main" val="160882020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1320</TotalTime>
  <Words>245</Words>
  <Application>Microsoft Office PowerPoint</Application>
  <PresentationFormat>Widescreen</PresentationFormat>
  <Paragraphs>86</Paragraphs>
  <Slides>12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Algerian</vt:lpstr>
      <vt:lpstr>Arial</vt:lpstr>
      <vt:lpstr>Calibri</vt:lpstr>
      <vt:lpstr>Calibri Light</vt:lpstr>
      <vt:lpstr>Courier New</vt:lpstr>
      <vt:lpstr>Office Theme</vt:lpstr>
      <vt:lpstr>Unit-III Regulation and metabolism of hypothalamic-hypophyseal hormones-II</vt:lpstr>
      <vt:lpstr>Adenohypophyseal hormones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HP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Unit-I Methods for Assessing the Effects of Chemicals on the Endocrine System</dc:title>
  <dc:creator>HP Inc.</dc:creator>
  <cp:lastModifiedBy>HP Inc.</cp:lastModifiedBy>
  <cp:revision>105</cp:revision>
  <dcterms:created xsi:type="dcterms:W3CDTF">2020-09-23T04:34:57Z</dcterms:created>
  <dcterms:modified xsi:type="dcterms:W3CDTF">2020-12-02T05:30:16Z</dcterms:modified>
</cp:coreProperties>
</file>