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1"/>
  </p:notesMasterIdLst>
  <p:sldIdLst>
    <p:sldId id="257" r:id="rId2"/>
    <p:sldId id="256" r:id="rId3"/>
    <p:sldId id="259" r:id="rId4"/>
    <p:sldId id="260" r:id="rId5"/>
    <p:sldId id="261" r:id="rId6"/>
    <p:sldId id="262" r:id="rId7"/>
    <p:sldId id="263" r:id="rId8"/>
    <p:sldId id="264" r:id="rId9"/>
    <p:sldId id="265" r:id="rId10"/>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70" d="100"/>
          <a:sy n="70" d="100"/>
        </p:scale>
        <p:origin x="714" y="72"/>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presProps" Target="pres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notesMaster" Target="notesMasters/notesMaster1.xml"/><Relationship Id="rId5" Type="http://schemas.openxmlformats.org/officeDocument/2006/relationships/slide" Target="slides/slide4.xml"/><Relationship Id="rId15" Type="http://schemas.openxmlformats.org/officeDocument/2006/relationships/tableStyles" Target="tableStyle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A55D7EFD-874A-4BAF-B019-E27CAAF47140}" type="datetimeFigureOut">
              <a:rPr lang="en-US" smtClean="0"/>
              <a:t>12/3/2020</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15486A18-D4E6-4461-8AD6-A7811BA86AD1}" type="slidenum">
              <a:rPr lang="en-US" smtClean="0"/>
              <a:t>‹#›</a:t>
            </a:fld>
            <a:endParaRPr lang="en-US"/>
          </a:p>
        </p:txBody>
      </p:sp>
    </p:spTree>
    <p:extLst>
      <p:ext uri="{BB962C8B-B14F-4D97-AF65-F5344CB8AC3E}">
        <p14:creationId xmlns:p14="http://schemas.microsoft.com/office/powerpoint/2010/main" val="226306499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EDD03494-308C-4DDC-AD8B-D6E3D8E969BA}" type="slidenum">
              <a:rPr lang="en-IN" smtClean="0"/>
              <a:t>1</a:t>
            </a:fld>
            <a:endParaRPr lang="en-IN"/>
          </a:p>
        </p:txBody>
      </p:sp>
    </p:spTree>
    <p:extLst>
      <p:ext uri="{BB962C8B-B14F-4D97-AF65-F5344CB8AC3E}">
        <p14:creationId xmlns:p14="http://schemas.microsoft.com/office/powerpoint/2010/main" val="110850291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5486A18-D4E6-4461-8AD6-A7811BA86AD1}" type="slidenum">
              <a:rPr lang="en-US" smtClean="0"/>
              <a:t>3</a:t>
            </a:fld>
            <a:endParaRPr lang="en-US"/>
          </a:p>
        </p:txBody>
      </p:sp>
    </p:spTree>
    <p:extLst>
      <p:ext uri="{BB962C8B-B14F-4D97-AF65-F5344CB8AC3E}">
        <p14:creationId xmlns:p14="http://schemas.microsoft.com/office/powerpoint/2010/main" val="1099032648"/>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61C633E4-646B-478B-AA55-55907A98A53F}" type="datetimeFigureOut">
              <a:rPr lang="en-US" smtClean="0"/>
              <a:t>12/3/2020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413C3F4-AD78-4081-BF8B-59AAFE5F13FC}" type="slidenum">
              <a:rPr lang="en-US" smtClean="0"/>
              <a:t>‹#›</a:t>
            </a:fld>
            <a:endParaRPr lang="en-US"/>
          </a:p>
        </p:txBody>
      </p:sp>
    </p:spTree>
    <p:extLst>
      <p:ext uri="{BB962C8B-B14F-4D97-AF65-F5344CB8AC3E}">
        <p14:creationId xmlns:p14="http://schemas.microsoft.com/office/powerpoint/2010/main" val="42998051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61C633E4-646B-478B-AA55-55907A98A53F}" type="datetimeFigureOut">
              <a:rPr lang="en-US" smtClean="0"/>
              <a:t>12/3/2020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413C3F4-AD78-4081-BF8B-59AAFE5F13FC}" type="slidenum">
              <a:rPr lang="en-US" smtClean="0"/>
              <a:t>‹#›</a:t>
            </a:fld>
            <a:endParaRPr lang="en-US"/>
          </a:p>
        </p:txBody>
      </p:sp>
    </p:spTree>
    <p:extLst>
      <p:ext uri="{BB962C8B-B14F-4D97-AF65-F5344CB8AC3E}">
        <p14:creationId xmlns:p14="http://schemas.microsoft.com/office/powerpoint/2010/main" val="298430078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61C633E4-646B-478B-AA55-55907A98A53F}" type="datetimeFigureOut">
              <a:rPr lang="en-US" smtClean="0"/>
              <a:t>12/3/2020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413C3F4-AD78-4081-BF8B-59AAFE5F13FC}" type="slidenum">
              <a:rPr lang="en-US" smtClean="0"/>
              <a:t>‹#›</a:t>
            </a:fld>
            <a:endParaRPr lang="en-US"/>
          </a:p>
        </p:txBody>
      </p:sp>
    </p:spTree>
    <p:extLst>
      <p:ext uri="{BB962C8B-B14F-4D97-AF65-F5344CB8AC3E}">
        <p14:creationId xmlns:p14="http://schemas.microsoft.com/office/powerpoint/2010/main" val="154843821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61C633E4-646B-478B-AA55-55907A98A53F}" type="datetimeFigureOut">
              <a:rPr lang="en-US" smtClean="0"/>
              <a:t>12/3/2020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413C3F4-AD78-4081-BF8B-59AAFE5F13FC}" type="slidenum">
              <a:rPr lang="en-US" smtClean="0"/>
              <a:t>‹#›</a:t>
            </a:fld>
            <a:endParaRPr lang="en-US"/>
          </a:p>
        </p:txBody>
      </p:sp>
    </p:spTree>
    <p:extLst>
      <p:ext uri="{BB962C8B-B14F-4D97-AF65-F5344CB8AC3E}">
        <p14:creationId xmlns:p14="http://schemas.microsoft.com/office/powerpoint/2010/main" val="423788325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61C633E4-646B-478B-AA55-55907A98A53F}" type="datetimeFigureOut">
              <a:rPr lang="en-US" smtClean="0"/>
              <a:t>12/3/2020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9413C3F4-AD78-4081-BF8B-59AAFE5F13FC}" type="slidenum">
              <a:rPr lang="en-US" smtClean="0"/>
              <a:t>‹#›</a:t>
            </a:fld>
            <a:endParaRPr lang="en-US"/>
          </a:p>
        </p:txBody>
      </p:sp>
    </p:spTree>
    <p:extLst>
      <p:ext uri="{BB962C8B-B14F-4D97-AF65-F5344CB8AC3E}">
        <p14:creationId xmlns:p14="http://schemas.microsoft.com/office/powerpoint/2010/main" val="29392565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61C633E4-646B-478B-AA55-55907A98A53F}" type="datetimeFigureOut">
              <a:rPr lang="en-US" smtClean="0"/>
              <a:t>12/3/2020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9413C3F4-AD78-4081-BF8B-59AAFE5F13FC}" type="slidenum">
              <a:rPr lang="en-US" smtClean="0"/>
              <a:t>‹#›</a:t>
            </a:fld>
            <a:endParaRPr lang="en-US"/>
          </a:p>
        </p:txBody>
      </p:sp>
    </p:spTree>
    <p:extLst>
      <p:ext uri="{BB962C8B-B14F-4D97-AF65-F5344CB8AC3E}">
        <p14:creationId xmlns:p14="http://schemas.microsoft.com/office/powerpoint/2010/main" val="420031404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61C633E4-646B-478B-AA55-55907A98A53F}" type="datetimeFigureOut">
              <a:rPr lang="en-US" smtClean="0"/>
              <a:t>12/3/2020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9413C3F4-AD78-4081-BF8B-59AAFE5F13FC}" type="slidenum">
              <a:rPr lang="en-US" smtClean="0"/>
              <a:t>‹#›</a:t>
            </a:fld>
            <a:endParaRPr lang="en-US"/>
          </a:p>
        </p:txBody>
      </p:sp>
    </p:spTree>
    <p:extLst>
      <p:ext uri="{BB962C8B-B14F-4D97-AF65-F5344CB8AC3E}">
        <p14:creationId xmlns:p14="http://schemas.microsoft.com/office/powerpoint/2010/main" val="112084920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61C633E4-646B-478B-AA55-55907A98A53F}" type="datetimeFigureOut">
              <a:rPr lang="en-US" smtClean="0"/>
              <a:t>12/3/2020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413C3F4-AD78-4081-BF8B-59AAFE5F13FC}" type="slidenum">
              <a:rPr lang="en-US" smtClean="0"/>
              <a:t>‹#›</a:t>
            </a:fld>
            <a:endParaRPr lang="en-US"/>
          </a:p>
        </p:txBody>
      </p:sp>
    </p:spTree>
    <p:extLst>
      <p:ext uri="{BB962C8B-B14F-4D97-AF65-F5344CB8AC3E}">
        <p14:creationId xmlns:p14="http://schemas.microsoft.com/office/powerpoint/2010/main" val="148115826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61C633E4-646B-478B-AA55-55907A98A53F}" type="datetimeFigureOut">
              <a:rPr lang="en-US" smtClean="0"/>
              <a:t>12/3/2020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413C3F4-AD78-4081-BF8B-59AAFE5F13FC}" type="slidenum">
              <a:rPr lang="en-US" smtClean="0"/>
              <a:t>‹#›</a:t>
            </a:fld>
            <a:endParaRPr lang="en-US"/>
          </a:p>
        </p:txBody>
      </p:sp>
    </p:spTree>
    <p:extLst>
      <p:ext uri="{BB962C8B-B14F-4D97-AF65-F5344CB8AC3E}">
        <p14:creationId xmlns:p14="http://schemas.microsoft.com/office/powerpoint/2010/main" val="288761888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61C633E4-646B-478B-AA55-55907A98A53F}" type="datetimeFigureOut">
              <a:rPr lang="en-US" smtClean="0"/>
              <a:t>12/3/2020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413C3F4-AD78-4081-BF8B-59AAFE5F13FC}" type="slidenum">
              <a:rPr lang="en-US" smtClean="0"/>
              <a:t>‹#›</a:t>
            </a:fld>
            <a:endParaRPr lang="en-US"/>
          </a:p>
        </p:txBody>
      </p:sp>
    </p:spTree>
    <p:extLst>
      <p:ext uri="{BB962C8B-B14F-4D97-AF65-F5344CB8AC3E}">
        <p14:creationId xmlns:p14="http://schemas.microsoft.com/office/powerpoint/2010/main" val="41974792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61C633E4-646B-478B-AA55-55907A98A53F}" type="datetimeFigureOut">
              <a:rPr lang="en-US" smtClean="0"/>
              <a:t>12/3/2020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413C3F4-AD78-4081-BF8B-59AAFE5F13FC}" type="slidenum">
              <a:rPr lang="en-US" smtClean="0"/>
              <a:t>‹#›</a:t>
            </a:fld>
            <a:endParaRPr lang="en-US"/>
          </a:p>
        </p:txBody>
      </p:sp>
    </p:spTree>
    <p:extLst>
      <p:ext uri="{BB962C8B-B14F-4D97-AF65-F5344CB8AC3E}">
        <p14:creationId xmlns:p14="http://schemas.microsoft.com/office/powerpoint/2010/main" val="13325615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1C633E4-646B-478B-AA55-55907A98A53F}" type="datetimeFigureOut">
              <a:rPr lang="en-US" smtClean="0"/>
              <a:t>12/3/2020</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413C3F4-AD78-4081-BF8B-59AAFE5F13FC}" type="slidenum">
              <a:rPr lang="en-US" smtClean="0"/>
              <a:t>‹#›</a:t>
            </a:fld>
            <a:endParaRPr lang="en-US"/>
          </a:p>
        </p:txBody>
      </p:sp>
    </p:spTree>
    <p:extLst>
      <p:ext uri="{BB962C8B-B14F-4D97-AF65-F5344CB8AC3E}">
        <p14:creationId xmlns:p14="http://schemas.microsoft.com/office/powerpoint/2010/main" val="2541216004"/>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1989162" y="328684"/>
            <a:ext cx="8153400" cy="5201424"/>
          </a:xfrm>
          <a:prstGeom prst="rect">
            <a:avLst/>
          </a:prstGeom>
        </p:spPr>
        <p:txBody>
          <a:bodyPr wrap="square">
            <a:spAutoFit/>
          </a:bodyPr>
          <a:lstStyle/>
          <a:p>
            <a:pPr algn="ctr"/>
            <a:r>
              <a:rPr lang="en-US" sz="2800" b="1" dirty="0" smtClean="0">
                <a:solidFill>
                  <a:srgbClr val="FF0000"/>
                </a:solidFill>
                <a:latin typeface="Times New Roman" panose="02020603050405020304" pitchFamily="18" charset="0"/>
                <a:cs typeface="Times New Roman" panose="02020603050405020304" pitchFamily="18" charset="0"/>
              </a:rPr>
              <a:t>AGB 610</a:t>
            </a:r>
          </a:p>
          <a:p>
            <a:pPr algn="ctr"/>
            <a:r>
              <a:rPr lang="en-US" sz="2800" b="1" dirty="0" smtClean="0">
                <a:solidFill>
                  <a:srgbClr val="FF0000"/>
                </a:solidFill>
                <a:latin typeface="Times New Roman" panose="02020603050405020304" pitchFamily="18" charset="0"/>
                <a:cs typeface="Times New Roman" panose="02020603050405020304" pitchFamily="18" charset="0"/>
              </a:rPr>
              <a:t>Laboratory Animal Breeding  </a:t>
            </a:r>
            <a:r>
              <a:rPr lang="en-US" sz="2800" b="1" dirty="0">
                <a:solidFill>
                  <a:srgbClr val="FF0000"/>
                </a:solidFill>
                <a:latin typeface="Times New Roman" panose="02020603050405020304" pitchFamily="18" charset="0"/>
                <a:cs typeface="Times New Roman" panose="02020603050405020304" pitchFamily="18" charset="0"/>
              </a:rPr>
              <a:t/>
            </a:r>
            <a:br>
              <a:rPr lang="en-US" sz="2800" b="1" dirty="0">
                <a:solidFill>
                  <a:srgbClr val="FF0000"/>
                </a:solidFill>
                <a:latin typeface="Times New Roman" panose="02020603050405020304" pitchFamily="18" charset="0"/>
                <a:cs typeface="Times New Roman" panose="02020603050405020304" pitchFamily="18" charset="0"/>
              </a:rPr>
            </a:br>
            <a:r>
              <a:rPr lang="en-US" sz="2800" b="1" dirty="0">
                <a:solidFill>
                  <a:srgbClr val="002060"/>
                </a:solidFill>
                <a:latin typeface="Times New Roman" panose="02020603050405020304" pitchFamily="18" charset="0"/>
                <a:cs typeface="Times New Roman" panose="02020603050405020304" pitchFamily="18" charset="0"/>
              </a:rPr>
              <a:t>UNIT – I</a:t>
            </a:r>
            <a:r>
              <a:rPr lang="en-US" sz="2800" dirty="0">
                <a:solidFill>
                  <a:srgbClr val="FF0000"/>
                </a:solidFill>
                <a:latin typeface="Times New Roman" panose="02020603050405020304" pitchFamily="18" charset="0"/>
                <a:cs typeface="Times New Roman" panose="02020603050405020304" pitchFamily="18" charset="0"/>
              </a:rPr>
              <a:t/>
            </a:r>
            <a:br>
              <a:rPr lang="en-US" sz="2800" dirty="0">
                <a:solidFill>
                  <a:srgbClr val="FF0000"/>
                </a:solidFill>
                <a:latin typeface="Times New Roman" panose="02020603050405020304" pitchFamily="18" charset="0"/>
                <a:cs typeface="Times New Roman" panose="02020603050405020304" pitchFamily="18" charset="0"/>
              </a:rPr>
            </a:br>
            <a:r>
              <a:rPr lang="en-US" sz="2400" dirty="0">
                <a:solidFill>
                  <a:srgbClr val="FF0000"/>
                </a:solidFill>
                <a:latin typeface="Times New Roman" panose="02020603050405020304" pitchFamily="18" charset="0"/>
                <a:cs typeface="Times New Roman" panose="02020603050405020304" pitchFamily="18" charset="0"/>
              </a:rPr>
              <a:t/>
            </a:r>
            <a:br>
              <a:rPr lang="en-US" sz="2400" dirty="0">
                <a:solidFill>
                  <a:srgbClr val="FF0000"/>
                </a:solidFill>
                <a:latin typeface="Times New Roman" panose="02020603050405020304" pitchFamily="18" charset="0"/>
                <a:cs typeface="Times New Roman" panose="02020603050405020304" pitchFamily="18" charset="0"/>
              </a:rPr>
            </a:br>
            <a:endParaRPr lang="en-US" dirty="0">
              <a:solidFill>
                <a:srgbClr val="C00000"/>
              </a:solidFill>
              <a:latin typeface="Times New Roman" panose="02020603050405020304" pitchFamily="18" charset="0"/>
              <a:cs typeface="Times New Roman" panose="02020603050405020304" pitchFamily="18" charset="0"/>
            </a:endParaRPr>
          </a:p>
          <a:p>
            <a:pPr algn="ctr"/>
            <a:endParaRPr lang="en-US" dirty="0">
              <a:solidFill>
                <a:srgbClr val="FF0000"/>
              </a:solidFill>
              <a:latin typeface="Times New Roman" panose="02020603050405020304" pitchFamily="18" charset="0"/>
              <a:cs typeface="Times New Roman" panose="02020603050405020304" pitchFamily="18" charset="0"/>
            </a:endParaRPr>
          </a:p>
          <a:p>
            <a:pPr algn="ctr"/>
            <a:r>
              <a:rPr lang="en-US" sz="3200" b="1" dirty="0" smtClean="0">
                <a:solidFill>
                  <a:srgbClr val="00B050"/>
                </a:solidFill>
                <a:latin typeface="Times New Roman" panose="02020603050405020304" pitchFamily="18" charset="0"/>
                <a:cs typeface="Times New Roman" panose="02020603050405020304" pitchFamily="18" charset="0"/>
              </a:rPr>
              <a:t>Laboratory Animals and </a:t>
            </a:r>
            <a:r>
              <a:rPr lang="en-US" sz="3200" b="1" smtClean="0">
                <a:solidFill>
                  <a:srgbClr val="00B050"/>
                </a:solidFill>
                <a:latin typeface="Times New Roman" panose="02020603050405020304" pitchFamily="18" charset="0"/>
                <a:cs typeface="Times New Roman" panose="02020603050405020304" pitchFamily="18" charset="0"/>
              </a:rPr>
              <a:t>their </a:t>
            </a:r>
            <a:r>
              <a:rPr lang="en-US" sz="3200" b="1" smtClean="0">
                <a:solidFill>
                  <a:srgbClr val="00B050"/>
                </a:solidFill>
                <a:latin typeface="Times New Roman" panose="02020603050405020304" pitchFamily="18" charset="0"/>
                <a:cs typeface="Times New Roman" panose="02020603050405020304" pitchFamily="18" charset="0"/>
              </a:rPr>
              <a:t>uses</a:t>
            </a:r>
            <a:endParaRPr lang="en-US" sz="2800" b="1" dirty="0">
              <a:solidFill>
                <a:srgbClr val="002060"/>
              </a:solidFill>
              <a:latin typeface="Times New Roman" panose="02020603050405020304" pitchFamily="18" charset="0"/>
              <a:cs typeface="Times New Roman" panose="02020603050405020304" pitchFamily="18" charset="0"/>
            </a:endParaRPr>
          </a:p>
          <a:p>
            <a:pPr algn="ctr"/>
            <a:r>
              <a:rPr lang="en-US" sz="2400" dirty="0" smtClean="0">
                <a:solidFill>
                  <a:srgbClr val="FF0000"/>
                </a:solidFill>
                <a:latin typeface="Times New Roman" panose="02020603050405020304" pitchFamily="18" charset="0"/>
                <a:cs typeface="Times New Roman" panose="02020603050405020304" pitchFamily="18" charset="0"/>
              </a:rPr>
              <a:t>Lecture - 1</a:t>
            </a:r>
            <a:endParaRPr lang="en-US" sz="2400" dirty="0">
              <a:solidFill>
                <a:srgbClr val="FF0000"/>
              </a:solidFill>
              <a:latin typeface="Times New Roman" panose="02020603050405020304" pitchFamily="18" charset="0"/>
              <a:cs typeface="Times New Roman" panose="02020603050405020304" pitchFamily="18" charset="0"/>
            </a:endParaRPr>
          </a:p>
          <a:p>
            <a:pPr algn="ctr"/>
            <a:endParaRPr lang="en-US" sz="2400" dirty="0">
              <a:solidFill>
                <a:srgbClr val="FF0000"/>
              </a:solidFill>
              <a:latin typeface="Times New Roman" panose="02020603050405020304" pitchFamily="18" charset="0"/>
              <a:cs typeface="Times New Roman" panose="02020603050405020304" pitchFamily="18" charset="0"/>
            </a:endParaRPr>
          </a:p>
          <a:p>
            <a:pPr algn="ctr"/>
            <a:r>
              <a:rPr lang="en-US" sz="2400" dirty="0">
                <a:solidFill>
                  <a:srgbClr val="FF0000"/>
                </a:solidFill>
                <a:latin typeface="Times New Roman" panose="02020603050405020304" pitchFamily="18" charset="0"/>
                <a:cs typeface="Times New Roman" panose="02020603050405020304" pitchFamily="18" charset="0"/>
              </a:rPr>
              <a:t> </a:t>
            </a:r>
            <a:br>
              <a:rPr lang="en-US" sz="2400" dirty="0">
                <a:solidFill>
                  <a:srgbClr val="FF0000"/>
                </a:solidFill>
                <a:latin typeface="Times New Roman" panose="02020603050405020304" pitchFamily="18" charset="0"/>
                <a:cs typeface="Times New Roman" panose="02020603050405020304" pitchFamily="18" charset="0"/>
              </a:rPr>
            </a:br>
            <a:r>
              <a:rPr lang="en-US" sz="2400" b="1" dirty="0">
                <a:solidFill>
                  <a:srgbClr val="7030A0"/>
                </a:solidFill>
                <a:latin typeface="Times New Roman" panose="02020603050405020304" pitchFamily="18" charset="0"/>
                <a:cs typeface="Times New Roman" panose="02020603050405020304" pitchFamily="18" charset="0"/>
              </a:rPr>
              <a:t>Dr K G Mandal</a:t>
            </a:r>
            <a:r>
              <a:rPr lang="en-US" sz="2400" dirty="0">
                <a:solidFill>
                  <a:srgbClr val="FF0000"/>
                </a:solidFill>
                <a:latin typeface="Times New Roman" panose="02020603050405020304" pitchFamily="18" charset="0"/>
                <a:cs typeface="Times New Roman" panose="02020603050405020304" pitchFamily="18" charset="0"/>
              </a:rPr>
              <a:t/>
            </a:r>
            <a:br>
              <a:rPr lang="en-US" sz="2400" dirty="0">
                <a:solidFill>
                  <a:srgbClr val="FF0000"/>
                </a:solidFill>
                <a:latin typeface="Times New Roman" panose="02020603050405020304" pitchFamily="18" charset="0"/>
                <a:cs typeface="Times New Roman" panose="02020603050405020304" pitchFamily="18" charset="0"/>
              </a:rPr>
            </a:br>
            <a:r>
              <a:rPr lang="en-US" sz="2000" b="1" dirty="0">
                <a:solidFill>
                  <a:srgbClr val="FF0000"/>
                </a:solidFill>
                <a:latin typeface="Times New Roman" panose="02020603050405020304" pitchFamily="18" charset="0"/>
                <a:cs typeface="Times New Roman" panose="02020603050405020304" pitchFamily="18" charset="0"/>
              </a:rPr>
              <a:t>Department of Animal Genetics &amp; Breeding </a:t>
            </a:r>
            <a:br>
              <a:rPr lang="en-US" sz="2000" b="1" dirty="0">
                <a:solidFill>
                  <a:srgbClr val="FF0000"/>
                </a:solidFill>
                <a:latin typeface="Times New Roman" panose="02020603050405020304" pitchFamily="18" charset="0"/>
                <a:cs typeface="Times New Roman" panose="02020603050405020304" pitchFamily="18" charset="0"/>
              </a:rPr>
            </a:br>
            <a:r>
              <a:rPr lang="en-US" sz="2000" b="1" dirty="0">
                <a:solidFill>
                  <a:srgbClr val="002060"/>
                </a:solidFill>
                <a:latin typeface="Times New Roman" panose="02020603050405020304" pitchFamily="18" charset="0"/>
                <a:cs typeface="Times New Roman" panose="02020603050405020304" pitchFamily="18" charset="0"/>
              </a:rPr>
              <a:t>Bihar Veterinary College, Patna </a:t>
            </a:r>
            <a:r>
              <a:rPr lang="en-US" sz="2000" b="1" dirty="0">
                <a:solidFill>
                  <a:srgbClr val="FF0000"/>
                </a:solidFill>
                <a:latin typeface="Times New Roman" panose="02020603050405020304" pitchFamily="18" charset="0"/>
                <a:cs typeface="Times New Roman" panose="02020603050405020304" pitchFamily="18" charset="0"/>
              </a:rPr>
              <a:t/>
            </a:r>
            <a:br>
              <a:rPr lang="en-US" sz="2000" b="1" dirty="0">
                <a:solidFill>
                  <a:srgbClr val="FF0000"/>
                </a:solidFill>
                <a:latin typeface="Times New Roman" panose="02020603050405020304" pitchFamily="18" charset="0"/>
                <a:cs typeface="Times New Roman" panose="02020603050405020304" pitchFamily="18" charset="0"/>
              </a:rPr>
            </a:br>
            <a:r>
              <a:rPr lang="en-US" sz="2000" b="1" dirty="0">
                <a:solidFill>
                  <a:srgbClr val="00B0F0"/>
                </a:solidFill>
                <a:latin typeface="Times New Roman" panose="02020603050405020304" pitchFamily="18" charset="0"/>
                <a:cs typeface="Times New Roman" panose="02020603050405020304" pitchFamily="18" charset="0"/>
              </a:rPr>
              <a:t>Bihar Animal Sciences University, Patna </a:t>
            </a:r>
            <a:endParaRPr lang="en-IN" sz="2000" b="1" dirty="0">
              <a:solidFill>
                <a:srgbClr val="00B0F0"/>
              </a:solidFill>
            </a:endParaRPr>
          </a:p>
        </p:txBody>
      </p:sp>
    </p:spTree>
    <p:extLst>
      <p:ext uri="{BB962C8B-B14F-4D97-AF65-F5344CB8AC3E}">
        <p14:creationId xmlns:p14="http://schemas.microsoft.com/office/powerpoint/2010/main" val="1608324401"/>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1524000" y="327545"/>
            <a:ext cx="9144000" cy="5691118"/>
          </a:xfrm>
        </p:spPr>
        <p:txBody>
          <a:bodyPr>
            <a:normAutofit lnSpcReduction="10000"/>
          </a:bodyPr>
          <a:lstStyle/>
          <a:p>
            <a:pPr algn="l"/>
            <a:r>
              <a:rPr lang="en-US" sz="2800" b="1" dirty="0" smtClean="0">
                <a:latin typeface="Comic Sans MS" panose="030F0702030302020204" pitchFamily="66" charset="0"/>
              </a:rPr>
              <a:t>Laboratory Animals ?:</a:t>
            </a:r>
            <a:r>
              <a:rPr lang="en-US" sz="2800" dirty="0" smtClean="0">
                <a:latin typeface="Comic Sans MS" panose="030F0702030302020204" pitchFamily="66" charset="0"/>
              </a:rPr>
              <a:t> </a:t>
            </a:r>
          </a:p>
          <a:p>
            <a:pPr marL="457200" indent="-457200" algn="just">
              <a:buFont typeface="Arial" panose="020B0604020202020204" pitchFamily="34" charset="0"/>
              <a:buChar char="•"/>
            </a:pPr>
            <a:r>
              <a:rPr lang="en-US" sz="2800" dirty="0" smtClean="0">
                <a:latin typeface="Comic Sans MS" panose="030F0702030302020204" pitchFamily="66" charset="0"/>
              </a:rPr>
              <a:t>Animals which can breed and thrive well under controlled environmental conditions.</a:t>
            </a:r>
          </a:p>
          <a:p>
            <a:pPr marL="457200" indent="-457200" algn="just">
              <a:buFont typeface="Arial" panose="020B0604020202020204" pitchFamily="34" charset="0"/>
              <a:buChar char="•"/>
            </a:pPr>
            <a:r>
              <a:rPr lang="en-US" sz="2800" dirty="0" smtClean="0">
                <a:latin typeface="Comic Sans MS" panose="030F0702030302020204" pitchFamily="66" charset="0"/>
              </a:rPr>
              <a:t>Animals which can serve as a model of biomedical research for various infectious and non-infectious conditions occurring in man and animals.</a:t>
            </a:r>
          </a:p>
          <a:p>
            <a:pPr algn="just"/>
            <a:r>
              <a:rPr lang="en-US" sz="2800" b="1" dirty="0" smtClean="0">
                <a:latin typeface="Comic Sans MS" panose="030F0702030302020204" pitchFamily="66" charset="0"/>
              </a:rPr>
              <a:t>Examples:</a:t>
            </a:r>
          </a:p>
          <a:p>
            <a:pPr marL="457200" indent="-457200" algn="just">
              <a:buFont typeface="Arial" panose="020B0604020202020204" pitchFamily="34" charset="0"/>
              <a:buChar char="•"/>
            </a:pPr>
            <a:r>
              <a:rPr lang="en-US" sz="2800" dirty="0" smtClean="0">
                <a:latin typeface="Comic Sans MS" panose="030F0702030302020204" pitchFamily="66" charset="0"/>
              </a:rPr>
              <a:t>Mice can be used as standard model for the study of Vitamin B12 deficiency.</a:t>
            </a:r>
          </a:p>
          <a:p>
            <a:pPr marL="457200" indent="-457200" algn="just">
              <a:buFont typeface="Arial" panose="020B0604020202020204" pitchFamily="34" charset="0"/>
              <a:buChar char="•"/>
            </a:pPr>
            <a:r>
              <a:rPr lang="en-US" sz="2800" dirty="0" smtClean="0">
                <a:latin typeface="Comic Sans MS" panose="030F0702030302020204" pitchFamily="66" charset="0"/>
              </a:rPr>
              <a:t>Use of rats as standard model for the study of nutritional deficiency.</a:t>
            </a:r>
          </a:p>
          <a:p>
            <a:pPr marL="457200" indent="-457200" algn="just">
              <a:buFont typeface="Arial" panose="020B0604020202020204" pitchFamily="34" charset="0"/>
              <a:buChar char="•"/>
            </a:pPr>
            <a:r>
              <a:rPr lang="en-US" sz="2800" dirty="0" smtClean="0">
                <a:latin typeface="Comic Sans MS" panose="030F0702030302020204" pitchFamily="66" charset="0"/>
              </a:rPr>
              <a:t>Use of guinea pigs for the study of Vitamin C deficiency.</a:t>
            </a:r>
          </a:p>
          <a:p>
            <a:pPr algn="just"/>
            <a:endParaRPr lang="en-US" sz="2800" dirty="0">
              <a:latin typeface="Comic Sans MS" panose="030F0702030302020204" pitchFamily="66" charset="0"/>
            </a:endParaRPr>
          </a:p>
        </p:txBody>
      </p:sp>
    </p:spTree>
    <p:extLst>
      <p:ext uri="{BB962C8B-B14F-4D97-AF65-F5344CB8AC3E}">
        <p14:creationId xmlns:p14="http://schemas.microsoft.com/office/powerpoint/2010/main" val="331990831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232012"/>
            <a:ext cx="10515600" cy="5944951"/>
          </a:xfrm>
        </p:spPr>
        <p:txBody>
          <a:bodyPr>
            <a:normAutofit fontScale="92500" lnSpcReduction="10000"/>
          </a:bodyPr>
          <a:lstStyle/>
          <a:p>
            <a:pPr algn="just"/>
            <a:r>
              <a:rPr lang="en-US" dirty="0">
                <a:latin typeface="Comic Sans MS" panose="030F0702030302020204" pitchFamily="66" charset="0"/>
              </a:rPr>
              <a:t>Use of rabbits for the study of reproduction, tuberculosis and </a:t>
            </a:r>
            <a:r>
              <a:rPr lang="en-US" dirty="0" err="1">
                <a:latin typeface="Comic Sans MS" panose="030F0702030302020204" pitchFamily="66" charset="0"/>
              </a:rPr>
              <a:t>Pasteurelosis</a:t>
            </a:r>
            <a:r>
              <a:rPr lang="en-US" dirty="0" smtClean="0">
                <a:latin typeface="Comic Sans MS" panose="030F0702030302020204" pitchFamily="66" charset="0"/>
              </a:rPr>
              <a:t>.</a:t>
            </a:r>
          </a:p>
          <a:p>
            <a:pPr algn="just"/>
            <a:r>
              <a:rPr lang="en-US" dirty="0" smtClean="0">
                <a:latin typeface="Comic Sans MS" panose="030F0702030302020204" pitchFamily="66" charset="0"/>
              </a:rPr>
              <a:t>Use of Hamsters for the study tumors and cancer.</a:t>
            </a:r>
          </a:p>
          <a:p>
            <a:pPr marL="0" indent="0" algn="just">
              <a:buNone/>
            </a:pPr>
            <a:endParaRPr lang="en-US" dirty="0">
              <a:latin typeface="Comic Sans MS" panose="030F0702030302020204" pitchFamily="66" charset="0"/>
            </a:endParaRPr>
          </a:p>
          <a:p>
            <a:pPr marL="0" indent="0" algn="just">
              <a:buNone/>
            </a:pPr>
            <a:r>
              <a:rPr lang="en-US" dirty="0" smtClean="0">
                <a:latin typeface="Comic Sans MS" panose="030F0702030302020204" pitchFamily="66" charset="0"/>
              </a:rPr>
              <a:t>A laboratory animal is that animal on which some hypothesis or drugs are tested which does not any way become helpful in improvement in the quality of animal itself. </a:t>
            </a:r>
          </a:p>
          <a:p>
            <a:pPr marL="0" indent="0" algn="just">
              <a:buNone/>
            </a:pPr>
            <a:endParaRPr lang="en-US" dirty="0">
              <a:latin typeface="Comic Sans MS" panose="030F0702030302020204" pitchFamily="66" charset="0"/>
            </a:endParaRPr>
          </a:p>
          <a:p>
            <a:pPr marL="0" indent="0" algn="just">
              <a:buNone/>
            </a:pPr>
            <a:r>
              <a:rPr lang="en-US" b="1" dirty="0" smtClean="0">
                <a:latin typeface="Comic Sans MS" panose="030F0702030302020204" pitchFamily="66" charset="0"/>
              </a:rPr>
              <a:t>Types of laboratory animals:</a:t>
            </a:r>
            <a:endParaRPr lang="en-US" dirty="0" smtClean="0">
              <a:latin typeface="Comic Sans MS" panose="030F0702030302020204" pitchFamily="66" charset="0"/>
            </a:endParaRPr>
          </a:p>
          <a:p>
            <a:pPr marL="0" indent="0" algn="just">
              <a:buNone/>
            </a:pPr>
            <a:r>
              <a:rPr lang="en-US" dirty="0" smtClean="0">
                <a:latin typeface="Comic Sans MS" panose="030F0702030302020204" pitchFamily="66" charset="0"/>
              </a:rPr>
              <a:t>	Any animal including man can be considered as lab animal if satisfies the following conditions i.e.,</a:t>
            </a:r>
          </a:p>
          <a:p>
            <a:pPr algn="just"/>
            <a:r>
              <a:rPr lang="en-US" dirty="0" smtClean="0">
                <a:latin typeface="Comic Sans MS" panose="030F0702030302020204" pitchFamily="66" charset="0"/>
              </a:rPr>
              <a:t>Can breed and thrive well in confinement under controlled environmental conditions.</a:t>
            </a:r>
          </a:p>
          <a:p>
            <a:pPr algn="just"/>
            <a:r>
              <a:rPr lang="en-US" dirty="0" smtClean="0">
                <a:latin typeface="Comic Sans MS" panose="030F0702030302020204" pitchFamily="66" charset="0"/>
              </a:rPr>
              <a:t>Can serve as a standard model for the study of biomedical research.</a:t>
            </a:r>
            <a:endParaRPr lang="en-US" dirty="0">
              <a:latin typeface="Comic Sans MS" panose="030F0702030302020204" pitchFamily="66" charset="0"/>
            </a:endParaRPr>
          </a:p>
        </p:txBody>
      </p:sp>
    </p:spTree>
    <p:extLst>
      <p:ext uri="{BB962C8B-B14F-4D97-AF65-F5344CB8AC3E}">
        <p14:creationId xmlns:p14="http://schemas.microsoft.com/office/powerpoint/2010/main" val="298593231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136478"/>
            <a:ext cx="10515600" cy="6040485"/>
          </a:xfrm>
        </p:spPr>
        <p:txBody>
          <a:bodyPr/>
          <a:lstStyle/>
          <a:p>
            <a:pPr marL="0" indent="0">
              <a:buNone/>
            </a:pPr>
            <a:r>
              <a:rPr lang="en-US" b="1" dirty="0" smtClean="0">
                <a:latin typeface="Comic Sans MS" panose="030F0702030302020204" pitchFamily="66" charset="0"/>
              </a:rPr>
              <a:t>Commonly used lab animals :</a:t>
            </a:r>
            <a:endParaRPr lang="en-US" dirty="0" smtClean="0">
              <a:latin typeface="Comic Sans MS" panose="030F0702030302020204" pitchFamily="66" charset="0"/>
            </a:endParaRPr>
          </a:p>
          <a:p>
            <a:pPr marL="0" indent="0">
              <a:buNone/>
            </a:pPr>
            <a:endParaRPr lang="en-US" dirty="0">
              <a:latin typeface="Comic Sans MS" panose="030F0702030302020204" pitchFamily="66" charset="0"/>
            </a:endParaRPr>
          </a:p>
        </p:txBody>
      </p:sp>
      <p:graphicFrame>
        <p:nvGraphicFramePr>
          <p:cNvPr id="4" name="Table 3"/>
          <p:cNvGraphicFramePr>
            <a:graphicFrameLocks noGrp="1"/>
          </p:cNvGraphicFramePr>
          <p:nvPr>
            <p:extLst>
              <p:ext uri="{D42A27DB-BD31-4B8C-83A1-F6EECF244321}">
                <p14:modId xmlns:p14="http://schemas.microsoft.com/office/powerpoint/2010/main" val="3985086578"/>
              </p:ext>
            </p:extLst>
          </p:nvPr>
        </p:nvGraphicFramePr>
        <p:xfrm>
          <a:off x="2032000" y="719666"/>
          <a:ext cx="7783995" cy="5831840"/>
        </p:xfrm>
        <a:graphic>
          <a:graphicData uri="http://schemas.openxmlformats.org/drawingml/2006/table">
            <a:tbl>
              <a:tblPr firstRow="1" bandRow="1">
                <a:tableStyleId>{5C22544A-7EE6-4342-B048-85BDC9FD1C3A}</a:tableStyleId>
              </a:tblPr>
              <a:tblGrid>
                <a:gridCol w="844868"/>
                <a:gridCol w="2374710"/>
                <a:gridCol w="4564417"/>
              </a:tblGrid>
              <a:tr h="370840">
                <a:tc>
                  <a:txBody>
                    <a:bodyPr/>
                    <a:lstStyle/>
                    <a:p>
                      <a:pPr algn="ctr"/>
                      <a:r>
                        <a:rPr lang="en-US" b="1" dirty="0" smtClean="0"/>
                        <a:t>Sl. No.</a:t>
                      </a:r>
                      <a:endParaRPr lang="en-US" b="1" dirty="0"/>
                    </a:p>
                  </a:txBody>
                  <a:tcPr/>
                </a:tc>
                <a:tc>
                  <a:txBody>
                    <a:bodyPr/>
                    <a:lstStyle/>
                    <a:p>
                      <a:pPr algn="ctr"/>
                      <a:r>
                        <a:rPr lang="en-US" b="1" dirty="0" smtClean="0"/>
                        <a:t>Class or order</a:t>
                      </a:r>
                      <a:endParaRPr lang="en-US" b="1" dirty="0"/>
                    </a:p>
                  </a:txBody>
                  <a:tcPr/>
                </a:tc>
                <a:tc>
                  <a:txBody>
                    <a:bodyPr/>
                    <a:lstStyle/>
                    <a:p>
                      <a:pPr algn="ctr"/>
                      <a:r>
                        <a:rPr lang="en-US" b="1" dirty="0" smtClean="0"/>
                        <a:t>Species</a:t>
                      </a:r>
                      <a:endParaRPr lang="en-US" b="1" dirty="0"/>
                    </a:p>
                  </a:txBody>
                  <a:tcPr/>
                </a:tc>
              </a:tr>
              <a:tr h="370840">
                <a:tc>
                  <a:txBody>
                    <a:bodyPr/>
                    <a:lstStyle/>
                    <a:p>
                      <a:pPr algn="ctr"/>
                      <a:r>
                        <a:rPr lang="en-US" b="1" dirty="0" smtClean="0"/>
                        <a:t>1.</a:t>
                      </a:r>
                      <a:endParaRPr lang="en-US" b="1" dirty="0"/>
                    </a:p>
                  </a:txBody>
                  <a:tcPr/>
                </a:tc>
                <a:tc>
                  <a:txBody>
                    <a:bodyPr/>
                    <a:lstStyle/>
                    <a:p>
                      <a:pPr algn="ctr"/>
                      <a:r>
                        <a:rPr lang="en-US" b="1" dirty="0" smtClean="0"/>
                        <a:t>Rodents</a:t>
                      </a:r>
                      <a:endParaRPr lang="en-US" b="1" dirty="0"/>
                    </a:p>
                  </a:txBody>
                  <a:tcPr/>
                </a:tc>
                <a:tc>
                  <a:txBody>
                    <a:bodyPr/>
                    <a:lstStyle/>
                    <a:p>
                      <a:pPr algn="ctr"/>
                      <a:r>
                        <a:rPr lang="en-US" b="1" dirty="0" smtClean="0"/>
                        <a:t>Mouse, Rat,</a:t>
                      </a:r>
                      <a:r>
                        <a:rPr lang="en-US" b="1" baseline="0" dirty="0" smtClean="0"/>
                        <a:t> Guinea pig, Hamster and Ferret</a:t>
                      </a:r>
                      <a:endParaRPr lang="en-US" b="1" dirty="0"/>
                    </a:p>
                  </a:txBody>
                  <a:tcPr/>
                </a:tc>
              </a:tr>
              <a:tr h="370840">
                <a:tc>
                  <a:txBody>
                    <a:bodyPr/>
                    <a:lstStyle/>
                    <a:p>
                      <a:pPr algn="ctr"/>
                      <a:r>
                        <a:rPr lang="en-US" b="1" dirty="0" smtClean="0"/>
                        <a:t>2.</a:t>
                      </a:r>
                      <a:endParaRPr lang="en-US" b="1" dirty="0"/>
                    </a:p>
                  </a:txBody>
                  <a:tcPr/>
                </a:tc>
                <a:tc>
                  <a:txBody>
                    <a:bodyPr/>
                    <a:lstStyle/>
                    <a:p>
                      <a:pPr algn="ctr"/>
                      <a:r>
                        <a:rPr lang="en-US" b="1" dirty="0" smtClean="0"/>
                        <a:t>Lagomorphs</a:t>
                      </a:r>
                      <a:endParaRPr lang="en-US" b="1" dirty="0"/>
                    </a:p>
                  </a:txBody>
                  <a:tcPr/>
                </a:tc>
                <a:tc>
                  <a:txBody>
                    <a:bodyPr/>
                    <a:lstStyle/>
                    <a:p>
                      <a:pPr algn="ctr"/>
                      <a:r>
                        <a:rPr lang="en-US" b="1" dirty="0" smtClean="0"/>
                        <a:t>Rabbits</a:t>
                      </a:r>
                      <a:endParaRPr lang="en-US" b="1" dirty="0"/>
                    </a:p>
                  </a:txBody>
                  <a:tcPr/>
                </a:tc>
              </a:tr>
              <a:tr h="370840">
                <a:tc>
                  <a:txBody>
                    <a:bodyPr/>
                    <a:lstStyle/>
                    <a:p>
                      <a:pPr algn="ctr"/>
                      <a:r>
                        <a:rPr lang="en-US" b="1" dirty="0" smtClean="0"/>
                        <a:t>3.</a:t>
                      </a:r>
                      <a:endParaRPr lang="en-US" b="1" dirty="0"/>
                    </a:p>
                  </a:txBody>
                  <a:tcPr/>
                </a:tc>
                <a:tc>
                  <a:txBody>
                    <a:bodyPr/>
                    <a:lstStyle/>
                    <a:p>
                      <a:pPr algn="ctr"/>
                      <a:r>
                        <a:rPr lang="en-US" b="1" dirty="0" smtClean="0"/>
                        <a:t>Canine</a:t>
                      </a:r>
                      <a:endParaRPr lang="en-US" b="1" dirty="0"/>
                    </a:p>
                  </a:txBody>
                  <a:tcPr/>
                </a:tc>
                <a:tc>
                  <a:txBody>
                    <a:bodyPr/>
                    <a:lstStyle/>
                    <a:p>
                      <a:pPr algn="ctr"/>
                      <a:r>
                        <a:rPr lang="en-US" b="1" dirty="0" smtClean="0"/>
                        <a:t>Dog</a:t>
                      </a:r>
                      <a:endParaRPr lang="en-US" b="1" dirty="0"/>
                    </a:p>
                  </a:txBody>
                  <a:tcPr/>
                </a:tc>
              </a:tr>
              <a:tr h="370840">
                <a:tc>
                  <a:txBody>
                    <a:bodyPr/>
                    <a:lstStyle/>
                    <a:p>
                      <a:pPr algn="ctr"/>
                      <a:r>
                        <a:rPr lang="en-US" b="1" dirty="0" smtClean="0"/>
                        <a:t>4.</a:t>
                      </a:r>
                      <a:endParaRPr lang="en-US" b="1" dirty="0"/>
                    </a:p>
                  </a:txBody>
                  <a:tcPr/>
                </a:tc>
                <a:tc>
                  <a:txBody>
                    <a:bodyPr/>
                    <a:lstStyle/>
                    <a:p>
                      <a:pPr algn="ctr"/>
                      <a:r>
                        <a:rPr lang="en-US" b="1" dirty="0" err="1" smtClean="0"/>
                        <a:t>Falines</a:t>
                      </a:r>
                      <a:endParaRPr lang="en-US" b="1" dirty="0"/>
                    </a:p>
                  </a:txBody>
                  <a:tcPr/>
                </a:tc>
                <a:tc>
                  <a:txBody>
                    <a:bodyPr/>
                    <a:lstStyle/>
                    <a:p>
                      <a:pPr algn="ctr"/>
                      <a:r>
                        <a:rPr lang="en-US" b="1" dirty="0" smtClean="0"/>
                        <a:t>Cat</a:t>
                      </a:r>
                      <a:endParaRPr lang="en-US" b="1" dirty="0"/>
                    </a:p>
                  </a:txBody>
                  <a:tcPr/>
                </a:tc>
              </a:tr>
              <a:tr h="370840">
                <a:tc>
                  <a:txBody>
                    <a:bodyPr/>
                    <a:lstStyle/>
                    <a:p>
                      <a:pPr algn="ctr"/>
                      <a:r>
                        <a:rPr lang="en-US" b="1" dirty="0" smtClean="0"/>
                        <a:t>5.</a:t>
                      </a:r>
                      <a:endParaRPr lang="en-US" b="1" dirty="0"/>
                    </a:p>
                  </a:txBody>
                  <a:tcPr/>
                </a:tc>
                <a:tc>
                  <a:txBody>
                    <a:bodyPr/>
                    <a:lstStyle/>
                    <a:p>
                      <a:pPr algn="ctr"/>
                      <a:r>
                        <a:rPr lang="en-US" b="1" dirty="0" err="1" smtClean="0"/>
                        <a:t>Ovies</a:t>
                      </a:r>
                      <a:endParaRPr lang="en-US" b="1" dirty="0"/>
                    </a:p>
                  </a:txBody>
                  <a:tcPr/>
                </a:tc>
                <a:tc>
                  <a:txBody>
                    <a:bodyPr/>
                    <a:lstStyle/>
                    <a:p>
                      <a:pPr algn="ctr"/>
                      <a:r>
                        <a:rPr lang="en-US" b="1" dirty="0" smtClean="0"/>
                        <a:t>Sheep</a:t>
                      </a:r>
                      <a:endParaRPr lang="en-US" b="1" dirty="0"/>
                    </a:p>
                  </a:txBody>
                  <a:tcPr/>
                </a:tc>
              </a:tr>
              <a:tr h="370840">
                <a:tc>
                  <a:txBody>
                    <a:bodyPr/>
                    <a:lstStyle/>
                    <a:p>
                      <a:pPr algn="ctr"/>
                      <a:r>
                        <a:rPr lang="en-US" b="1" dirty="0" smtClean="0"/>
                        <a:t>6.</a:t>
                      </a:r>
                      <a:endParaRPr lang="en-US" b="1" dirty="0"/>
                    </a:p>
                  </a:txBody>
                  <a:tcPr/>
                </a:tc>
                <a:tc>
                  <a:txBody>
                    <a:bodyPr/>
                    <a:lstStyle/>
                    <a:p>
                      <a:pPr algn="ctr"/>
                      <a:r>
                        <a:rPr lang="en-US" b="1" dirty="0" err="1" smtClean="0"/>
                        <a:t>Caprines</a:t>
                      </a:r>
                      <a:endParaRPr lang="en-US" b="1" dirty="0"/>
                    </a:p>
                  </a:txBody>
                  <a:tcPr/>
                </a:tc>
                <a:tc>
                  <a:txBody>
                    <a:bodyPr/>
                    <a:lstStyle/>
                    <a:p>
                      <a:pPr algn="ctr"/>
                      <a:r>
                        <a:rPr lang="en-US" b="1" dirty="0" smtClean="0"/>
                        <a:t>Goat</a:t>
                      </a:r>
                      <a:endParaRPr lang="en-US" b="1" dirty="0"/>
                    </a:p>
                  </a:txBody>
                  <a:tcPr/>
                </a:tc>
              </a:tr>
              <a:tr h="370840">
                <a:tc>
                  <a:txBody>
                    <a:bodyPr/>
                    <a:lstStyle/>
                    <a:p>
                      <a:pPr algn="ctr"/>
                      <a:r>
                        <a:rPr lang="en-US" b="1" dirty="0" smtClean="0"/>
                        <a:t>7.</a:t>
                      </a:r>
                      <a:endParaRPr lang="en-US" b="1" dirty="0"/>
                    </a:p>
                  </a:txBody>
                  <a:tcPr/>
                </a:tc>
                <a:tc>
                  <a:txBody>
                    <a:bodyPr/>
                    <a:lstStyle/>
                    <a:p>
                      <a:pPr algn="ctr"/>
                      <a:r>
                        <a:rPr lang="en-US" b="1" dirty="0" err="1" smtClean="0"/>
                        <a:t>Avians</a:t>
                      </a:r>
                      <a:endParaRPr lang="en-US" b="1" dirty="0"/>
                    </a:p>
                  </a:txBody>
                  <a:tcPr/>
                </a:tc>
                <a:tc>
                  <a:txBody>
                    <a:bodyPr/>
                    <a:lstStyle/>
                    <a:p>
                      <a:pPr algn="ctr"/>
                      <a:r>
                        <a:rPr lang="en-US" b="1" dirty="0" smtClean="0"/>
                        <a:t>Fowl, Japanese quail, Pigeons etc.</a:t>
                      </a:r>
                      <a:endParaRPr lang="en-US" b="1" dirty="0"/>
                    </a:p>
                  </a:txBody>
                  <a:tcPr/>
                </a:tc>
              </a:tr>
              <a:tr h="370840">
                <a:tc>
                  <a:txBody>
                    <a:bodyPr/>
                    <a:lstStyle/>
                    <a:p>
                      <a:pPr algn="ctr"/>
                      <a:r>
                        <a:rPr lang="en-US" b="1" dirty="0" smtClean="0"/>
                        <a:t>8.</a:t>
                      </a:r>
                      <a:endParaRPr lang="en-US" b="1" dirty="0"/>
                    </a:p>
                  </a:txBody>
                  <a:tcPr/>
                </a:tc>
                <a:tc>
                  <a:txBody>
                    <a:bodyPr/>
                    <a:lstStyle/>
                    <a:p>
                      <a:pPr algn="ctr"/>
                      <a:r>
                        <a:rPr lang="en-US" b="1" dirty="0" smtClean="0"/>
                        <a:t>Amphibia</a:t>
                      </a:r>
                      <a:endParaRPr lang="en-US" b="1" dirty="0"/>
                    </a:p>
                  </a:txBody>
                  <a:tcPr/>
                </a:tc>
                <a:tc>
                  <a:txBody>
                    <a:bodyPr/>
                    <a:lstStyle/>
                    <a:p>
                      <a:pPr algn="ctr"/>
                      <a:r>
                        <a:rPr lang="en-US" b="1" dirty="0" smtClean="0"/>
                        <a:t>Frog and Toad</a:t>
                      </a:r>
                    </a:p>
                  </a:txBody>
                  <a:tcPr/>
                </a:tc>
              </a:tr>
              <a:tr h="370840">
                <a:tc>
                  <a:txBody>
                    <a:bodyPr/>
                    <a:lstStyle/>
                    <a:p>
                      <a:pPr algn="ctr"/>
                      <a:r>
                        <a:rPr lang="en-US" b="1" dirty="0" smtClean="0"/>
                        <a:t>9.</a:t>
                      </a:r>
                      <a:endParaRPr lang="en-US" b="1" dirty="0"/>
                    </a:p>
                  </a:txBody>
                  <a:tcPr/>
                </a:tc>
                <a:tc>
                  <a:txBody>
                    <a:bodyPr/>
                    <a:lstStyle/>
                    <a:p>
                      <a:pPr algn="ctr"/>
                      <a:r>
                        <a:rPr lang="en-US" b="1" dirty="0" smtClean="0"/>
                        <a:t>Fish</a:t>
                      </a:r>
                      <a:endParaRPr lang="en-US" b="1" dirty="0"/>
                    </a:p>
                  </a:txBody>
                  <a:tcPr/>
                </a:tc>
                <a:tc>
                  <a:txBody>
                    <a:bodyPr/>
                    <a:lstStyle/>
                    <a:p>
                      <a:pPr algn="ctr"/>
                      <a:r>
                        <a:rPr lang="en-US" b="1" dirty="0" smtClean="0"/>
                        <a:t>Zebra fish</a:t>
                      </a:r>
                    </a:p>
                  </a:txBody>
                  <a:tcPr/>
                </a:tc>
              </a:tr>
              <a:tr h="370840">
                <a:tc>
                  <a:txBody>
                    <a:bodyPr/>
                    <a:lstStyle/>
                    <a:p>
                      <a:pPr algn="ctr"/>
                      <a:r>
                        <a:rPr lang="en-US" b="1" dirty="0" smtClean="0"/>
                        <a:t>10.</a:t>
                      </a:r>
                      <a:endParaRPr lang="en-US" b="1" dirty="0"/>
                    </a:p>
                  </a:txBody>
                  <a:tcPr/>
                </a:tc>
                <a:tc>
                  <a:txBody>
                    <a:bodyPr/>
                    <a:lstStyle/>
                    <a:p>
                      <a:pPr algn="ctr"/>
                      <a:r>
                        <a:rPr lang="en-US" b="1" dirty="0" smtClean="0"/>
                        <a:t>Non-human primates</a:t>
                      </a:r>
                      <a:endParaRPr lang="en-US" b="1" dirty="0"/>
                    </a:p>
                  </a:txBody>
                  <a:tcPr/>
                </a:tc>
                <a:tc>
                  <a:txBody>
                    <a:bodyPr/>
                    <a:lstStyle/>
                    <a:p>
                      <a:pPr algn="ctr"/>
                      <a:r>
                        <a:rPr lang="en-US" b="1" dirty="0" smtClean="0"/>
                        <a:t>Monkeys and Apes</a:t>
                      </a:r>
                    </a:p>
                  </a:txBody>
                  <a:tcPr/>
                </a:tc>
              </a:tr>
              <a:tr h="370840">
                <a:tc>
                  <a:txBody>
                    <a:bodyPr/>
                    <a:lstStyle/>
                    <a:p>
                      <a:pPr algn="ctr"/>
                      <a:r>
                        <a:rPr lang="en-US" b="1" dirty="0" smtClean="0"/>
                        <a:t>11.</a:t>
                      </a:r>
                      <a:endParaRPr lang="en-US" b="1" dirty="0"/>
                    </a:p>
                  </a:txBody>
                  <a:tcPr/>
                </a:tc>
                <a:tc>
                  <a:txBody>
                    <a:bodyPr/>
                    <a:lstStyle/>
                    <a:p>
                      <a:pPr algn="ctr"/>
                      <a:r>
                        <a:rPr lang="en-US" b="1" dirty="0" smtClean="0"/>
                        <a:t>Reptiles</a:t>
                      </a:r>
                      <a:endParaRPr lang="en-US" b="1" dirty="0"/>
                    </a:p>
                  </a:txBody>
                  <a:tcPr/>
                </a:tc>
                <a:tc>
                  <a:txBody>
                    <a:bodyPr/>
                    <a:lstStyle/>
                    <a:p>
                      <a:pPr algn="ctr"/>
                      <a:r>
                        <a:rPr lang="en-US" b="1" dirty="0" smtClean="0"/>
                        <a:t>Snakes and lizards</a:t>
                      </a:r>
                    </a:p>
                  </a:txBody>
                  <a:tcPr/>
                </a:tc>
              </a:tr>
              <a:tr h="370840">
                <a:tc>
                  <a:txBody>
                    <a:bodyPr/>
                    <a:lstStyle/>
                    <a:p>
                      <a:pPr algn="ctr"/>
                      <a:r>
                        <a:rPr lang="en-US" b="1" dirty="0" smtClean="0"/>
                        <a:t>12.</a:t>
                      </a:r>
                      <a:endParaRPr lang="en-US" b="1" dirty="0"/>
                    </a:p>
                  </a:txBody>
                  <a:tcPr/>
                </a:tc>
                <a:tc>
                  <a:txBody>
                    <a:bodyPr/>
                    <a:lstStyle/>
                    <a:p>
                      <a:pPr algn="ctr"/>
                      <a:r>
                        <a:rPr lang="en-US" b="1" dirty="0" smtClean="0"/>
                        <a:t>Flies and insects</a:t>
                      </a:r>
                      <a:endParaRPr lang="en-US" b="1" dirty="0"/>
                    </a:p>
                  </a:txBody>
                  <a:tcPr/>
                </a:tc>
                <a:tc>
                  <a:txBody>
                    <a:bodyPr/>
                    <a:lstStyle/>
                    <a:p>
                      <a:pPr algn="ctr"/>
                      <a:r>
                        <a:rPr lang="en-US" b="1" dirty="0" smtClean="0"/>
                        <a:t>Fruit fly</a:t>
                      </a:r>
                      <a:r>
                        <a:rPr lang="en-US" b="1" baseline="0" dirty="0" smtClean="0"/>
                        <a:t> (Drosophila), house fly, </a:t>
                      </a:r>
                      <a:r>
                        <a:rPr lang="en-US" b="1" baseline="0" dirty="0" err="1" smtClean="0"/>
                        <a:t>tribolium</a:t>
                      </a:r>
                      <a:r>
                        <a:rPr lang="en-US" b="1" baseline="0" dirty="0" smtClean="0"/>
                        <a:t>, </a:t>
                      </a:r>
                      <a:r>
                        <a:rPr lang="en-US" b="1" baseline="0" dirty="0" err="1" smtClean="0"/>
                        <a:t>Coackroach</a:t>
                      </a:r>
                      <a:r>
                        <a:rPr lang="en-US" b="1" baseline="0" dirty="0" smtClean="0"/>
                        <a:t>, etc.</a:t>
                      </a:r>
                      <a:endParaRPr lang="en-US" b="1" dirty="0" smtClean="0"/>
                    </a:p>
                  </a:txBody>
                  <a:tcPr/>
                </a:tc>
              </a:tr>
              <a:tr h="370840">
                <a:tc>
                  <a:txBody>
                    <a:bodyPr/>
                    <a:lstStyle/>
                    <a:p>
                      <a:pPr algn="ctr"/>
                      <a:r>
                        <a:rPr lang="en-US" b="1" dirty="0" smtClean="0"/>
                        <a:t>13.</a:t>
                      </a:r>
                      <a:endParaRPr lang="en-US" b="1" dirty="0"/>
                    </a:p>
                  </a:txBody>
                  <a:tcPr/>
                </a:tc>
                <a:tc>
                  <a:txBody>
                    <a:bodyPr/>
                    <a:lstStyle/>
                    <a:p>
                      <a:pPr algn="ctr"/>
                      <a:r>
                        <a:rPr lang="en-US" b="1" dirty="0" err="1" smtClean="0"/>
                        <a:t>Molusca</a:t>
                      </a:r>
                      <a:endParaRPr lang="en-US" b="1" dirty="0"/>
                    </a:p>
                  </a:txBody>
                  <a:tcPr/>
                </a:tc>
                <a:tc>
                  <a:txBody>
                    <a:bodyPr/>
                    <a:lstStyle/>
                    <a:p>
                      <a:pPr algn="ctr"/>
                      <a:r>
                        <a:rPr lang="en-US" b="1" dirty="0" smtClean="0"/>
                        <a:t>Snails</a:t>
                      </a:r>
                    </a:p>
                  </a:txBody>
                  <a:tcPr/>
                </a:tc>
              </a:tr>
              <a:tr h="370840">
                <a:tc>
                  <a:txBody>
                    <a:bodyPr/>
                    <a:lstStyle/>
                    <a:p>
                      <a:pPr algn="ctr"/>
                      <a:r>
                        <a:rPr lang="en-US" b="1" dirty="0" smtClean="0"/>
                        <a:t>14.</a:t>
                      </a:r>
                      <a:endParaRPr lang="en-US" b="1" dirty="0"/>
                    </a:p>
                  </a:txBody>
                  <a:tcPr/>
                </a:tc>
                <a:tc>
                  <a:txBody>
                    <a:bodyPr/>
                    <a:lstStyle/>
                    <a:p>
                      <a:pPr algn="ctr"/>
                      <a:r>
                        <a:rPr lang="en-US" b="1" dirty="0" smtClean="0"/>
                        <a:t>Worm</a:t>
                      </a:r>
                      <a:endParaRPr lang="en-US" b="1" dirty="0"/>
                    </a:p>
                  </a:txBody>
                  <a:tcPr/>
                </a:tc>
                <a:tc>
                  <a:txBody>
                    <a:bodyPr/>
                    <a:lstStyle/>
                    <a:p>
                      <a:pPr algn="ctr"/>
                      <a:r>
                        <a:rPr lang="en-US" b="1" dirty="0" smtClean="0"/>
                        <a:t>Earth worm</a:t>
                      </a:r>
                    </a:p>
                  </a:txBody>
                  <a:tcPr/>
                </a:tc>
              </a:tr>
            </a:tbl>
          </a:graphicData>
        </a:graphic>
      </p:graphicFrame>
    </p:spTree>
    <p:extLst>
      <p:ext uri="{BB962C8B-B14F-4D97-AF65-F5344CB8AC3E}">
        <p14:creationId xmlns:p14="http://schemas.microsoft.com/office/powerpoint/2010/main" val="327241816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313899"/>
            <a:ext cx="10515600" cy="5863064"/>
          </a:xfrm>
        </p:spPr>
        <p:txBody>
          <a:bodyPr/>
          <a:lstStyle/>
          <a:p>
            <a:pPr marL="0" indent="0" algn="just">
              <a:buNone/>
            </a:pPr>
            <a:r>
              <a:rPr lang="en-US" b="1" dirty="0" smtClean="0">
                <a:latin typeface="Comic Sans MS" panose="030F0702030302020204" pitchFamily="66" charset="0"/>
              </a:rPr>
              <a:t>Selection or choice of species :</a:t>
            </a:r>
          </a:p>
          <a:p>
            <a:pPr algn="just"/>
            <a:r>
              <a:rPr lang="en-US" dirty="0" smtClean="0">
                <a:latin typeface="Comic Sans MS" panose="030F0702030302020204" pitchFamily="66" charset="0"/>
              </a:rPr>
              <a:t>The most important factor in selection of species is the target population on which inference of any experiment is to be drawn.</a:t>
            </a:r>
          </a:p>
          <a:p>
            <a:pPr algn="just"/>
            <a:r>
              <a:rPr lang="en-US" dirty="0" smtClean="0">
                <a:latin typeface="Comic Sans MS" panose="030F0702030302020204" pitchFamily="66" charset="0"/>
              </a:rPr>
              <a:t>When result of any experiment is to be projected on human being, serious consideration is to be given on selection of animals.</a:t>
            </a:r>
          </a:p>
          <a:p>
            <a:pPr algn="just"/>
            <a:r>
              <a:rPr lang="en-US" dirty="0" smtClean="0">
                <a:latin typeface="Comic Sans MS" panose="030F0702030302020204" pitchFamily="66" charset="0"/>
              </a:rPr>
              <a:t>The experiment should be continued if results are satisfactory.</a:t>
            </a:r>
          </a:p>
          <a:p>
            <a:pPr algn="just"/>
            <a:r>
              <a:rPr lang="en-US" dirty="0" smtClean="0">
                <a:latin typeface="Comic Sans MS" panose="030F0702030302020204" pitchFamily="66" charset="0"/>
              </a:rPr>
              <a:t>Initially mice, rats, guinea pigs, rabbits and hamsters should be used for screening.</a:t>
            </a:r>
          </a:p>
          <a:p>
            <a:pPr algn="just"/>
            <a:r>
              <a:rPr lang="en-US" dirty="0" smtClean="0">
                <a:latin typeface="Comic Sans MS" panose="030F0702030302020204" pitchFamily="66" charset="0"/>
              </a:rPr>
              <a:t>If results are satisfactory, then the experiment can be extended on dogs or non-human primates like monkey &amp; apes.</a:t>
            </a:r>
            <a:endParaRPr lang="en-US" dirty="0">
              <a:latin typeface="Comic Sans MS" panose="030F0702030302020204" pitchFamily="66" charset="0"/>
            </a:endParaRPr>
          </a:p>
        </p:txBody>
      </p:sp>
    </p:spTree>
    <p:extLst>
      <p:ext uri="{BB962C8B-B14F-4D97-AF65-F5344CB8AC3E}">
        <p14:creationId xmlns:p14="http://schemas.microsoft.com/office/powerpoint/2010/main" val="260183359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259307"/>
            <a:ext cx="10515600" cy="5917656"/>
          </a:xfrm>
        </p:spPr>
        <p:txBody>
          <a:bodyPr/>
          <a:lstStyle/>
          <a:p>
            <a:pPr marL="0" indent="0">
              <a:buNone/>
            </a:pPr>
            <a:r>
              <a:rPr lang="en-US" b="1" dirty="0" smtClean="0">
                <a:latin typeface="Comic Sans MS" panose="030F0702030302020204" pitchFamily="66" charset="0"/>
              </a:rPr>
              <a:t>Classification of laboratory animals :</a:t>
            </a:r>
          </a:p>
          <a:p>
            <a:pPr marL="0" indent="0">
              <a:buNone/>
            </a:pPr>
            <a:r>
              <a:rPr lang="en-US" dirty="0" smtClean="0">
                <a:latin typeface="Comic Sans MS" panose="030F0702030302020204" pitchFamily="66" charset="0"/>
              </a:rPr>
              <a:t>On the basis of bacterial load they carry, the laboratory animals can be classified into following three categories:</a:t>
            </a:r>
          </a:p>
          <a:p>
            <a:pPr marL="571500" indent="-571500">
              <a:buAutoNum type="romanLcParenR"/>
            </a:pPr>
            <a:r>
              <a:rPr lang="en-US" dirty="0" smtClean="0">
                <a:latin typeface="Comic Sans MS" panose="030F0702030302020204" pitchFamily="66" charset="0"/>
              </a:rPr>
              <a:t>Conventional lab animals (CV)</a:t>
            </a:r>
          </a:p>
          <a:p>
            <a:pPr marL="571500" indent="-571500">
              <a:buAutoNum type="romanLcParenR"/>
            </a:pPr>
            <a:r>
              <a:rPr lang="en-US" dirty="0" smtClean="0">
                <a:latin typeface="Comic Sans MS" panose="030F0702030302020204" pitchFamily="66" charset="0"/>
              </a:rPr>
              <a:t>Germ Free Animals (GF)</a:t>
            </a:r>
          </a:p>
          <a:p>
            <a:pPr marL="571500" indent="-571500">
              <a:buAutoNum type="romanLcParenR"/>
            </a:pPr>
            <a:r>
              <a:rPr lang="en-US" dirty="0" smtClean="0">
                <a:latin typeface="Comic Sans MS" panose="030F0702030302020204" pitchFamily="66" charset="0"/>
              </a:rPr>
              <a:t>Specific Pathogen Free animals (SPF)</a:t>
            </a:r>
          </a:p>
          <a:p>
            <a:pPr marL="0" indent="0">
              <a:buNone/>
            </a:pPr>
            <a:endParaRPr lang="en-US" dirty="0">
              <a:latin typeface="Comic Sans MS" panose="030F0702030302020204" pitchFamily="66" charset="0"/>
            </a:endParaRPr>
          </a:p>
          <a:p>
            <a:pPr marL="0" indent="0">
              <a:buNone/>
            </a:pPr>
            <a:r>
              <a:rPr lang="en-US" b="1" dirty="0" smtClean="0">
                <a:latin typeface="Comic Sans MS" panose="030F0702030302020204" pitchFamily="66" charset="0"/>
              </a:rPr>
              <a:t>Use of laboratory animals – in the field of biomedical research:</a:t>
            </a:r>
          </a:p>
          <a:p>
            <a:pPr marL="514350" indent="-514350">
              <a:buAutoNum type="arabicPeriod"/>
            </a:pPr>
            <a:r>
              <a:rPr lang="en-US" dirty="0" smtClean="0">
                <a:latin typeface="Comic Sans MS" panose="030F0702030302020204" pitchFamily="66" charset="0"/>
              </a:rPr>
              <a:t>Reproductive biology</a:t>
            </a:r>
          </a:p>
          <a:p>
            <a:pPr marL="514350" indent="-514350">
              <a:buAutoNum type="arabicPeriod"/>
            </a:pPr>
            <a:r>
              <a:rPr lang="en-US" dirty="0" smtClean="0">
                <a:latin typeface="Comic Sans MS" panose="030F0702030302020204" pitchFamily="66" charset="0"/>
              </a:rPr>
              <a:t>To study the nutritional deficiency</a:t>
            </a:r>
          </a:p>
          <a:p>
            <a:pPr marL="514350" indent="-514350">
              <a:buAutoNum type="arabicPeriod"/>
            </a:pPr>
            <a:r>
              <a:rPr lang="en-US" dirty="0" smtClean="0">
                <a:latin typeface="Comic Sans MS" panose="030F0702030302020204" pitchFamily="66" charset="0"/>
              </a:rPr>
              <a:t>To study the deficiency of vitamins </a:t>
            </a:r>
            <a:endParaRPr lang="en-US" dirty="0">
              <a:latin typeface="Comic Sans MS" panose="030F0702030302020204" pitchFamily="66" charset="0"/>
            </a:endParaRPr>
          </a:p>
        </p:txBody>
      </p:sp>
    </p:spTree>
    <p:extLst>
      <p:ext uri="{BB962C8B-B14F-4D97-AF65-F5344CB8AC3E}">
        <p14:creationId xmlns:p14="http://schemas.microsoft.com/office/powerpoint/2010/main" val="1652706632"/>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232012"/>
            <a:ext cx="10515600" cy="5944951"/>
          </a:xfrm>
        </p:spPr>
        <p:txBody>
          <a:bodyPr/>
          <a:lstStyle/>
          <a:p>
            <a:pPr marL="0" indent="0">
              <a:buNone/>
            </a:pPr>
            <a:r>
              <a:rPr lang="en-US" dirty="0">
                <a:latin typeface="Comic Sans MS" panose="030F0702030302020204" pitchFamily="66" charset="0"/>
              </a:rPr>
              <a:t>4</a:t>
            </a:r>
            <a:r>
              <a:rPr lang="en-US" dirty="0" smtClean="0">
                <a:latin typeface="Comic Sans MS" panose="030F0702030302020204" pitchFamily="66" charset="0"/>
              </a:rPr>
              <a:t>. Diagnosis of bacterial and viral infection</a:t>
            </a:r>
          </a:p>
          <a:p>
            <a:pPr marL="0" indent="0">
              <a:buNone/>
            </a:pPr>
            <a:r>
              <a:rPr lang="en-US" dirty="0">
                <a:latin typeface="Comic Sans MS" panose="030F0702030302020204" pitchFamily="66" charset="0"/>
              </a:rPr>
              <a:t>5</a:t>
            </a:r>
            <a:r>
              <a:rPr lang="en-US" dirty="0" smtClean="0">
                <a:latin typeface="Comic Sans MS" panose="030F0702030302020204" pitchFamily="66" charset="0"/>
              </a:rPr>
              <a:t>. Tissue transplantation and cancer research</a:t>
            </a:r>
            <a:endParaRPr lang="en-US" dirty="0">
              <a:latin typeface="Comic Sans MS" panose="030F0702030302020204" pitchFamily="66" charset="0"/>
            </a:endParaRPr>
          </a:p>
          <a:p>
            <a:pPr marL="0" indent="0">
              <a:buNone/>
            </a:pPr>
            <a:r>
              <a:rPr lang="en-US" dirty="0" smtClean="0">
                <a:latin typeface="Comic Sans MS" panose="030F0702030302020204" pitchFamily="66" charset="0"/>
              </a:rPr>
              <a:t>6. Testing of drugs</a:t>
            </a:r>
          </a:p>
          <a:p>
            <a:pPr marL="0" indent="0">
              <a:buNone/>
            </a:pPr>
            <a:r>
              <a:rPr lang="en-US" dirty="0">
                <a:latin typeface="Comic Sans MS" panose="030F0702030302020204" pitchFamily="66" charset="0"/>
              </a:rPr>
              <a:t>7</a:t>
            </a:r>
            <a:r>
              <a:rPr lang="en-US" dirty="0" smtClean="0">
                <a:latin typeface="Comic Sans MS" panose="030F0702030302020204" pitchFamily="66" charset="0"/>
              </a:rPr>
              <a:t>. Production of clone and transgenic animals</a:t>
            </a:r>
          </a:p>
          <a:p>
            <a:pPr marL="0" indent="0">
              <a:buNone/>
            </a:pPr>
            <a:r>
              <a:rPr lang="en-US" dirty="0">
                <a:latin typeface="Comic Sans MS" panose="030F0702030302020204" pitchFamily="66" charset="0"/>
              </a:rPr>
              <a:t>8</a:t>
            </a:r>
            <a:r>
              <a:rPr lang="en-US" dirty="0" smtClean="0">
                <a:latin typeface="Comic Sans MS" panose="030F0702030302020204" pitchFamily="66" charset="0"/>
              </a:rPr>
              <a:t>. Toxicity study</a:t>
            </a:r>
          </a:p>
          <a:p>
            <a:pPr marL="0" indent="0">
              <a:buNone/>
            </a:pPr>
            <a:r>
              <a:rPr lang="en-US" dirty="0">
                <a:latin typeface="Comic Sans MS" panose="030F0702030302020204" pitchFamily="66" charset="0"/>
              </a:rPr>
              <a:t>9</a:t>
            </a:r>
            <a:r>
              <a:rPr lang="en-US" dirty="0" smtClean="0">
                <a:latin typeface="Comic Sans MS" panose="030F0702030302020204" pitchFamily="66" charset="0"/>
              </a:rPr>
              <a:t>. To study the principles of genetics and breeding</a:t>
            </a:r>
          </a:p>
          <a:p>
            <a:pPr marL="0" indent="0">
              <a:buNone/>
            </a:pPr>
            <a:r>
              <a:rPr lang="en-US" dirty="0" smtClean="0">
                <a:latin typeface="Comic Sans MS" panose="030F0702030302020204" pitchFamily="66" charset="0"/>
              </a:rPr>
              <a:t>10. To test the pregnancy in woman</a:t>
            </a:r>
          </a:p>
          <a:p>
            <a:pPr marL="0" indent="0">
              <a:buNone/>
            </a:pPr>
            <a:r>
              <a:rPr lang="en-US" dirty="0" smtClean="0">
                <a:latin typeface="Comic Sans MS" panose="030F0702030302020204" pitchFamily="66" charset="0"/>
              </a:rPr>
              <a:t>11. Production of anti-sera</a:t>
            </a:r>
          </a:p>
          <a:p>
            <a:pPr marL="0" indent="0">
              <a:buNone/>
            </a:pPr>
            <a:r>
              <a:rPr lang="en-US" dirty="0" smtClean="0">
                <a:latin typeface="Comic Sans MS" panose="030F0702030302020204" pitchFamily="66" charset="0"/>
              </a:rPr>
              <a:t>12. To study the efficacy of vaccine, sera, toxins and antigens</a:t>
            </a:r>
          </a:p>
          <a:p>
            <a:pPr marL="0" indent="0">
              <a:buNone/>
            </a:pPr>
            <a:r>
              <a:rPr lang="en-US" dirty="0" smtClean="0">
                <a:latin typeface="Comic Sans MS" panose="030F0702030302020204" pitchFamily="66" charset="0"/>
              </a:rPr>
              <a:t>13. Assay of insulin and other hormones </a:t>
            </a:r>
            <a:endParaRPr lang="en-US" dirty="0">
              <a:latin typeface="Comic Sans MS" panose="030F0702030302020204" pitchFamily="66" charset="0"/>
            </a:endParaRPr>
          </a:p>
        </p:txBody>
      </p:sp>
    </p:spTree>
    <p:extLst>
      <p:ext uri="{BB962C8B-B14F-4D97-AF65-F5344CB8AC3E}">
        <p14:creationId xmlns:p14="http://schemas.microsoft.com/office/powerpoint/2010/main" val="1821262065"/>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382137"/>
            <a:ext cx="10515600" cy="5794826"/>
          </a:xfrm>
        </p:spPr>
        <p:txBody>
          <a:bodyPr/>
          <a:lstStyle/>
          <a:p>
            <a:pPr marL="0" indent="0">
              <a:buNone/>
            </a:pPr>
            <a:r>
              <a:rPr lang="en-US" b="1" dirty="0" smtClean="0">
                <a:latin typeface="Comic Sans MS" panose="030F0702030302020204" pitchFamily="66" charset="0"/>
              </a:rPr>
              <a:t>Conclusion :</a:t>
            </a:r>
            <a:endParaRPr lang="en-US" dirty="0" smtClean="0">
              <a:latin typeface="Comic Sans MS" panose="030F0702030302020204" pitchFamily="66" charset="0"/>
            </a:endParaRPr>
          </a:p>
          <a:p>
            <a:pPr algn="just"/>
            <a:r>
              <a:rPr lang="en-US" dirty="0" smtClean="0">
                <a:latin typeface="Comic Sans MS" panose="030F0702030302020204" pitchFamily="66" charset="0"/>
              </a:rPr>
              <a:t>Reliability and reproducibility of the results of biomedical experiment depends on the use of standard, genetically uniform and well defined lab animals in the clean and healthy environment and standard management practices.</a:t>
            </a:r>
          </a:p>
          <a:p>
            <a:pPr algn="just"/>
            <a:r>
              <a:rPr lang="en-US" dirty="0" smtClean="0">
                <a:latin typeface="Comic Sans MS" panose="030F0702030302020204" pitchFamily="66" charset="0"/>
              </a:rPr>
              <a:t>The use of substandard animals of unknown origin, unknown nutritional and microbial status may lead in the production of unreliable and un-reproducible results. </a:t>
            </a:r>
            <a:endParaRPr lang="en-US" dirty="0">
              <a:latin typeface="Comic Sans MS" panose="030F0702030302020204" pitchFamily="66" charset="0"/>
            </a:endParaRPr>
          </a:p>
        </p:txBody>
      </p:sp>
    </p:spTree>
    <p:extLst>
      <p:ext uri="{BB962C8B-B14F-4D97-AF65-F5344CB8AC3E}">
        <p14:creationId xmlns:p14="http://schemas.microsoft.com/office/powerpoint/2010/main" val="368424405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232012"/>
            <a:ext cx="10515600" cy="5944951"/>
          </a:xfrm>
        </p:spPr>
        <p:txBody>
          <a:bodyPr/>
          <a:lstStyle/>
          <a:p>
            <a:pPr marL="0" indent="0">
              <a:buNone/>
            </a:pPr>
            <a:endParaRPr lang="en-US" sz="9600" b="1" dirty="0" smtClean="0"/>
          </a:p>
          <a:p>
            <a:pPr marL="0" indent="0">
              <a:buNone/>
            </a:pPr>
            <a:r>
              <a:rPr lang="en-US" sz="9600" b="1" dirty="0"/>
              <a:t>	</a:t>
            </a:r>
            <a:r>
              <a:rPr lang="en-US" sz="9600" b="1" dirty="0" smtClean="0"/>
              <a:t>	</a:t>
            </a:r>
            <a:r>
              <a:rPr lang="en-US" sz="9600" b="1" dirty="0" smtClean="0">
                <a:solidFill>
                  <a:srgbClr val="00B050"/>
                </a:solidFill>
              </a:rPr>
              <a:t>THANK YOU</a:t>
            </a:r>
            <a:endParaRPr lang="en-US" b="1" dirty="0">
              <a:solidFill>
                <a:srgbClr val="00B050"/>
              </a:solidFill>
            </a:endParaRPr>
          </a:p>
        </p:txBody>
      </p:sp>
    </p:spTree>
    <p:extLst>
      <p:ext uri="{BB962C8B-B14F-4D97-AF65-F5344CB8AC3E}">
        <p14:creationId xmlns:p14="http://schemas.microsoft.com/office/powerpoint/2010/main" val="921249671"/>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261</TotalTime>
  <Words>561</Words>
  <Application>Microsoft Office PowerPoint</Application>
  <PresentationFormat>Widescreen</PresentationFormat>
  <Paragraphs>102</Paragraphs>
  <Slides>9</Slides>
  <Notes>2</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9</vt:i4>
      </vt:variant>
    </vt:vector>
  </HeadingPairs>
  <TitlesOfParts>
    <vt:vector size="15" baseType="lpstr">
      <vt:lpstr>Arial</vt:lpstr>
      <vt:lpstr>Calibri</vt:lpstr>
      <vt:lpstr>Calibri Light</vt:lpstr>
      <vt:lpstr>Comic Sans MS</vt:lpstr>
      <vt:lpstr>Times New Roman</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K.G.mandal</dc:creator>
  <cp:lastModifiedBy>K.G.mandal</cp:lastModifiedBy>
  <cp:revision>16</cp:revision>
  <dcterms:created xsi:type="dcterms:W3CDTF">2020-12-02T15:09:00Z</dcterms:created>
  <dcterms:modified xsi:type="dcterms:W3CDTF">2020-12-03T05:44:34Z</dcterms:modified>
</cp:coreProperties>
</file>